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Barlow Condensed" panose="020F0502020204030204" pitchFamily="2" charset="-70"/>
      <p:regular r:id="rId33"/>
      <p:bold r:id="rId34"/>
      <p:italic r:id="rId35"/>
      <p:boldItalic r:id="rId36"/>
    </p:embeddedFont>
    <p:embeddedFont>
      <p:font typeface="Barlow Condensed ExtraLight" panose="020F0502020204030204" pitchFamily="2" charset="-70"/>
      <p:regular r:id="rId37"/>
      <p:bold r:id="rId38"/>
      <p:italic r:id="rId39"/>
      <p:boldItalic r:id="rId40"/>
    </p:embeddedFont>
    <p:embeddedFont>
      <p:font typeface="Barlow Condensed Medium" panose="020F0502020204030204" pitchFamily="2" charset="-70"/>
      <p:regular r:id="rId41"/>
      <p:bold r:id="rId42"/>
      <p:italic r:id="rId43"/>
      <p:boldItalic r:id="rId44"/>
    </p:embeddedFont>
    <p:embeddedFont>
      <p:font typeface="EB Garamond" panose="020F0502020204030204" pitchFamily="2" charset="0"/>
      <p:regular r:id="rId45"/>
      <p:bold r:id="rId46"/>
      <p:italic r:id="rId47"/>
      <p:boldItalic r:id="rId48"/>
    </p:embeddedFont>
    <p:embeddedFont>
      <p:font typeface="Merriweather Sans" pitchFamily="2" charset="-7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/FfOUadjWbbfZVL26dXVJsiXk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cb15349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cb15349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8" name="Google Shape;188;g31cb153493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cb153493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31cb1534930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0" name="Google Shape;200;g31cb1534930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cb1534930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31cb1534930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6" name="Google Shape;206;g31cb1534930_1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432f373b4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1" name="Google Shape;211;g2d432f373b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cb153493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31cb1534930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  <p:sp>
        <p:nvSpPr>
          <p:cNvPr id="217" name="Google Shape;217;g31cb1534930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432f373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d432f373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  <p:sp>
        <p:nvSpPr>
          <p:cNvPr id="223" name="Google Shape;223;g2d432f373b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432f373b4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8" name="Google Shape;228;g2d432f373b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adbd18dd4_4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3" name="Google Shape;233;g30adbd18dd4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a86a41297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39" name="Google Shape;239;g31a86a4129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d2816f950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5" name="Google Shape;245;g31d2816f95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d2816f950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1" name="Google Shape;251;g31d2816f95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1d2816f95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31d2816f95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57" name="Google Shape;257;g31d2816f950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d2816f95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2921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200"/>
              <a:buFont typeface="Merriweather Sans"/>
              <a:buChar char="-"/>
            </a:pP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Millised on probleemid või väljakutsed?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Mille kohta sooviksite kuulajatelt arvamust küsida?</a:t>
            </a: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62" name="Google Shape;262;g31d2816f9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d972d8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1d972d865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1d972d865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d439d6c46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1d439d6c46_5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1d439d6c46_5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d439d6c46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d439d6c46_5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31d439d6c46_5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da2ebc4f6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1da2ebc4f6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31da2ebc4f6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dde8dfd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dde8dfdf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1dde8dfdf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b275092a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0" name="Google Shape;300;g30b275092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5" name="Google Shape;14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sz="100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cb153493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31cb1534930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sz="1000"/>
          </a:p>
        </p:txBody>
      </p:sp>
      <p:sp>
        <p:nvSpPr>
          <p:cNvPr id="164" name="Google Shape;164;g31cb1534930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cb1534930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1cb1534930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sz="1000"/>
          </a:p>
        </p:txBody>
      </p:sp>
      <p:sp>
        <p:nvSpPr>
          <p:cNvPr id="170" name="Google Shape;170;g31cb1534930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1" name="Google Shape;18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islaid (valge)">
  <p:cSld name="Esislaid (valge)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0796" y="2811083"/>
            <a:ext cx="1758374" cy="101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 descr="TLY-es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8109" y="4120464"/>
            <a:ext cx="1724101" cy="354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15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w="444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628203" y="625298"/>
            <a:ext cx="4781997" cy="385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69025" y="27865019"/>
            <a:ext cx="1749449" cy="17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4165" y="715318"/>
            <a:ext cx="1810421" cy="179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1">
  <p:cSld name="võrdlus 0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622300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2"/>
          </p:nvPr>
        </p:nvSpPr>
        <p:spPr>
          <a:xfrm>
            <a:off x="4810126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2">
  <p:cSld name="võrdlus 0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622300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4810126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">
  <p:cSld name="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body" idx="1"/>
          </p:nvPr>
        </p:nvSpPr>
        <p:spPr>
          <a:xfrm>
            <a:off x="415007" y="458412"/>
            <a:ext cx="3127768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8000"/>
              <a:buNone/>
              <a:defRPr sz="38000" b="0" i="1">
                <a:solidFill>
                  <a:srgbClr val="D004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body" idx="2"/>
          </p:nvPr>
        </p:nvSpPr>
        <p:spPr>
          <a:xfrm>
            <a:off x="3698721" y="1661862"/>
            <a:ext cx="4751812" cy="167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1">
  <p:cSld name="kolm ruutu 0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/>
          <p:nvPr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755576" y="1790344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7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/>
          <p:nvPr/>
        </p:nvSpPr>
        <p:spPr>
          <a:xfrm>
            <a:off x="7555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n-US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2">
  <p:cSld name="kolm ruutu 0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7634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8"/>
          <p:cNvSpPr/>
          <p:nvPr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28"/>
          <p:cNvSpPr txBox="1">
            <a:spLocks noGrp="1"/>
          </p:cNvSpPr>
          <p:nvPr>
            <p:ph type="title"/>
          </p:nvPr>
        </p:nvSpPr>
        <p:spPr>
          <a:xfrm>
            <a:off x="3486076" y="1762122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/>
          <p:nvPr/>
        </p:nvSpPr>
        <p:spPr>
          <a:xfrm>
            <a:off x="34860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n-US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3">
  <p:cSld name="kolm ruutu 0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9"/>
          <p:cNvSpPr>
            <a:spLocks noGrp="1"/>
          </p:cNvSpPr>
          <p:nvPr>
            <p:ph type="pic" idx="3"/>
          </p:nvPr>
        </p:nvSpPr>
        <p:spPr>
          <a:xfrm>
            <a:off x="758676" y="519522"/>
            <a:ext cx="2160000" cy="21600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9"/>
          <p:cNvSpPr/>
          <p:nvPr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29"/>
          <p:cNvSpPr txBox="1">
            <a:spLocks noGrp="1"/>
          </p:cNvSpPr>
          <p:nvPr>
            <p:ph type="title"/>
          </p:nvPr>
        </p:nvSpPr>
        <p:spPr>
          <a:xfrm>
            <a:off x="6191176" y="1776233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/>
          <p:nvPr/>
        </p:nvSpPr>
        <p:spPr>
          <a:xfrm>
            <a:off x="61911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n-US" sz="66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9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ike ringpilt + sisu">
  <p:cSld name="väike ringpilt + sisu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>
            <a:spLocks noGrp="1"/>
          </p:cNvSpPr>
          <p:nvPr>
            <p:ph type="pic" idx="2"/>
          </p:nvPr>
        </p:nvSpPr>
        <p:spPr>
          <a:xfrm>
            <a:off x="566445" y="777213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>
            <a:off x="4247444" y="1762553"/>
            <a:ext cx="446062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sisu">
  <p:cSld name="suur ringpilt + sisu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body" idx="1"/>
          </p:nvPr>
        </p:nvSpPr>
        <p:spPr>
          <a:xfrm>
            <a:off x="451930" y="1963490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ealkiri + sisu">
  <p:cSld name="pilt + pealkiri + sisu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2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>
            <a:off x="470288" y="984230"/>
            <a:ext cx="3921133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body" idx="1"/>
          </p:nvPr>
        </p:nvSpPr>
        <p:spPr>
          <a:xfrm>
            <a:off x="515430" y="25635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sisu">
  <p:cSld name="pilt + sisu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3"/>
          <p:cNvSpPr txBox="1">
            <a:spLocks noGrp="1"/>
          </p:cNvSpPr>
          <p:nvPr>
            <p:ph type="body" idx="1"/>
          </p:nvPr>
        </p:nvSpPr>
        <p:spPr>
          <a:xfrm>
            <a:off x="515430" y="19920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2">
  <p:cSld name="jutt pealkirjaga 0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625320" y="1371978"/>
            <a:ext cx="7909080" cy="292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ildiallkiri">
  <p:cSld name="pilt + pildiallkiri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4"/>
          <p:cNvSpPr>
            <a:spLocks noGrp="1"/>
          </p:cNvSpPr>
          <p:nvPr>
            <p:ph type="pic" idx="2"/>
          </p:nvPr>
        </p:nvSpPr>
        <p:spPr>
          <a:xfrm>
            <a:off x="381000" y="257175"/>
            <a:ext cx="8356600" cy="40100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4"/>
          <p:cNvSpPr txBox="1">
            <a:spLocks noGrp="1"/>
          </p:cNvSpPr>
          <p:nvPr>
            <p:ph type="body" idx="1"/>
          </p:nvPr>
        </p:nvSpPr>
        <p:spPr>
          <a:xfrm>
            <a:off x="2755900" y="4419600"/>
            <a:ext cx="5969000" cy="42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1">
  <p:cSld name="pealkiri 0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393700" y="471140"/>
            <a:ext cx="8356600" cy="14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2">
  <p:cSld name="pealkiri 0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6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ühi">
  <p:cSld name="tühi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">
  <p:cSld name="pil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9"/>
          <p:cNvSpPr>
            <a:spLocks noGrp="1"/>
          </p:cNvSpPr>
          <p:nvPr>
            <p:ph type="pic" idx="2"/>
          </p:nvPr>
        </p:nvSpPr>
        <p:spPr>
          <a:xfrm>
            <a:off x="9855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5" name="Google Shape;105;p39"/>
          <p:cNvSpPr>
            <a:spLocks noGrp="1"/>
          </p:cNvSpPr>
          <p:nvPr>
            <p:ph type="pic" idx="3"/>
          </p:nvPr>
        </p:nvSpPr>
        <p:spPr>
          <a:xfrm>
            <a:off x="34747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6" name="Google Shape;106;p39"/>
          <p:cNvSpPr>
            <a:spLocks noGrp="1"/>
          </p:cNvSpPr>
          <p:nvPr>
            <p:ph type="pic" idx="4"/>
          </p:nvPr>
        </p:nvSpPr>
        <p:spPr>
          <a:xfrm>
            <a:off x="5887745" y="9775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7" name="Google Shape;107;p39"/>
          <p:cNvSpPr>
            <a:spLocks noGrp="1"/>
          </p:cNvSpPr>
          <p:nvPr>
            <p:ph type="pic" idx="5"/>
          </p:nvPr>
        </p:nvSpPr>
        <p:spPr>
          <a:xfrm>
            <a:off x="68910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8" name="Google Shape;108;p39"/>
          <p:cNvSpPr>
            <a:spLocks noGrp="1"/>
          </p:cNvSpPr>
          <p:nvPr>
            <p:ph type="pic" idx="6"/>
          </p:nvPr>
        </p:nvSpPr>
        <p:spPr>
          <a:xfrm>
            <a:off x="44145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9" name="Google Shape;109;p39"/>
          <p:cNvSpPr>
            <a:spLocks noGrp="1"/>
          </p:cNvSpPr>
          <p:nvPr>
            <p:ph type="pic" idx="7"/>
          </p:nvPr>
        </p:nvSpPr>
        <p:spPr>
          <a:xfrm>
            <a:off x="1963445" y="2806348"/>
            <a:ext cx="1044000" cy="104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0" name="Google Shape;110;p39"/>
          <p:cNvSpPr txBox="1">
            <a:spLocks noGrp="1"/>
          </p:cNvSpPr>
          <p:nvPr>
            <p:ph type="body" idx="1"/>
          </p:nvPr>
        </p:nvSpPr>
        <p:spPr>
          <a:xfrm>
            <a:off x="7874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body" idx="8"/>
          </p:nvPr>
        </p:nvSpPr>
        <p:spPr>
          <a:xfrm>
            <a:off x="32512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body" idx="9"/>
          </p:nvPr>
        </p:nvSpPr>
        <p:spPr>
          <a:xfrm>
            <a:off x="56769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13"/>
          </p:nvPr>
        </p:nvSpPr>
        <p:spPr>
          <a:xfrm>
            <a:off x="66802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body" idx="14"/>
          </p:nvPr>
        </p:nvSpPr>
        <p:spPr>
          <a:xfrm>
            <a:off x="42037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15"/>
          </p:nvPr>
        </p:nvSpPr>
        <p:spPr>
          <a:xfrm>
            <a:off x="17526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1 (valge)">
  <p:cSld name="tees 01 (valge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17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pealkiri + sisu">
  <p:cSld name="suur ringpilt + pealkiri + sis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body" idx="1"/>
          </p:nvPr>
        </p:nvSpPr>
        <p:spPr>
          <a:xfrm>
            <a:off x="477330" y="2563565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70288" y="1009630"/>
            <a:ext cx="3452119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2 (valge)">
  <p:cSld name="tees 02 (valge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2469826" y="1418720"/>
            <a:ext cx="5944374" cy="202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19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1 (valge)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20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2 (valge)">
  <p:cSld name="tees selgitusega 02 (valge)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2469826" y="1418721"/>
            <a:ext cx="594437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" name="Google Shape;41;p21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lgitus">
  <p:cSld name="selgitu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2499021" y="1490409"/>
            <a:ext cx="5724679" cy="191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" name="Google Shape;44;p22"/>
          <p:cNvCxnSpPr/>
          <p:nvPr/>
        </p:nvCxnSpPr>
        <p:spPr>
          <a:xfrm flipH="1">
            <a:off x="1130535" y="1195554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1">
  <p:cSld name="jutt pealkirjaga 0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625320" y="1820334"/>
            <a:ext cx="7909080" cy="247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body" idx="1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92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 sz="63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4" descr="TLY-est.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00050" y="4483721"/>
            <a:ext cx="1896511" cy="3903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qRBuBoqbptKGDIayb3MvJft_96u9kwaY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ugemispesa.eu/" TargetMode="External"/><Relationship Id="rId3" Type="http://schemas.openxmlformats.org/officeDocument/2006/relationships/hyperlink" Target="https://www.etera.ee/zoom/198615/view?page=1&amp;p=separate&amp;search=lugemispesa&amp;tool=search&amp;view=0,549,2481,2959" TargetMode="External"/><Relationship Id="rId7" Type="http://schemas.openxmlformats.org/officeDocument/2006/relationships/hyperlink" Target="https://www.etera.ee/zoom/27516/view?page=1&amp;p=separate&amp;search=lugemispesa&amp;tool=search&amp;view=0,397,2481,311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ugemispesa.eu/Toetava-kirjaoskuskeskkonna-kasiraamat/mobile/index.html" TargetMode="External"/><Relationship Id="rId5" Type="http://schemas.openxmlformats.org/officeDocument/2006/relationships/hyperlink" Target="https://www.literacyworldwide.org/" TargetMode="External"/><Relationship Id="rId4" Type="http://schemas.openxmlformats.org/officeDocument/2006/relationships/hyperlink" Target="https://lugemisyhing.e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/>
          <p:nvPr/>
        </p:nvSpPr>
        <p:spPr>
          <a:xfrm>
            <a:off x="0" y="816425"/>
            <a:ext cx="6310200" cy="28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900" i="1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LUGEMISPESA-</a:t>
            </a:r>
            <a:endParaRPr sz="5900" i="1">
              <a:solidFill>
                <a:srgbClr val="EC008B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9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LÕIMITUD LUGEMISÕPETUS TOETAVAS KIRJAOSKUS-</a:t>
            </a:r>
            <a:endParaRPr sz="5900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9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KESKKONNAS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1809150" y="3813000"/>
            <a:ext cx="2831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16.12.2024</a:t>
            </a:r>
            <a:endParaRPr sz="2400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cb1534930_1_0"/>
          <p:cNvSpPr txBox="1">
            <a:spLocks noGrp="1"/>
          </p:cNvSpPr>
          <p:nvPr>
            <p:ph type="body" idx="1"/>
          </p:nvPr>
        </p:nvSpPr>
        <p:spPr>
          <a:xfrm>
            <a:off x="658100" y="623450"/>
            <a:ext cx="8232600" cy="3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Osalemine Lugemissõprade programmis ja koolitustel.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Vahekokkuvõtted ja portfoolio koostamine.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Mentorluse refleksioon ja tagasiside analüüs.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Materjalide loomine ja jagamine.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Õpitu praktiline rakendamine.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91" name="Google Shape;191;g31cb1534930_1_0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6399050" y="2467850"/>
            <a:ext cx="2571900" cy="2571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>
            <a:spLocks noGrp="1"/>
          </p:cNvSpPr>
          <p:nvPr>
            <p:ph type="title"/>
          </p:nvPr>
        </p:nvSpPr>
        <p:spPr>
          <a:xfrm>
            <a:off x="1940525" y="1516500"/>
            <a:ext cx="63315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TEADUSPÕHISUS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cb1534930_1_36"/>
          <p:cNvSpPr txBox="1">
            <a:spLocks noGrp="1"/>
          </p:cNvSpPr>
          <p:nvPr>
            <p:ph type="body" idx="1"/>
          </p:nvPr>
        </p:nvSpPr>
        <p:spPr>
          <a:xfrm>
            <a:off x="294400" y="259775"/>
            <a:ext cx="8596200" cy="4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teostamisel tuginesime mitmetele olulistele allikatele ja varasematele uuringutele, mis käsitlevad kirjaoskuse arendamist ja toetavate õpikeskkondade loomist:</a:t>
            </a:r>
            <a:endParaRPr sz="27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064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Barlow Condensed"/>
              <a:buChar char="-"/>
            </a:pPr>
            <a:r>
              <a:rPr lang="en-US" sz="2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“</a:t>
            </a:r>
            <a:r>
              <a:rPr lang="en-US" sz="28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Toetava kirjaoskuse keskkonna käsiraamat</a:t>
            </a:r>
            <a:r>
              <a:rPr lang="en-US" sz="2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 (Jürimäe jt), mis pakkus praktilisi juhiseid õpikeskkonna kujundamiseks.</a:t>
            </a:r>
            <a:endParaRPr sz="28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064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ts val="2800"/>
              <a:buFont typeface="Barlow Condensed"/>
              <a:buChar char="-"/>
            </a:pPr>
            <a:r>
              <a:rPr lang="en-US" sz="28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Eesti Lugemisühingu ja FELA materjalid,</a:t>
            </a:r>
            <a:r>
              <a:rPr lang="en-US" sz="28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mis keskendusid kirjaoskuse arendamisele.</a:t>
            </a:r>
            <a:endParaRPr sz="28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cb1534930_1_42"/>
          <p:cNvSpPr txBox="1">
            <a:spLocks noGrp="1"/>
          </p:cNvSpPr>
          <p:nvPr>
            <p:ph type="body" idx="1"/>
          </p:nvPr>
        </p:nvSpPr>
        <p:spPr>
          <a:xfrm>
            <a:off x="432950" y="519550"/>
            <a:ext cx="84576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Barlow Condensed"/>
              <a:buChar char="-"/>
            </a:pPr>
            <a:r>
              <a:rPr lang="en-US" sz="28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International Literacy Association (ILA) juhised</a:t>
            </a:r>
            <a:r>
              <a:rPr lang="en-US" sz="2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mis tutvustasid rahvusvahelisi ja parimaid praktikaid.</a:t>
            </a:r>
            <a:endParaRPr sz="2800" b="1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064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Barlow Condensed"/>
              <a:buChar char="-"/>
            </a:pPr>
            <a:r>
              <a:rPr lang="en-US" sz="28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Teaduskirjandus lapsekeskse lähenemise kohta</a:t>
            </a:r>
            <a:r>
              <a:rPr lang="en-US" sz="2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rõhutades individuaalset arengut ja motivatsiooni.</a:t>
            </a:r>
            <a:endParaRPr sz="2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0640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ts val="2800"/>
              <a:buFont typeface="Barlow Condensed"/>
              <a:buChar char="-"/>
            </a:pPr>
            <a:r>
              <a:rPr lang="en-US" sz="28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Kohalikud kogemused</a:t>
            </a:r>
            <a:r>
              <a:rPr lang="en-US" sz="28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, sh õpetajate praktikad ja lasteaedade ning koolide lugemispesad.</a:t>
            </a:r>
            <a:endParaRPr sz="28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432f373b4_0_7"/>
          <p:cNvSpPr txBox="1">
            <a:spLocks noGrp="1"/>
          </p:cNvSpPr>
          <p:nvPr>
            <p:ph type="title"/>
          </p:nvPr>
        </p:nvSpPr>
        <p:spPr>
          <a:xfrm>
            <a:off x="2018775" y="484900"/>
            <a:ext cx="6692400" cy="3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INTERDISTSIPLINAARSUS EHK ERIALATEADMISTE KASUTAMINE JA LÕIMIMINE 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cb1534930_1_13"/>
          <p:cNvSpPr txBox="1">
            <a:spLocks noGrp="1"/>
          </p:cNvSpPr>
          <p:nvPr>
            <p:ph type="body" idx="1"/>
          </p:nvPr>
        </p:nvSpPr>
        <p:spPr>
          <a:xfrm>
            <a:off x="294400" y="329050"/>
            <a:ext cx="8676300" cy="4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Tiimis esindatud 7 erinevat eriala täiendasid üksteist, aidates õppida ja avastada parimaid praktikaid ning meetodeid laste lugemis- ja kirjaoskuse toetamiseks. </a:t>
            </a:r>
            <a:endParaRPr sz="500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500"/>
              <a:buChar char="-"/>
            </a:pPr>
            <a:r>
              <a:rPr lang="en-US" sz="2500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Lastekaitsetöötaja</a:t>
            </a:r>
            <a:r>
              <a:rPr lang="en-US" sz="2500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rõhutas lapse heaolu ja individuaalsete vajaduste tähtsust.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500"/>
              <a:buChar char="-"/>
            </a:pPr>
            <a:r>
              <a:rPr lang="en-US" sz="2500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Sotsiaalpedagoog</a:t>
            </a:r>
            <a:r>
              <a:rPr lang="en-US" sz="2500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toetas laste sotsiaalset ja emotsionaalset arengut, aidates luua toetava ja turvalise õpikeskkonna.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500"/>
              <a:buChar char="-"/>
            </a:pPr>
            <a:r>
              <a:rPr lang="en-US" sz="2500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Klassiõpetaja</a:t>
            </a:r>
            <a:r>
              <a:rPr lang="en-US" sz="2500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aitas kohandada metoodikaid, et toetada erineva tasemega õppijaid, pakkudes praktilist ja lõimitud lähenemist. </a:t>
            </a:r>
            <a:endParaRPr sz="2500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432f373b4_0_0"/>
          <p:cNvSpPr txBox="1">
            <a:spLocks noGrp="1"/>
          </p:cNvSpPr>
          <p:nvPr>
            <p:ph type="body" idx="1"/>
          </p:nvPr>
        </p:nvSpPr>
        <p:spPr>
          <a:xfrm>
            <a:off x="207825" y="519550"/>
            <a:ext cx="8593800" cy="4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en-US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Kutsepedagoogid </a:t>
            </a:r>
            <a:r>
              <a:rPr lang="en-US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tõid teadmisi noorte ja täiskasvanute nõustamisest ja juhendamisest.</a:t>
            </a: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en-US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Eripedagoog </a:t>
            </a:r>
            <a:r>
              <a:rPr lang="en-US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pakkus lahendusi erivajadustega laste kaasamiseks ja kirjaoskuse arendamiseks.</a:t>
            </a:r>
            <a:endParaRPr b="1"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-"/>
            </a:pPr>
            <a:r>
              <a:rPr lang="en-US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Alushariduse pedagoogid</a:t>
            </a:r>
            <a:r>
              <a:rPr lang="en-US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lisasid loovust ja mängulisust, et suurendada laste huvi lugemise vastu.</a:t>
            </a:r>
            <a:endParaRPr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-"/>
            </a:pPr>
            <a:r>
              <a:rPr lang="en-US" b="1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Haldus- ja ärikorralduse tudeng </a:t>
            </a:r>
            <a:r>
              <a:rPr lang="en-US" i="1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jagas teadmisi, kuidas levitada projekti tulemusi avalikkusele ja sidusrühmadele.</a:t>
            </a:r>
            <a:endParaRPr i="1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432f373b4_0_17"/>
          <p:cNvSpPr txBox="1">
            <a:spLocks noGrp="1"/>
          </p:cNvSpPr>
          <p:nvPr>
            <p:ph type="title"/>
          </p:nvPr>
        </p:nvSpPr>
        <p:spPr>
          <a:xfrm>
            <a:off x="2026899" y="932425"/>
            <a:ext cx="63315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PROJEKTI TULEMUSED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adbd18dd4_4_14"/>
          <p:cNvSpPr txBox="1">
            <a:spLocks noGrp="1"/>
          </p:cNvSpPr>
          <p:nvPr>
            <p:ph type="body" idx="1"/>
          </p:nvPr>
        </p:nvSpPr>
        <p:spPr>
          <a:xfrm>
            <a:off x="138550" y="123950"/>
            <a:ext cx="9074700" cy="4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Oskus luua lapsi haarav ja lugemisoskust toetav lugemispesa.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Oskus arendada laste (sh muukeelsete ja erivajadusega) lugemishuvi ja -oskust.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Plakat ja video: ”</a:t>
            </a:r>
            <a:r>
              <a:rPr lang="en-US" sz="22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5 nippi, kuidas äratada oma lapses lugemishuvi.</a:t>
            </a: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Plakat: ”</a:t>
            </a:r>
            <a:r>
              <a:rPr lang="en-US" sz="22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Lasteraamatute valimise ABC.</a:t>
            </a: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Infovoldik: ”</a:t>
            </a:r>
            <a:r>
              <a:rPr lang="en-US" sz="22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Soovitused suurele lugemissõbrale.</a:t>
            </a: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Suurtele lugemissõpradele mentoriks olemine.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Kolleegidele Lugemispesa projekti tutvustamine.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Artikkel ELU Lugemispesa projektist Eesti Lugemisühingu kodulehel.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Barlow Condensed"/>
              <a:buChar char="-"/>
            </a:pPr>
            <a:r>
              <a:rPr lang="en-US" sz="22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Tulemas: veebruar 2025 isetehtud raamatute näitus Tartus.</a:t>
            </a:r>
            <a:endParaRPr sz="22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36" name="Google Shape;236;g30adbd18dd4_4_14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6449350" y="1348350"/>
            <a:ext cx="2577000" cy="257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a86a41297_0_14"/>
          <p:cNvSpPr txBox="1">
            <a:spLocks noGrp="1"/>
          </p:cNvSpPr>
          <p:nvPr>
            <p:ph type="body" idx="1"/>
          </p:nvPr>
        </p:nvSpPr>
        <p:spPr>
          <a:xfrm>
            <a:off x="96425" y="685800"/>
            <a:ext cx="8774400" cy="3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6576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Barlow Condensed"/>
              <a:buChar char="-"/>
            </a:pP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Infovoldik ”</a:t>
            </a:r>
            <a:r>
              <a:rPr lang="en-US" sz="20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Soovitused suurele lugemissõbrale”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on avaldatud Tallinna Keskraamatukogu kodulehel.</a:t>
            </a:r>
            <a:endParaRPr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Barlow Condensed"/>
              <a:buChar char="-"/>
            </a:pP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Plakat “</a:t>
            </a:r>
            <a:r>
              <a:rPr lang="en-US" sz="20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Lasteraamatute valimise ABC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 </a:t>
            </a:r>
            <a:r>
              <a:rPr lang="en-US" sz="2000">
                <a:solidFill>
                  <a:srgbClr val="BE1E2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on avaldatud</a:t>
            </a:r>
            <a:r>
              <a:rPr lang="en-US" sz="2000">
                <a:solidFill>
                  <a:srgbClr val="BE1E2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Eesti Lugemisühingu ja Lugemispesa kodulehtedel ja Facebooki lehtedel ning Facebooki lehel Lasteaednike ideed.</a:t>
            </a:r>
            <a:endParaRPr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Barlow Condensed"/>
              <a:buChar char="-"/>
            </a:pP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Plakat ja video ”</a:t>
            </a:r>
            <a:r>
              <a:rPr lang="en-US" sz="2000" b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5 nippi, kuidas äratada oma lapses lugemishuvi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” on avaldatud</a:t>
            </a:r>
            <a:r>
              <a:rPr lang="en-US" sz="2000">
                <a:solidFill>
                  <a:srgbClr val="BE1E2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Eesti Lugemisühingu ja Lugemispesa kodulehtedel ja Facebooki lehtedel ning Facebooki lehel Lasteaednike ideed.</a:t>
            </a:r>
            <a:endParaRPr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Barlow Condensed"/>
              <a:buChar char="-"/>
            </a:pP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International School of Estonia külastamist kajastati nende Facebooki lehel.</a:t>
            </a:r>
            <a:endParaRPr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SzPts val="2000"/>
              <a:buFont typeface="Barlow Condensed"/>
              <a:buChar char="-"/>
            </a:pPr>
            <a:r>
              <a:rPr lang="en-US" sz="2000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Artikkel ELU Lugemispesa projektist on avaldatud Eesti Lugemisühingu ja Lugemispesa   kodulehel.</a:t>
            </a:r>
            <a:endParaRPr sz="2000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2" name="Google Shape;242;g31a86a41297_0_14"/>
          <p:cNvSpPr txBox="1">
            <a:spLocks noGrp="1"/>
          </p:cNvSpPr>
          <p:nvPr>
            <p:ph type="title"/>
          </p:nvPr>
        </p:nvSpPr>
        <p:spPr>
          <a:xfrm>
            <a:off x="364025" y="144625"/>
            <a:ext cx="64773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40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MEEDIAKAJASTUS</a:t>
            </a:r>
            <a:endParaRPr sz="4000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34141" y="215699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4500" i="1">
                <a:solidFill>
                  <a:srgbClr val="EC008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TEEMAD</a:t>
            </a:r>
            <a:endParaRPr sz="4500" i="1">
              <a:solidFill>
                <a:srgbClr val="EC008B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626548" y="2287423"/>
            <a:ext cx="183358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Esindatud </a:t>
            </a:r>
            <a:r>
              <a:rPr lang="en-US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erialad,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juhendajad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5850020" y="2298000"/>
            <a:ext cx="198253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Tegevuste rakendamine 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2471929" y="3911997"/>
            <a:ext cx="17584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teaduspõhisus ja interdistsiplinaarsus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3743547" y="2288304"/>
            <a:ext cx="17514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eesmärk ja olulisus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064" y="3022750"/>
            <a:ext cx="842298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0379" y="1346926"/>
            <a:ext cx="942543" cy="7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"/>
          <p:cNvCxnSpPr/>
          <p:nvPr/>
        </p:nvCxnSpPr>
        <p:spPr>
          <a:xfrm flipH="1">
            <a:off x="3520889" y="1371266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" name="Google Shape;13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9945" y="1322539"/>
            <a:ext cx="877137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817" y="1167066"/>
            <a:ext cx="70705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4480" y="3052492"/>
            <a:ext cx="829438" cy="7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"/>
          <p:cNvCxnSpPr/>
          <p:nvPr/>
        </p:nvCxnSpPr>
        <p:spPr>
          <a:xfrm flipH="1">
            <a:off x="5604473" y="136582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2"/>
          <p:cNvCxnSpPr/>
          <p:nvPr/>
        </p:nvCxnSpPr>
        <p:spPr>
          <a:xfrm flipH="1">
            <a:off x="7667828" y="1345332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2"/>
          <p:cNvCxnSpPr/>
          <p:nvPr/>
        </p:nvCxnSpPr>
        <p:spPr>
          <a:xfrm flipH="1">
            <a:off x="4536925" y="318092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rgbClr val="BE1E2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2"/>
          <p:cNvSpPr/>
          <p:nvPr/>
        </p:nvSpPr>
        <p:spPr>
          <a:xfrm>
            <a:off x="4755711" y="3977599"/>
            <a:ext cx="202697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tulemused ja järeldused</a:t>
            </a:r>
            <a:endParaRPr sz="1700" b="0" i="0" u="none" strike="noStrike" cap="none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d2816f950_0_17"/>
          <p:cNvSpPr txBox="1">
            <a:spLocks noGrp="1"/>
          </p:cNvSpPr>
          <p:nvPr>
            <p:ph type="body" idx="1"/>
          </p:nvPr>
        </p:nvSpPr>
        <p:spPr>
          <a:xfrm>
            <a:off x="112500" y="899925"/>
            <a:ext cx="9031500" cy="3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6576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Suured lugemissõbrad ja nende kaudu väikesed lugemissõbrad.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Haridustöötajad, kes omandasid uusi tööriistu ja teadmisi.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Lapsevanemad, kes said praktilisi nõuandeid laste lugemishuvi toetamiseks.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Otseselt ja kaudselt mitusada inimest haridusasutustes, kodudes ning meie endi lähedased ja kogukond.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Mõjutasime ka iseennast – omandasime uusi teadmisi ja oskusi, mis rikastasid nii meie professionaalset kui ka isiklikku arengut.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48" name="Google Shape;248;g31d2816f950_0_17"/>
          <p:cNvSpPr txBox="1">
            <a:spLocks noGrp="1"/>
          </p:cNvSpPr>
          <p:nvPr>
            <p:ph type="title"/>
          </p:nvPr>
        </p:nvSpPr>
        <p:spPr>
          <a:xfrm>
            <a:off x="364025" y="289275"/>
            <a:ext cx="64773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40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INIMESED, KEDA MÕJUTASIME</a:t>
            </a:r>
            <a:endParaRPr sz="4000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d2816f950_0_6"/>
          <p:cNvSpPr txBox="1">
            <a:spLocks noGrp="1"/>
          </p:cNvSpPr>
          <p:nvPr>
            <p:ph type="title"/>
          </p:nvPr>
        </p:nvSpPr>
        <p:spPr>
          <a:xfrm>
            <a:off x="2026899" y="932425"/>
            <a:ext cx="63315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JÄRELDUSED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d2816f950_0_10"/>
          <p:cNvSpPr txBox="1">
            <a:spLocks noGrp="1"/>
          </p:cNvSpPr>
          <p:nvPr>
            <p:ph type="body" idx="1"/>
          </p:nvPr>
        </p:nvSpPr>
        <p:spPr>
          <a:xfrm>
            <a:off x="144625" y="273200"/>
            <a:ext cx="8746200" cy="4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Lapsekeskne ja kaasav lähenemine koos praktiliste materjalidega tõhustab laste lugemishuvi ja -oskuse arendamist, eriti muukeelsete ja HEV laste seas.</a:t>
            </a: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Interdistsiplinaarne koostöö rikastab projektitööd ja toetab teaduspõhiste metoodikate edukat rakendamist.</a:t>
            </a: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Praktilised tegevused, nagu lugemispesade külastused ja mentorlus, kinnitasid loodud lahenduste toimivust.</a:t>
            </a: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C00000"/>
              </a:buClr>
              <a:buSzPts val="2400"/>
              <a:buFont typeface="Barlow Condensed"/>
              <a:buChar char="-"/>
            </a:pPr>
            <a:r>
              <a:rPr lang="en-US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Projekti käigus omandatud teadmised ja oskused on hõlpsasti rakendatavad nii isiklikus kui ka tööalases kontekstis.</a:t>
            </a:r>
            <a:endParaRPr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1d2816f950_0_0"/>
          <p:cNvSpPr txBox="1">
            <a:spLocks noGrp="1"/>
          </p:cNvSpPr>
          <p:nvPr>
            <p:ph type="title"/>
          </p:nvPr>
        </p:nvSpPr>
        <p:spPr>
          <a:xfrm>
            <a:off x="370800" y="0"/>
            <a:ext cx="6477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50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KOKKUVÕTTEKS</a:t>
            </a:r>
            <a:endParaRPr sz="5000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  <p:sp>
        <p:nvSpPr>
          <p:cNvPr id="265" name="Google Shape;265;g31d2816f950_0_0"/>
          <p:cNvSpPr txBox="1">
            <a:spLocks noGrp="1"/>
          </p:cNvSpPr>
          <p:nvPr>
            <p:ph type="body" idx="1"/>
          </p:nvPr>
        </p:nvSpPr>
        <p:spPr>
          <a:xfrm>
            <a:off x="370800" y="1060500"/>
            <a:ext cx="8419800" cy="3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Barlow Condensed"/>
              <a:buChar char="-"/>
            </a:pPr>
            <a:r>
              <a:rPr lang="en-US" sz="26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Täitsime projekti eesmärgid edukalt, luues praktilisi ja vajalikke materjale.</a:t>
            </a:r>
            <a:endParaRPr sz="26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Barlow Condensed"/>
              <a:buChar char="-"/>
            </a:pPr>
            <a:r>
              <a:rPr lang="en-US" sz="26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Aitasime kaasa Lugemispesa projekti ja Lugemissõprade programmi edasisele arengule ja mõju tugevdamisele.</a:t>
            </a:r>
            <a:endParaRPr sz="26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C00000"/>
              </a:buClr>
              <a:buSzPts val="2600"/>
              <a:buFont typeface="Barlow Condensed"/>
              <a:buChar char="-"/>
            </a:pPr>
            <a:r>
              <a:rPr lang="en-US" sz="26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Saadud teadmised ja kogemused inspireerivad jätkama lapsekeskse ja kaasavate õppekeskkondade edendamist.</a:t>
            </a:r>
            <a:endParaRPr sz="26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1d972d865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575" y="120200"/>
            <a:ext cx="3482724" cy="493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1d439d6c46_5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3425" y="86600"/>
            <a:ext cx="3532300" cy="49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d439d6c46_5_14"/>
          <p:cNvSpPr txBox="1">
            <a:spLocks noGrp="1"/>
          </p:cNvSpPr>
          <p:nvPr>
            <p:ph type="title"/>
          </p:nvPr>
        </p:nvSpPr>
        <p:spPr>
          <a:xfrm>
            <a:off x="470288" y="1009630"/>
            <a:ext cx="3452100" cy="142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g31d439d6c46_5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42" y="749500"/>
            <a:ext cx="4470458" cy="31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1d439d6c46_5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750" y="752575"/>
            <a:ext cx="4470450" cy="31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1da2ebc4f6_2_6" title="5 nippi, kuidas äratada lapses lugemishuvi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050" y="93100"/>
            <a:ext cx="2795926" cy="497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31dde8dfdf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538" y="34850"/>
            <a:ext cx="3593125" cy="507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b275092af_0_0"/>
          <p:cNvSpPr txBox="1">
            <a:spLocks noGrp="1"/>
          </p:cNvSpPr>
          <p:nvPr>
            <p:ph type="body" idx="1"/>
          </p:nvPr>
        </p:nvSpPr>
        <p:spPr>
          <a:xfrm>
            <a:off x="0" y="954000"/>
            <a:ext cx="9280800" cy="3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36576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Alling, S. (2022). Lugemispesade kohandamine haridusliku erivajadustega lastele koolieelses eas [Magistritöö, Tallinna Ülikool ]. ETERA.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1155CC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https://www.etera.ee/zoom/198615/view?page=1&amp;p=separate&amp;search=lugemispesa&amp;tool=search&amp;view=0,549,2481,2959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4"/>
              </a:rPr>
              <a:t>Eesti Lugemisühing. (n.d). EstRA.  </a:t>
            </a:r>
            <a:r>
              <a:rPr lang="en-US" sz="1400" u="sng">
                <a:solidFill>
                  <a:srgbClr val="0B4CB4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https://lugemisyhing.ee/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5"/>
              </a:rPr>
              <a:t>Federation of European Literacy Associations. (n.d.).FELA.  </a:t>
            </a:r>
            <a:r>
              <a:rPr lang="en-US" sz="1400" u="sng">
                <a:solidFill>
                  <a:srgbClr val="0B4CB4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https://www.literacyworldwide.org/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latin typeface="Barlow Condensed"/>
                <a:ea typeface="Barlow Condensed"/>
                <a:cs typeface="Barlow Condensed"/>
                <a:sym typeface="Barlow Condensed"/>
              </a:rPr>
              <a:t>International Literacy Association. (n.d.). ILA.</a:t>
            </a:r>
            <a:r>
              <a:rPr lang="en-US" sz="1400"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5"/>
              </a:rPr>
              <a:t> </a:t>
            </a:r>
            <a:r>
              <a:rPr lang="en-US" sz="1400" u="sng">
                <a:solidFill>
                  <a:srgbClr val="0B4CB4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https://www.literacyworldwide.org/</a:t>
            </a:r>
            <a:endParaRPr sz="1400" b="1">
              <a:highlight>
                <a:srgbClr val="FFFFFF"/>
              </a:highlight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Jürimäe, K., et al. (n.d.). Lugemispesa. Toetava kirjaoskuse keskkonna käsiraamat. Lugemispesa. 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1155CC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https://lugemispesa.eu/Toetava-kirjaoskuskeskkonna-kasiraamat/mobile/index.html</a:t>
            </a:r>
            <a:endParaRPr sz="14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solidFill>
                  <a:srgbClr val="26226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Kütt, E. (2016). Loovust toetavad lugemiskeskkonnad.  [Bakalaureusetöö, Tallinna Ülikool Pedagoogiline Seminar]. ETERA.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marR="36576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1155CC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https://www.etera.ee/zoom/27516/view?page=1&amp;p=separate&amp;search=lugemispesa&amp;tool=search&amp;view=0,397,2481,3111</a:t>
            </a:r>
            <a:endParaRPr sz="14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261"/>
              </a:buClr>
              <a:buSzPts val="1400"/>
              <a:buFont typeface="Barlow Condensed"/>
              <a:buChar char="●"/>
            </a:pPr>
            <a:r>
              <a:rPr lang="en-US" sz="1400">
                <a:latin typeface="Barlow Condensed"/>
                <a:ea typeface="Barlow Condensed"/>
                <a:cs typeface="Barlow Condensed"/>
                <a:sym typeface="Barlow Condensed"/>
              </a:rPr>
              <a:t>Lugemispesa. (n.d.). Lugemispesa.</a:t>
            </a:r>
            <a:r>
              <a:rPr lang="en-US" sz="1400"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8"/>
              </a:rPr>
              <a:t> </a:t>
            </a:r>
            <a:r>
              <a:rPr lang="en-US" sz="1400" u="sng">
                <a:solidFill>
                  <a:srgbClr val="0B4CB4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https://www.lugemispesa.eu/</a:t>
            </a:r>
            <a:endParaRPr sz="1400">
              <a:solidFill>
                <a:srgbClr val="26226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03" name="Google Shape;303;g30b275092af_0_0"/>
          <p:cNvSpPr txBox="1">
            <a:spLocks noGrp="1"/>
          </p:cNvSpPr>
          <p:nvPr>
            <p:ph type="title"/>
          </p:nvPr>
        </p:nvSpPr>
        <p:spPr>
          <a:xfrm>
            <a:off x="370799" y="0"/>
            <a:ext cx="6477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4100" i="1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KASUTATUD ALLIKAD</a:t>
            </a:r>
            <a:endParaRPr sz="4100" i="1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subTitle" idx="4294967295"/>
          </p:nvPr>
        </p:nvSpPr>
        <p:spPr>
          <a:xfrm>
            <a:off x="311725" y="176075"/>
            <a:ext cx="5490000" cy="4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700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Esindatud erialad</a:t>
            </a:r>
            <a:r>
              <a:rPr lang="en-US" sz="27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: </a:t>
            </a: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500" i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Lastekaitse					Kutsepedagoogika</a:t>
            </a:r>
            <a:endParaRPr sz="25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500" i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Sotsiaalpedagoogika			Eripedagoogika</a:t>
            </a:r>
            <a:endParaRPr sz="25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500" i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Alushariduse pedagoog		Klassiõpetaja</a:t>
            </a:r>
            <a:endParaRPr sz="25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500" i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Haldus- ja ärikorraldus</a:t>
            </a:r>
            <a:endParaRPr sz="2500" b="0" i="1" u="none" strike="noStrike" cap="none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endParaRPr sz="1700" i="1">
              <a:solidFill>
                <a:srgbClr val="00206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700" b="0" i="0" u="none" strike="noStrike" cap="none">
                <a:solidFill>
                  <a:srgbClr val="00206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Juhendaja(-d): </a:t>
            </a: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n-US" sz="2500" i="1">
                <a:solidFill>
                  <a:srgbClr val="00206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Meeli Pandis, Kadi Lukanenok</a:t>
            </a:r>
            <a:endParaRPr sz="25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/>
          <p:nvPr/>
        </p:nvSpPr>
        <p:spPr>
          <a:xfrm>
            <a:off x="608451" y="1341475"/>
            <a:ext cx="44616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</a:t>
            </a:r>
            <a:r>
              <a:rPr lang="en-US" sz="8000" b="0" i="1" u="none" strike="noStrike" cap="none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TÄNAME KUULAMAST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1" u="none" strike="noStrike" cap="none">
                <a:solidFill>
                  <a:srgbClr val="EC008B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        </a:t>
            </a:r>
            <a:endParaRPr sz="8000" b="0" i="1" u="none" strike="noStrike" cap="none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>
            <a:spLocks noGrp="1"/>
          </p:cNvSpPr>
          <p:nvPr>
            <p:ph type="title"/>
          </p:nvPr>
        </p:nvSpPr>
        <p:spPr>
          <a:xfrm>
            <a:off x="2105078" y="1794510"/>
            <a:ext cx="5928560" cy="115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EESMÄRK JA OLULISUS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body" idx="1"/>
          </p:nvPr>
        </p:nvSpPr>
        <p:spPr>
          <a:xfrm>
            <a:off x="381000" y="311725"/>
            <a:ext cx="4087200" cy="4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Lugemispesa – mis see on ja miks on see oluline?</a:t>
            </a:r>
            <a:endParaRPr sz="3000" b="1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Lugemispesa on lapse vajadusi arvestav õpikeskkond, mis toetab lugemishuvi ja -oskust, pakkudes tuge ka muu kodukeelega ja HEV lastele. Kirjaoskus on eduka elu ja toimetuleku alus.</a:t>
            </a:r>
            <a:endParaRPr sz="25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6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3">
            <a:alphaModFix/>
          </a:blip>
          <a:srcRect l="30743"/>
          <a:stretch/>
        </p:blipFill>
        <p:spPr>
          <a:xfrm>
            <a:off x="4572000" y="898375"/>
            <a:ext cx="4350403" cy="3533351"/>
          </a:xfrm>
          <a:prstGeom prst="rect">
            <a:avLst/>
          </a:prstGeom>
          <a:noFill/>
          <a:ln w="28575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0" name="Google Shape;160;p5"/>
          <p:cNvSpPr txBox="1"/>
          <p:nvPr/>
        </p:nvSpPr>
        <p:spPr>
          <a:xfrm>
            <a:off x="4817075" y="4565000"/>
            <a:ext cx="435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Kotka lasteaia lugemispesa  Foto: Heli Mägi-Jaanus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cb1534930_1_22"/>
          <p:cNvSpPr txBox="1">
            <a:spLocks noGrp="1"/>
          </p:cNvSpPr>
          <p:nvPr>
            <p:ph type="body" idx="1"/>
          </p:nvPr>
        </p:nvSpPr>
        <p:spPr>
          <a:xfrm>
            <a:off x="450275" y="658100"/>
            <a:ext cx="8347500" cy="3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93700" algn="l" rtl="0">
              <a:spcBef>
                <a:spcPts val="1200"/>
              </a:spcBef>
              <a:spcAft>
                <a:spcPts val="0"/>
              </a:spcAft>
              <a:buSzPts val="3000"/>
              <a:buFont typeface="Barlow Condensed"/>
              <a:buChar char="-"/>
            </a:pPr>
            <a:r>
              <a:rPr lang="en-US" sz="30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Probleem</a:t>
            </a: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Piiratud teadlikkus õpikeskkondade kujundamisest, mis tõhusalt toetavad kirjaoskuse arengut, eriti muu kodukeelega ja HEV laste puhul.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937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3000"/>
              <a:buFont typeface="Barlow Condensed"/>
              <a:buChar char="-"/>
            </a:pPr>
            <a:r>
              <a:rPr lang="en-US" sz="30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Olulisus</a:t>
            </a: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Individuaalsetele vajadustele vastav keskkond on võtmetähtsusega laste lugemisoskuse arendamisel ja eduelamuse saavutamisel.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cb1534930_1_29"/>
          <p:cNvSpPr txBox="1">
            <a:spLocks noGrp="1"/>
          </p:cNvSpPr>
          <p:nvPr>
            <p:ph type="body" idx="1"/>
          </p:nvPr>
        </p:nvSpPr>
        <p:spPr>
          <a:xfrm>
            <a:off x="381000" y="329050"/>
            <a:ext cx="8416800" cy="4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93700" algn="l" rtl="0">
              <a:spcBef>
                <a:spcPts val="1200"/>
              </a:spcBef>
              <a:spcAft>
                <a:spcPts val="0"/>
              </a:spcAft>
              <a:buSzPts val="3000"/>
              <a:buFont typeface="Barlow Condensed"/>
              <a:buChar char="-"/>
            </a:pPr>
            <a:r>
              <a:rPr lang="en-US" sz="30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Eesmärk</a:t>
            </a: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Suurendada teadlikkust õpikeskkonna kujundamise võimalustest ja toetada Lugemispesa projekti edasist arengut.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342900" lvl="0" indent="-3937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3000"/>
              <a:buFont typeface="Barlow Condensed"/>
              <a:buChar char="-"/>
            </a:pPr>
            <a:r>
              <a:rPr lang="en-US" sz="3000" b="1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Eesmärgi saavutamise näitajad</a:t>
            </a: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Loodud plakatid, video ja infovoldik, osalemine Lugemissõprade programmis mentoritena ning õpitu jagamine kolleegidega näitavad meie teadlikkuse kasvu ja panust projekti arengusse.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>
            <a:spLocks noGrp="1"/>
          </p:cNvSpPr>
          <p:nvPr>
            <p:ph type="title"/>
          </p:nvPr>
        </p:nvSpPr>
        <p:spPr>
          <a:xfrm>
            <a:off x="1690125" y="1283200"/>
            <a:ext cx="6650100" cy="2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08B"/>
              </a:buClr>
              <a:buSzPts val="4000"/>
              <a:buFont typeface="Barlow Condensed ExtraLight"/>
              <a:buNone/>
            </a:pPr>
            <a:r>
              <a:rPr lang="en-US" sz="6000">
                <a:solidFill>
                  <a:srgbClr val="EC008B"/>
                </a:solidFill>
                <a:latin typeface="Barlow Condensed ExtraLight"/>
                <a:ea typeface="Barlow Condensed ExtraLight"/>
                <a:cs typeface="Barlow Condensed ExtraLight"/>
                <a:sym typeface="Barlow Condensed ExtraLight"/>
              </a:rPr>
              <a:t>TEGEVUSED JA MEETODID EESMÄRGINI JÕUDMISEKS</a:t>
            </a:r>
            <a:endParaRPr sz="6000">
              <a:solidFill>
                <a:srgbClr val="EC008B"/>
              </a:solidFill>
              <a:latin typeface="Barlow Condensed ExtraLight"/>
              <a:ea typeface="Barlow Condensed ExtraLight"/>
              <a:cs typeface="Barlow Condensed ExtraLight"/>
              <a:sym typeface="Barlow Condensed ExtraLight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body" idx="1"/>
          </p:nvPr>
        </p:nvSpPr>
        <p:spPr>
          <a:xfrm>
            <a:off x="640775" y="588825"/>
            <a:ext cx="8249700" cy="3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Tegevuskava koostamine ja rakendamine.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Regulaarsed kohtumised juhendajate ja grupikaaslastega.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Videomaterjalide vaatamine ja analüüsimine.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Haridusasutuste külastused.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Barlow Condensed"/>
              <a:buChar char="-"/>
            </a:pPr>
            <a:r>
              <a:rPr lang="en-US" sz="30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Tiimitöö.</a:t>
            </a:r>
            <a:endParaRPr sz="3000">
              <a:solidFill>
                <a:srgbClr val="24285D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84" name="Google Shape;184;p8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6222375" y="2302225"/>
            <a:ext cx="2772000" cy="2772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LU Esitlus - valge">
  <a:themeElements>
    <a:clrScheme name="T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Office PowerPoint</Application>
  <PresentationFormat>Ekraaniseanss (16:9)</PresentationFormat>
  <Paragraphs>117</Paragraphs>
  <Slides>30</Slides>
  <Notes>30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39" baseType="lpstr">
      <vt:lpstr>Arial</vt:lpstr>
      <vt:lpstr>Calibri</vt:lpstr>
      <vt:lpstr>Barlow Condensed Medium</vt:lpstr>
      <vt:lpstr>Barlow Condensed ExtraLight</vt:lpstr>
      <vt:lpstr>Times New Roman</vt:lpstr>
      <vt:lpstr>Merriweather Sans</vt:lpstr>
      <vt:lpstr>EB Garamond</vt:lpstr>
      <vt:lpstr>Barlow Condensed</vt:lpstr>
      <vt:lpstr>TLU Esitlus - valge</vt:lpstr>
      <vt:lpstr>PowerPointi esitlus</vt:lpstr>
      <vt:lpstr>TEEMAD</vt:lpstr>
      <vt:lpstr>PowerPointi esitlus</vt:lpstr>
      <vt:lpstr>EESMÄRK JA OLULISUS</vt:lpstr>
      <vt:lpstr>PowerPointi esitlus</vt:lpstr>
      <vt:lpstr>PowerPointi esitlus</vt:lpstr>
      <vt:lpstr>PowerPointi esitlus</vt:lpstr>
      <vt:lpstr>TEGEVUSED JA MEETODID EESMÄRGINI JÕUDMISEKS</vt:lpstr>
      <vt:lpstr>PowerPointi esitlus</vt:lpstr>
      <vt:lpstr>PowerPointi esitlus</vt:lpstr>
      <vt:lpstr>TEADUSPÕHISUS</vt:lpstr>
      <vt:lpstr>PowerPointi esitlus</vt:lpstr>
      <vt:lpstr>PowerPointi esitlus</vt:lpstr>
      <vt:lpstr>INTERDISTSIPLINAARSUS EHK ERIALATEADMISTE KASUTAMINE JA LÕIMIMINE </vt:lpstr>
      <vt:lpstr>PowerPointi esitlus</vt:lpstr>
      <vt:lpstr>PowerPointi esitlus</vt:lpstr>
      <vt:lpstr>PROJEKTI TULEMUSED</vt:lpstr>
      <vt:lpstr>PowerPointi esitlus</vt:lpstr>
      <vt:lpstr>MEEDIAKAJASTUS</vt:lpstr>
      <vt:lpstr>INIMESED, KEDA MÕJUTASIME</vt:lpstr>
      <vt:lpstr>JÄRELDUSED</vt:lpstr>
      <vt:lpstr>PowerPointi esitlus</vt:lpstr>
      <vt:lpstr>KOKKUVÕTTEKS</vt:lpstr>
      <vt:lpstr>PowerPointi esitlus</vt:lpstr>
      <vt:lpstr>PowerPointi esitlus</vt:lpstr>
      <vt:lpstr>PowerPointi esitlus</vt:lpstr>
      <vt:lpstr>PowerPointi esitlus</vt:lpstr>
      <vt:lpstr>PowerPointi esitlus</vt:lpstr>
      <vt:lpstr>KASUTATUD ALLIKAD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Greta Raidma</dc:creator>
  <cp:lastModifiedBy>Meeli Pandis</cp:lastModifiedBy>
  <cp:revision>1</cp:revision>
  <dcterms:modified xsi:type="dcterms:W3CDTF">2024-12-11T21:51:27Z</dcterms:modified>
</cp:coreProperties>
</file>