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ce9fec9bf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ce9fec9bf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ce9fec9bf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ce9fec9bf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ce9fec9bf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ce9fec9bf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ce9fec9bf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1ce9fec9bf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ce9fec9bf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1ce9fec9bf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ce9fec9bf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1ce9fec9bf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ce9fec9bf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1ce9fec9bf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d00ee6a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d00ee6a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46771" y="1224248"/>
            <a:ext cx="7772400" cy="162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46771" y="2855940"/>
            <a:ext cx="7772400" cy="9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 cap="small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4">
  <p:cSld name="Title and Content 4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628650" y="362352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i="0" sz="4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1">
  <p:cSld name="Two Content 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6286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6291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2">
  <p:cSld name="Two Content 2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/>
          <p:nvPr>
            <p:ph type="title"/>
          </p:nvPr>
        </p:nvSpPr>
        <p:spPr>
          <a:xfrm>
            <a:off x="628650" y="362352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i="0" sz="4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6286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2" type="body"/>
          </p:nvPr>
        </p:nvSpPr>
        <p:spPr>
          <a:xfrm>
            <a:off x="4629150" y="1596661"/>
            <a:ext cx="38862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 and content">
  <p:cSld name="Number and conte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3348681" y="1312415"/>
            <a:ext cx="51756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200"/>
              <a:buChar char="⎯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800"/>
              <a:buChar char="⎯"/>
              <a:defRPr sz="28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⎯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529626" y="37071"/>
            <a:ext cx="2411400" cy="52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34400"/>
              <a:buNone/>
              <a:defRPr i="1" sz="3440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1">
  <p:cSld name="3 ideas 1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/>
          <p:nvPr>
            <p:ph idx="2" type="pic"/>
          </p:nvPr>
        </p:nvSpPr>
        <p:spPr>
          <a:xfrm>
            <a:off x="6255912" y="512957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15"/>
          <p:cNvSpPr/>
          <p:nvPr>
            <p:ph idx="3" type="pic"/>
          </p:nvPr>
        </p:nvSpPr>
        <p:spPr>
          <a:xfrm>
            <a:off x="3490119" y="512957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5"/>
          <p:cNvSpPr/>
          <p:nvPr/>
        </p:nvSpPr>
        <p:spPr>
          <a:xfrm>
            <a:off x="724326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15"/>
          <p:cNvSpPr txBox="1"/>
          <p:nvPr/>
        </p:nvSpPr>
        <p:spPr>
          <a:xfrm>
            <a:off x="802383" y="486841"/>
            <a:ext cx="92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t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/>
          </a:p>
        </p:txBody>
      </p:sp>
      <p:sp>
        <p:nvSpPr>
          <p:cNvPr id="54" name="Google Shape;54;p15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4" type="body"/>
          </p:nvPr>
        </p:nvSpPr>
        <p:spPr>
          <a:xfrm>
            <a:off x="765312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2">
  <p:cSld name="3 ideas 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/>
          <p:nvPr>
            <p:ph idx="2" type="pic"/>
          </p:nvPr>
        </p:nvSpPr>
        <p:spPr>
          <a:xfrm>
            <a:off x="6255912" y="512957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6"/>
          <p:cNvSpPr/>
          <p:nvPr>
            <p:ph idx="3" type="pic"/>
          </p:nvPr>
        </p:nvSpPr>
        <p:spPr>
          <a:xfrm>
            <a:off x="724326" y="512955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6"/>
          <p:cNvSpPr/>
          <p:nvPr/>
        </p:nvSpPr>
        <p:spPr>
          <a:xfrm>
            <a:off x="3490119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6"/>
          <p:cNvSpPr txBox="1"/>
          <p:nvPr/>
        </p:nvSpPr>
        <p:spPr>
          <a:xfrm>
            <a:off x="3568176" y="486841"/>
            <a:ext cx="92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t" sz="6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/>
          </a:p>
        </p:txBody>
      </p:sp>
      <p:sp>
        <p:nvSpPr>
          <p:cNvPr id="61" name="Google Shape;61;p16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4" type="body"/>
          </p:nvPr>
        </p:nvSpPr>
        <p:spPr>
          <a:xfrm>
            <a:off x="3546003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deas 3">
  <p:cSld name="3 ideas 3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/>
          <p:nvPr>
            <p:ph idx="2" type="pic"/>
          </p:nvPr>
        </p:nvSpPr>
        <p:spPr>
          <a:xfrm>
            <a:off x="723901" y="512957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7"/>
          <p:cNvSpPr/>
          <p:nvPr>
            <p:ph idx="3" type="pic"/>
          </p:nvPr>
        </p:nvSpPr>
        <p:spPr>
          <a:xfrm>
            <a:off x="3490119" y="512957"/>
            <a:ext cx="2163900" cy="21639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7"/>
          <p:cNvSpPr/>
          <p:nvPr/>
        </p:nvSpPr>
        <p:spPr>
          <a:xfrm>
            <a:off x="6256337" y="512956"/>
            <a:ext cx="2163900" cy="21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7"/>
          <p:cNvSpPr txBox="1"/>
          <p:nvPr/>
        </p:nvSpPr>
        <p:spPr>
          <a:xfrm>
            <a:off x="6334394" y="486841"/>
            <a:ext cx="925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t" sz="6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/>
          </a:p>
        </p:txBody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720968" y="2785700"/>
            <a:ext cx="7698600" cy="14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4" type="body"/>
          </p:nvPr>
        </p:nvSpPr>
        <p:spPr>
          <a:xfrm>
            <a:off x="6313900" y="1645017"/>
            <a:ext cx="2048700" cy="9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None/>
              <a:defRPr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3">
  <p:cSld name="image and content 3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/>
          <p:nvPr>
            <p:ph idx="2" type="pic"/>
          </p:nvPr>
        </p:nvSpPr>
        <p:spPr>
          <a:xfrm>
            <a:off x="591016" y="941833"/>
            <a:ext cx="3044700" cy="3044700"/>
          </a:xfrm>
          <a:prstGeom prst="ellipse">
            <a:avLst/>
          </a:prstGeom>
          <a:noFill/>
          <a:ln>
            <a:noFill/>
          </a:ln>
        </p:spPr>
      </p:sp>
      <p:sp>
        <p:nvSpPr>
          <p:cNvPr id="72" name="Google Shape;72;p18"/>
          <p:cNvSpPr txBox="1"/>
          <p:nvPr>
            <p:ph idx="1" type="body"/>
          </p:nvPr>
        </p:nvSpPr>
        <p:spPr>
          <a:xfrm>
            <a:off x="4081344" y="1382360"/>
            <a:ext cx="45024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and content">
  <p:cSld name="image title and conten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/>
          <p:nvPr>
            <p:ph idx="2" type="pic"/>
          </p:nvPr>
        </p:nvSpPr>
        <p:spPr>
          <a:xfrm>
            <a:off x="5140884" y="-947852"/>
            <a:ext cx="6861900" cy="6861900"/>
          </a:xfrm>
          <a:prstGeom prst="ellipse">
            <a:avLst/>
          </a:prstGeom>
          <a:noFill/>
          <a:ln>
            <a:noFill/>
          </a:ln>
        </p:spPr>
      </p:sp>
      <p:sp>
        <p:nvSpPr>
          <p:cNvPr id="75" name="Google Shape;75;p19"/>
          <p:cNvSpPr txBox="1"/>
          <p:nvPr>
            <p:ph type="title"/>
          </p:nvPr>
        </p:nvSpPr>
        <p:spPr>
          <a:xfrm>
            <a:off x="628650" y="1161910"/>
            <a:ext cx="38541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i="0" sz="28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>
            <a:off x="628650" y="2527211"/>
            <a:ext cx="38805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Char char="⎯"/>
              <a:defRPr sz="2000"/>
            </a:lvl1pPr>
            <a:lvl2pPr indent="-3429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2pPr>
            <a:lvl3pPr indent="-3175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1">
  <p:cSld name="image and content 1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/>
          <p:nvPr>
            <p:ph idx="2" type="pic"/>
          </p:nvPr>
        </p:nvSpPr>
        <p:spPr>
          <a:xfrm>
            <a:off x="5140884" y="-947852"/>
            <a:ext cx="6861900" cy="6861900"/>
          </a:xfrm>
          <a:prstGeom prst="ellipse">
            <a:avLst/>
          </a:prstGeom>
          <a:noFill/>
          <a:ln>
            <a:noFill/>
          </a:ln>
        </p:spPr>
      </p:sp>
      <p:sp>
        <p:nvSpPr>
          <p:cNvPr id="79" name="Google Shape;79;p20"/>
          <p:cNvSpPr txBox="1"/>
          <p:nvPr>
            <p:ph idx="1" type="body"/>
          </p:nvPr>
        </p:nvSpPr>
        <p:spPr>
          <a:xfrm>
            <a:off x="628650" y="1382362"/>
            <a:ext cx="38805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and content 2">
  <p:cSld name="image title and content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628650" y="1161910"/>
            <a:ext cx="38541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i="0" sz="28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/>
          <p:nvPr>
            <p:ph idx="2" type="pic"/>
          </p:nvPr>
        </p:nvSpPr>
        <p:spPr>
          <a:xfrm>
            <a:off x="5140325" y="0"/>
            <a:ext cx="40038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21"/>
          <p:cNvSpPr txBox="1"/>
          <p:nvPr>
            <p:ph idx="1" type="body"/>
          </p:nvPr>
        </p:nvSpPr>
        <p:spPr>
          <a:xfrm>
            <a:off x="628650" y="2527211"/>
            <a:ext cx="38805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⎯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2pPr>
            <a:lvl3pPr indent="-3175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Char char="⎯"/>
              <a:defRPr sz="14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nd content 2">
  <p:cSld name="image and content 2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/>
          <p:nvPr>
            <p:ph idx="2" type="pic"/>
          </p:nvPr>
        </p:nvSpPr>
        <p:spPr>
          <a:xfrm>
            <a:off x="5140325" y="0"/>
            <a:ext cx="40038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2"/>
          <p:cNvSpPr txBox="1"/>
          <p:nvPr>
            <p:ph idx="1" type="body"/>
          </p:nvPr>
        </p:nvSpPr>
        <p:spPr>
          <a:xfrm>
            <a:off x="628650" y="1382362"/>
            <a:ext cx="3880500" cy="21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 and caption">
  <p:cSld name="object and 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 txBox="1"/>
          <p:nvPr>
            <p:ph idx="1" type="body"/>
          </p:nvPr>
        </p:nvSpPr>
        <p:spPr>
          <a:xfrm>
            <a:off x="2910469" y="4482790"/>
            <a:ext cx="55869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000"/>
              <a:buNone/>
              <a:defRPr sz="20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2" type="body"/>
          </p:nvPr>
        </p:nvSpPr>
        <p:spPr>
          <a:xfrm>
            <a:off x="646772" y="534911"/>
            <a:ext cx="7850400" cy="3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⎯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 4">
  <p:cSld name="1_Title and Content 4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/>
          <p:nvPr>
            <p:ph idx="2" type="pic"/>
          </p:nvPr>
        </p:nvSpPr>
        <p:spPr>
          <a:xfrm>
            <a:off x="1146834" y="682197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2" name="Google Shape;92;p24"/>
          <p:cNvSpPr/>
          <p:nvPr>
            <p:ph idx="3" type="pic"/>
          </p:nvPr>
        </p:nvSpPr>
        <p:spPr>
          <a:xfrm>
            <a:off x="3483015" y="682197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3" name="Google Shape;93;p24"/>
          <p:cNvSpPr/>
          <p:nvPr>
            <p:ph idx="4" type="pic"/>
          </p:nvPr>
        </p:nvSpPr>
        <p:spPr>
          <a:xfrm>
            <a:off x="5819196" y="682197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4" name="Google Shape;94;p24"/>
          <p:cNvSpPr/>
          <p:nvPr>
            <p:ph idx="5" type="pic"/>
          </p:nvPr>
        </p:nvSpPr>
        <p:spPr>
          <a:xfrm>
            <a:off x="2179612" y="2579519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5" name="Google Shape;95;p24"/>
          <p:cNvSpPr/>
          <p:nvPr>
            <p:ph idx="6" type="pic"/>
          </p:nvPr>
        </p:nvSpPr>
        <p:spPr>
          <a:xfrm>
            <a:off x="4515793" y="2579519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6" name="Google Shape;96;p24"/>
          <p:cNvSpPr/>
          <p:nvPr>
            <p:ph idx="7" type="pic"/>
          </p:nvPr>
        </p:nvSpPr>
        <p:spPr>
          <a:xfrm>
            <a:off x="6851974" y="2579519"/>
            <a:ext cx="1013100" cy="1013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97" name="Google Shape;97;p24"/>
          <p:cNvSpPr txBox="1"/>
          <p:nvPr>
            <p:ph idx="1" type="body"/>
          </p:nvPr>
        </p:nvSpPr>
        <p:spPr>
          <a:xfrm>
            <a:off x="921554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8" type="body"/>
          </p:nvPr>
        </p:nvSpPr>
        <p:spPr>
          <a:xfrm>
            <a:off x="3268053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24"/>
          <p:cNvSpPr txBox="1"/>
          <p:nvPr>
            <p:ph idx="9" type="body"/>
          </p:nvPr>
        </p:nvSpPr>
        <p:spPr>
          <a:xfrm>
            <a:off x="5614553" y="1756717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3" type="body"/>
          </p:nvPr>
        </p:nvSpPr>
        <p:spPr>
          <a:xfrm>
            <a:off x="1965483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4"/>
          <p:cNvSpPr txBox="1"/>
          <p:nvPr>
            <p:ph idx="14" type="body"/>
          </p:nvPr>
        </p:nvSpPr>
        <p:spPr>
          <a:xfrm>
            <a:off x="4311982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24"/>
          <p:cNvSpPr txBox="1"/>
          <p:nvPr>
            <p:ph idx="15" type="body"/>
          </p:nvPr>
        </p:nvSpPr>
        <p:spPr>
          <a:xfrm>
            <a:off x="6658482" y="3618175"/>
            <a:ext cx="14223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⎯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 type="titleOnly">
  <p:cSld name="TITLE_ON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2657516" y="1500725"/>
            <a:ext cx="5925300" cy="21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5" name="Google Shape;15;p4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 Only 2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2657516" y="1500725"/>
            <a:ext cx="5925300" cy="21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b="0" i="0" sz="44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" name="Google Shape;18;p5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Title and Content 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2657516" y="1293541"/>
            <a:ext cx="59253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1" name="Google Shape;21;p6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Title and Content 2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2657516" y="1262275"/>
            <a:ext cx="59253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227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b="0" i="0" sz="44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5" name="Google Shape;25;p7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" name="Google Shape;26;p7"/>
          <p:cNvSpPr txBox="1"/>
          <p:nvPr>
            <p:ph idx="1" type="body"/>
          </p:nvPr>
        </p:nvSpPr>
        <p:spPr>
          <a:xfrm>
            <a:off x="2657475" y="2497491"/>
            <a:ext cx="5925300" cy="1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⎯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⎯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Only">
  <p:cSld name="Content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8"/>
          <p:cNvCxnSpPr/>
          <p:nvPr/>
        </p:nvCxnSpPr>
        <p:spPr>
          <a:xfrm flipH="1" rot="10800000">
            <a:off x="1360448" y="1271172"/>
            <a:ext cx="468300" cy="23718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2657475" y="1271238"/>
            <a:ext cx="5925300" cy="23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">
  <p:cSld name="pictur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3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800"/>
              <a:buChar char="⎯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400"/>
              <a:buChar char="⎯"/>
              <a:defRPr sz="2400"/>
            </a:lvl2pPr>
            <a:lvl3pPr indent="-3429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⎯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Char char="⎯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5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497450"/>
            <a:ext cx="7886700" cy="9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b="0" i="1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595617"/>
            <a:ext cx="7886700" cy="29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mbria Math"/>
              <a:buChar char="⎯"/>
              <a:defRPr b="0" i="0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mbria Math"/>
              <a:buChar char="⎯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mbria Math"/>
              <a:buChar char="⎯"/>
              <a:defRPr b="0" i="0" sz="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mbria Math"/>
              <a:buChar char="⎯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98319" y="4338769"/>
            <a:ext cx="2081823" cy="42503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ctrTitle"/>
          </p:nvPr>
        </p:nvSpPr>
        <p:spPr>
          <a:xfrm>
            <a:off x="646775" y="587000"/>
            <a:ext cx="7867500" cy="2509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4800"/>
              <a:t>1.-3. klassi õpilaste väärtuskasvatuse edendamine karate õpetuse kaudu</a:t>
            </a:r>
            <a:endParaRPr sz="4800"/>
          </a:p>
        </p:txBody>
      </p:sp>
      <p:sp>
        <p:nvSpPr>
          <p:cNvPr id="108" name="Google Shape;108;p25"/>
          <p:cNvSpPr txBox="1"/>
          <p:nvPr>
            <p:ph idx="1" type="subTitle"/>
          </p:nvPr>
        </p:nvSpPr>
        <p:spPr>
          <a:xfrm>
            <a:off x="646775" y="3239529"/>
            <a:ext cx="7772400" cy="1287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t"/>
              <a:t>Victoria Albert, Lara Ojaots, Merit Tarkus, Viktoria Dmitrijeva, Geiri Sperling, Janete Trestip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t"/>
              <a:t>Juhendaja: Tiina Pajuste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Taust ja probleem</a:t>
            </a:r>
            <a:endParaRPr/>
          </a:p>
        </p:txBody>
      </p:sp>
      <p:sp>
        <p:nvSpPr>
          <p:cNvPr id="114" name="Google Shape;114;p26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et" sz="2000"/>
              <a:t>Muutused laste käitumiskultuuris tänapäevases maailmaruumis - vähem kannatlikkust, lugupidamist, viisakusreeglitest kinnipidamist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et" sz="2000"/>
              <a:t>Koolikeskkonnas distsipliini, keskendumisvõime, kokkulepitud sotsiaalsete reeglite järgimise ja lugupidava käitumise arendamine</a:t>
            </a:r>
            <a:endParaRPr sz="20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et" sz="2000"/>
              <a:t>Karate kui väärtuskasvatuse mõju püsivusele, kannatlikkusele ja emotsionaalsele enesejuhtimisele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Eesmärgid ja oodatavad tulemused</a:t>
            </a:r>
            <a:endParaRPr/>
          </a:p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>
            <a:off x="628650" y="1595617"/>
            <a:ext cx="7886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t" sz="1908"/>
              <a:t>Kaugeesmärk: Laste väärtuskasvatuse ja -hinnangute arendamine läbi karate, millega toetame ning parendame nende käitumiskultuuri</a:t>
            </a:r>
            <a:endParaRPr sz="1908"/>
          </a:p>
          <a:p>
            <a:pPr indent="-34067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t" sz="1908"/>
              <a:t>Lähieesmärk: Projektist huvitatud koolides rakendada 1.-3. klassi õpilastele karate õpetust kaks korda kuus poole aasta jooksul, lõimituna liikumisõpetuse ainetundidesse</a:t>
            </a:r>
            <a:endParaRPr sz="1908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t" sz="1800"/>
              <a:t>1.-3. klassi õpilaste käitumiskultuuri parendamine ja väärtuskasvatuse arendamine</a:t>
            </a:r>
            <a:endParaRPr sz="1800"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t" sz="1800"/>
              <a:t>Füüsilise koordinatsiooni, paindlikkuse ja oskuslikkuse arendamine</a:t>
            </a:r>
            <a:endParaRPr sz="1800"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t" sz="1800"/>
              <a:t>Karate kui väärtuskasvatuse edendamine koolides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Meeskonna koosseis ja pädevus</a:t>
            </a:r>
            <a:endParaRPr/>
          </a:p>
        </p:txBody>
      </p:sp>
      <p:sp>
        <p:nvSpPr>
          <p:cNvPr id="126" name="Google Shape;126;p28"/>
          <p:cNvSpPr txBox="1"/>
          <p:nvPr>
            <p:ph idx="1" type="body"/>
          </p:nvPr>
        </p:nvSpPr>
        <p:spPr>
          <a:xfrm>
            <a:off x="628650" y="1595625"/>
            <a:ext cx="35343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spcBef>
                <a:spcPts val="120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Karate treenerid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Kooli juhtkond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Liikumisõpetajad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Klassijuhataja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EKF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⎯"/>
            </a:pPr>
            <a:r>
              <a:rPr lang="et"/>
              <a:t>Lapsevanemad</a:t>
            </a:r>
            <a:endParaRPr/>
          </a:p>
        </p:txBody>
      </p:sp>
      <p:sp>
        <p:nvSpPr>
          <p:cNvPr id="127" name="Google Shape;127;p28"/>
          <p:cNvSpPr txBox="1"/>
          <p:nvPr/>
        </p:nvSpPr>
        <p:spPr>
          <a:xfrm>
            <a:off x="3720975" y="1336225"/>
            <a:ext cx="4339800" cy="23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mbria Math"/>
              <a:buChar char="⎯"/>
            </a:pPr>
            <a:r>
              <a:rPr lang="et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Tugevuste ja raskuste küsimustik (TRK)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/>
          <p:nvPr>
            <p:ph type="title"/>
          </p:nvPr>
        </p:nvSpPr>
        <p:spPr>
          <a:xfrm>
            <a:off x="628650" y="358700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Teaduspõhisus</a:t>
            </a:r>
            <a:endParaRPr/>
          </a:p>
        </p:txBody>
      </p:sp>
      <p:sp>
        <p:nvSpPr>
          <p:cNvPr id="133" name="Google Shape;133;p29"/>
          <p:cNvSpPr txBox="1"/>
          <p:nvPr>
            <p:ph idx="1" type="body"/>
          </p:nvPr>
        </p:nvSpPr>
        <p:spPr>
          <a:xfrm>
            <a:off x="628650" y="1179800"/>
            <a:ext cx="7886700" cy="355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100"/>
              <a:buChar char="⎯"/>
            </a:pPr>
            <a:r>
              <a:rPr lang="et" sz="2100"/>
              <a:t>Karate positiivsed mõjud (Pinto-Escalona et al., 2024)</a:t>
            </a:r>
            <a:endParaRPr sz="2100"/>
          </a:p>
          <a:p>
            <a:pPr indent="-361950" lvl="1" marL="9144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⎯"/>
            </a:pPr>
            <a:r>
              <a:rPr lang="et" sz="2100"/>
              <a:t>1 a kestev sekkumisuuring, liikumisõpetuse tunnid asendati karatega</a:t>
            </a:r>
            <a:endParaRPr sz="2100"/>
          </a:p>
          <a:p>
            <a:pPr indent="-361950" lvl="1" marL="9144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⎯"/>
            </a:pPr>
            <a:r>
              <a:rPr lang="et" sz="2100"/>
              <a:t>Valim: 721 7-8 aastast last, 20 erinevast koolist, 5 Euroopa riigist</a:t>
            </a:r>
            <a:endParaRPr sz="2100"/>
          </a:p>
          <a:p>
            <a:pPr indent="-361950" lvl="1" marL="9144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⎯"/>
            </a:pPr>
            <a:r>
              <a:rPr lang="et" sz="2100"/>
              <a:t>Sekkumisgrupi lastel paranesid akadeemilised tulemused, psühhosotsiaalsed oskused, mitmed füüsilise tervise näitajad ja vähenesid käitumisprobleemid </a:t>
            </a:r>
            <a:endParaRPr sz="2100"/>
          </a:p>
          <a:p>
            <a:pPr indent="-361950" lvl="0" marL="457200" rtl="0" algn="just">
              <a:spcBef>
                <a:spcPts val="0"/>
              </a:spcBef>
              <a:spcAft>
                <a:spcPts val="0"/>
              </a:spcAft>
              <a:buSzPts val="2100"/>
              <a:buChar char="⎯"/>
            </a:pPr>
            <a:r>
              <a:rPr lang="et" sz="2100"/>
              <a:t>Lastel, kes osalesid ühe õppeaasta jooksul traditsioonilise karate trennides, paranesid meeleolu, enesetunde ja aktiivsuse näitajad  (Capulis et al, 2014)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/>
          <p:nvPr>
            <p:ph type="title"/>
          </p:nvPr>
        </p:nvSpPr>
        <p:spPr>
          <a:xfrm>
            <a:off x="628650" y="21892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 sz="5600"/>
              <a:t>Tegevuste ajaplaan</a:t>
            </a:r>
            <a:endParaRPr sz="5600"/>
          </a:p>
        </p:txBody>
      </p:sp>
      <p:sp>
        <p:nvSpPr>
          <p:cNvPr id="139" name="Google Shape;139;p30"/>
          <p:cNvSpPr txBox="1"/>
          <p:nvPr>
            <p:ph idx="1" type="body"/>
          </p:nvPr>
        </p:nvSpPr>
        <p:spPr>
          <a:xfrm>
            <a:off x="-150" y="1122825"/>
            <a:ext cx="9144000" cy="347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3000"/>
              <a:buChar char="●"/>
            </a:pPr>
            <a:r>
              <a:rPr lang="et" sz="3000"/>
              <a:t>I etapp</a:t>
            </a:r>
            <a:r>
              <a:rPr lang="et" sz="3000"/>
              <a:t> - </a:t>
            </a:r>
            <a:r>
              <a:rPr lang="et" sz="3000"/>
              <a:t>erinevate piirkondade üle Eesti treenerite otsingud ning läbirääkimised haridusasutustega </a:t>
            </a:r>
            <a:endParaRPr sz="3000"/>
          </a:p>
          <a:p>
            <a:pPr indent="-419100" lvl="0" marL="4572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t" sz="3000"/>
              <a:t>II etapp - tugevuste ja raskuste küsimustiku läbiviimine enne karate õpetuse projekti algust</a:t>
            </a:r>
            <a:endParaRPr sz="3000"/>
          </a:p>
          <a:p>
            <a:pPr indent="-419100" lvl="0" marL="4572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t" sz="3000"/>
              <a:t>III etapp - kuue kuu jooksul 2 korda kuus kehalise kasvatuse/ liikumisõpetuse tundide ajal (haridusasutustega kokkuleppel);</a:t>
            </a:r>
            <a:endParaRPr sz="3000"/>
          </a:p>
          <a:p>
            <a:pPr indent="-419100" lvl="0" marL="45720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t" sz="3000"/>
              <a:t>IV etapp - küsitluse läbiviimine 1-3. klassi klassijuhatajate seas (haridusasutustega kokkuleppel)</a:t>
            </a:r>
            <a:endParaRPr sz="3000"/>
          </a:p>
          <a:p>
            <a:pPr indent="0" lvl="0" marL="13716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1820"/>
          </a:p>
          <a:p>
            <a:pPr indent="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112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Tunni ülesehituse näide</a:t>
            </a:r>
            <a:endParaRPr/>
          </a:p>
        </p:txBody>
      </p:sp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628650" y="1415801"/>
            <a:ext cx="7886700" cy="285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SzPts val="2100"/>
              <a:buChar char="-"/>
            </a:pPr>
            <a:r>
              <a:rPr i="1" lang="et" sz="2100"/>
              <a:t>Dojo kun</a:t>
            </a:r>
            <a:r>
              <a:rPr lang="et" sz="2100"/>
              <a:t> ja sissejuhatus. 5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Mängulised soojendusharjutused. 10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Õppetegevus. 5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Mäng. 5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Õppetegevus. 5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Mäng. 5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Jahutusharjutused. 3 minutit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et" sz="2100"/>
              <a:t>Lõpetamine ja </a:t>
            </a:r>
            <a:r>
              <a:rPr i="1" lang="et" sz="2100"/>
              <a:t>Dojo Kun </a:t>
            </a:r>
            <a:r>
              <a:rPr lang="et" sz="2100"/>
              <a:t>retsiteerimine. 2 minutit</a:t>
            </a:r>
            <a:endParaRPr sz="21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100"/>
              <a:t>(Aljadeff-Abergel, 2011)</a:t>
            </a:r>
            <a:endParaRPr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type="title"/>
          </p:nvPr>
        </p:nvSpPr>
        <p:spPr>
          <a:xfrm>
            <a:off x="628650" y="585375"/>
            <a:ext cx="7886700" cy="90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Vajalikud ressursid ja riskianalüüs</a:t>
            </a:r>
            <a:endParaRPr/>
          </a:p>
        </p:txBody>
      </p:sp>
      <p:sp>
        <p:nvSpPr>
          <p:cNvPr id="151" name="Google Shape;151;p32"/>
          <p:cNvSpPr txBox="1"/>
          <p:nvPr>
            <p:ph idx="1" type="body"/>
          </p:nvPr>
        </p:nvSpPr>
        <p:spPr>
          <a:xfrm>
            <a:off x="628650" y="1595625"/>
            <a:ext cx="8120700" cy="279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3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Vajalikud ressurisid</a:t>
            </a:r>
            <a:endParaRPr sz="1650"/>
          </a:p>
          <a:p>
            <a:pPr indent="-333374" lvl="0" marL="89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Vastava piirkonna treenerid</a:t>
            </a:r>
            <a:endParaRPr sz="1650"/>
          </a:p>
          <a:p>
            <a:pPr indent="-333374" lvl="0" marL="89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Haridusasutuste treeningsaalid</a:t>
            </a:r>
            <a:endParaRPr sz="1650"/>
          </a:p>
          <a:p>
            <a:pPr indent="-333374" lvl="0" marL="89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Kehalise kasvatuse/liikumisõpetuse tunnid 2 korda kuus</a:t>
            </a:r>
            <a:endParaRPr sz="1650"/>
          </a:p>
          <a:p>
            <a:pPr indent="-333374" lvl="0" marL="89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Treenerite tasu</a:t>
            </a:r>
            <a:endParaRPr sz="1650"/>
          </a:p>
          <a:p>
            <a:pPr indent="-333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Riskianalüüs</a:t>
            </a:r>
            <a:endParaRPr sz="1650"/>
          </a:p>
          <a:p>
            <a:pPr indent="-333375" lvl="0" marL="895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Aineõpetajad ei soovi anda tundi karate õpetuse lõimimist, sest kehalise tunni/ liikumisõpetuse tunni tegevused ning planeerimine võib kannatada</a:t>
            </a:r>
            <a:endParaRPr sz="1650"/>
          </a:p>
          <a:p>
            <a:pPr indent="-333374" lvl="0" marL="89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50"/>
              <a:buChar char="⎯"/>
            </a:pPr>
            <a:r>
              <a:rPr lang="et" sz="1650"/>
              <a:t>Haridusasutused ei pruugi nõus olla ning see, et ei leia treenereid igasse piirkonda</a:t>
            </a:r>
            <a:endParaRPr sz="16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/>
          <p:nvPr>
            <p:ph type="title"/>
          </p:nvPr>
        </p:nvSpPr>
        <p:spPr>
          <a:xfrm>
            <a:off x="2657516" y="1500725"/>
            <a:ext cx="5925300" cy="2131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Aitäh! Küsimusi?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