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Merriweather" pitchFamily="2" charset="77"/>
      <p:regular r:id="rId13"/>
      <p:bold r:id="rId14"/>
      <p:italic r:id="rId15"/>
      <p:boldItalic r:id="rId16"/>
    </p:embeddedFont>
    <p:embeddedFont>
      <p:font typeface="Roboto" panose="02000000000000000000" pitchFamily="2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>
      <p:cViewPr varScale="1">
        <p:scale>
          <a:sx n="156" d="100"/>
          <a:sy n="156" d="100"/>
        </p:scale>
        <p:origin x="360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1bc514c360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1bc514c360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d62798fc1c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d62798fc1c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d62798fc1c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d62798fc1c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d62798fc1c_3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d62798fc1c_3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1a37a26ac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1a37a26ac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d62798fc1c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d62798fc1c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d62798fc1c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d62798fc1c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d62798fc1c_3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d62798fc1c_3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d62798fc1c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d62798fc1c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 hasCustomPrompt="1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avLst/>
            <a:gdLst/>
            <a:ahLst/>
            <a:cxnLst/>
            <a:rect l="l" t="t" r="r" b="b"/>
            <a:pathLst>
              <a:path w="172545" h="175975" extrusionOk="0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avLst/>
            <a:gdLst/>
            <a:ahLst/>
            <a:cxnLst/>
            <a:rect l="l" t="t" r="r" b="b"/>
            <a:pathLst>
              <a:path w="172676" h="175824" extrusionOk="0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ubTitle" idx="1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2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1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radig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>
            <a:spLocks noGrp="1"/>
          </p:cNvSpPr>
          <p:nvPr>
            <p:ph type="ctrTitle"/>
          </p:nvPr>
        </p:nvSpPr>
        <p:spPr>
          <a:xfrm>
            <a:off x="172275" y="456075"/>
            <a:ext cx="78384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lang="et" sz="4000" i="1">
                <a:latin typeface="Times New Roman"/>
                <a:ea typeface="Times New Roman"/>
                <a:cs typeface="Times New Roman"/>
                <a:sym typeface="Times New Roman"/>
              </a:rPr>
              <a:t>KASULIKE TERVIKLIKKU TERVIST TOETAVATE HARJUMUSTE PROAKTIIVNE ARENDAMINE</a:t>
            </a:r>
            <a:br>
              <a:rPr lang="et" sz="8000" i="1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11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subTitle" idx="1"/>
          </p:nvPr>
        </p:nvSpPr>
        <p:spPr>
          <a:xfrm>
            <a:off x="172275" y="2166475"/>
            <a:ext cx="8660100" cy="11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t" sz="2556" cap="small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Kelly-Lizette Lõhmus, Casey Liis Org, Liia Kass, </a:t>
            </a:r>
            <a:endParaRPr sz="2556" cap="small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t" sz="2556" cap="small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Laura Lepik, Maarja Plaser, Veronika Sadkevitš</a:t>
            </a:r>
            <a:endParaRPr sz="2556" cap="small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50037"/>
              <a:buFont typeface="Arial"/>
              <a:buNone/>
            </a:pPr>
            <a:r>
              <a:rPr lang="et" sz="3997" cap="small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12.12.2024</a:t>
            </a:r>
            <a:endParaRPr sz="3997" cap="small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/>
          <p:nvPr/>
        </p:nvSpPr>
        <p:spPr>
          <a:xfrm>
            <a:off x="2049350" y="1967750"/>
            <a:ext cx="52908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lang="et" sz="4000" b="1" i="1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AITÄH KUULAMAST!</a:t>
            </a:r>
            <a:endParaRPr sz="1300" b="1" i="1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latin typeface="Times New Roman"/>
                <a:ea typeface="Times New Roman"/>
                <a:cs typeface="Times New Roman"/>
                <a:sym typeface="Times New Roman"/>
              </a:rPr>
              <a:t>PROBLEEM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Google Shape;71;p14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 sz="15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Milline oli probleem, mida lahendasite?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t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Inimesed on teadlikud tervislikest harjumustest, kuigi puudub lihtne ja tõhus ning personaliseeritud harjumuste kujundamise viise, kuid puudub teaduslikult tõestatud materjale. 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latin typeface="Times New Roman"/>
                <a:ea typeface="Times New Roman"/>
                <a:cs typeface="Times New Roman"/>
                <a:sym typeface="Times New Roman"/>
              </a:rPr>
              <a:t>TEEMA OLULISUS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Google Shape;77;p15"/>
          <p:cNvSpPr txBox="1">
            <a:spLocks noGrp="1"/>
          </p:cNvSpPr>
          <p:nvPr>
            <p:ph type="body" idx="1"/>
          </p:nvPr>
        </p:nvSpPr>
        <p:spPr>
          <a:xfrm>
            <a:off x="4376125" y="456275"/>
            <a:ext cx="4172400" cy="411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238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t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Vaimse ja füüsilise tervise aktuaalsus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t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Lihtsad harjumused on inimeste jaoks rasked (Clear, 2018)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t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Teoreetilised teadmised &gt; Praktika (BJ Fogg, 2009)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t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Valitud valdkondade puhul on mitmeid väljakutseid 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t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Palju sarnaseid materjale, mis </a:t>
            </a:r>
            <a:r>
              <a:rPr lang="et" sz="15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ei tugine </a:t>
            </a:r>
            <a:r>
              <a:rPr lang="et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teaduslikele allikatele 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84" name="Google Shape;8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97993"/>
            <a:ext cx="9143999" cy="49873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latin typeface="Times New Roman"/>
                <a:ea typeface="Times New Roman"/>
                <a:cs typeface="Times New Roman"/>
                <a:sym typeface="Times New Roman"/>
              </a:rPr>
              <a:t>EESMÄRK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t" sz="15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EESMÄRK</a:t>
            </a:r>
            <a:endParaRPr sz="15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Char char="●"/>
            </a:pPr>
            <a:r>
              <a:rPr lang="et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Teaduspõhised profiilid ja sekkumiskavad </a:t>
            </a:r>
            <a:endParaRPr sz="1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5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EESMÄRGI SAAVUTAMINE</a:t>
            </a:r>
            <a:endParaRPr sz="15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Char char="●"/>
            </a:pPr>
            <a:r>
              <a:rPr lang="et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Kolm profiili ühiste probleemide ja lahendustega</a:t>
            </a:r>
            <a:endParaRPr sz="1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Char char="●"/>
            </a:pPr>
            <a:r>
              <a:rPr lang="et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Teise grupi ülesanne on testida ja täiendada</a:t>
            </a:r>
            <a:endParaRPr sz="1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>
                <a:latin typeface="Times New Roman"/>
                <a:ea typeface="Times New Roman"/>
                <a:cs typeface="Times New Roman"/>
                <a:sym typeface="Times New Roman"/>
              </a:rPr>
              <a:t>RAKENDATUD TEGEVUSED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8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238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Char char="●"/>
            </a:pPr>
            <a:r>
              <a:rPr lang="et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Persoonade loomine</a:t>
            </a:r>
            <a:endParaRPr sz="1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Char char="●"/>
            </a:pPr>
            <a:r>
              <a:rPr lang="et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Fookusala, probleemi, mõjutaja ja lahendus </a:t>
            </a:r>
            <a:endParaRPr sz="1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Char char="●"/>
            </a:pPr>
            <a:r>
              <a:rPr lang="et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Harjumuste tabel</a:t>
            </a:r>
            <a:endParaRPr sz="1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Char char="●"/>
            </a:pPr>
            <a:r>
              <a:rPr lang="et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Visuaalide loomine</a:t>
            </a:r>
            <a:endParaRPr sz="1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Char char="●"/>
            </a:pPr>
            <a:r>
              <a:rPr lang="et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Rühmasisene refleksioon ja arutelu</a:t>
            </a:r>
            <a:endParaRPr sz="1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Char char="●"/>
            </a:pPr>
            <a:r>
              <a:rPr lang="et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Interdistsiplinaarne lähenemine </a:t>
            </a:r>
            <a:endParaRPr sz="1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Char char="●"/>
            </a:pPr>
            <a:r>
              <a:rPr lang="et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Uurimuslik lähenemine </a:t>
            </a:r>
            <a:endParaRPr sz="1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 New Roman"/>
              <a:buChar char="●"/>
            </a:pPr>
            <a:r>
              <a:rPr lang="et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Disainmõtlemine </a:t>
            </a:r>
            <a:endParaRPr sz="15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PROJEKTI TEADUSPÕHISUS </a:t>
            </a:r>
            <a:endParaRPr/>
          </a:p>
        </p:txBody>
      </p:sp>
      <p:sp>
        <p:nvSpPr>
          <p:cNvPr id="102" name="Google Shape;102;p19"/>
          <p:cNvSpPr txBox="1">
            <a:spLocks noGrp="1"/>
          </p:cNvSpPr>
          <p:nvPr>
            <p:ph type="body" idx="1"/>
          </p:nvPr>
        </p:nvSpPr>
        <p:spPr>
          <a:xfrm>
            <a:off x="4376125" y="176300"/>
            <a:ext cx="4456200" cy="462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t" sz="1500">
                <a:solidFill>
                  <a:srgbClr val="000000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Toetume oma projektis erinevatele teooriatele, uuringutele, teadusartiklitele</a:t>
            </a:r>
            <a:endParaRPr sz="1500">
              <a:solidFill>
                <a:srgbClr val="000000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t" sz="1500">
                <a:solidFill>
                  <a:srgbClr val="000000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Töötervishoiu- ja ohut</a:t>
            </a:r>
            <a:r>
              <a:rPr lang="et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teooriad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t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Harjumuste kujundamise teooriad</a:t>
            </a:r>
            <a:endParaRPr sz="15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t" sz="15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Lõputööd, uuringud, teadusartiklid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INTERDISTSIP-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LINAARSUS</a:t>
            </a:r>
            <a:endParaRPr/>
          </a:p>
        </p:txBody>
      </p:sp>
      <p:sp>
        <p:nvSpPr>
          <p:cNvPr id="108" name="Google Shape;108;p20"/>
          <p:cNvSpPr txBox="1">
            <a:spLocks noGrp="1"/>
          </p:cNvSpPr>
          <p:nvPr>
            <p:ph type="body" idx="1"/>
          </p:nvPr>
        </p:nvSpPr>
        <p:spPr>
          <a:xfrm>
            <a:off x="4656975" y="10507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5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Kehakultuur</a:t>
            </a:r>
            <a:r>
              <a:rPr lang="et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t" sz="15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(Maarja, Kelly)</a:t>
            </a:r>
            <a:endParaRPr sz="1500" i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t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Tervislik toitumine </a:t>
            </a:r>
            <a:endParaRPr sz="15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t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Liikumisharjumused</a:t>
            </a:r>
            <a:endParaRPr sz="15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15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Psühholoogia</a:t>
            </a:r>
            <a:r>
              <a:rPr lang="et" sz="15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(Casey) </a:t>
            </a:r>
            <a:endParaRPr sz="1500" i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t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Inimeste mõistmine</a:t>
            </a:r>
            <a:endParaRPr sz="15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t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Lahenduste genereerimine</a:t>
            </a:r>
            <a:br>
              <a:rPr lang="et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15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t" sz="15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Noorsootöö </a:t>
            </a:r>
            <a:r>
              <a:rPr lang="et" sz="15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(Veronika, Liia) </a:t>
            </a:r>
            <a:endParaRPr sz="1500" i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t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Refleksioon</a:t>
            </a:r>
            <a:endParaRPr sz="15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t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Analüüsi- ja koostööoskus</a:t>
            </a:r>
          </a:p>
          <a:p>
            <a:pPr marL="13335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None/>
            </a:pPr>
            <a:r>
              <a:rPr lang="et" sz="15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Infotehnoloogia </a:t>
            </a:r>
            <a:r>
              <a:rPr lang="et" sz="15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(Laura) </a:t>
            </a:r>
            <a:endParaRPr sz="1500" i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Times New Roman"/>
              <a:buChar char="●"/>
            </a:pPr>
            <a:r>
              <a:rPr lang="et" sz="15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Tehnilised küsimused</a:t>
            </a:r>
            <a:endParaRPr sz="15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"/>
              <a:t>PROJEKTI TULEMUSED/ JÄRELDUSED</a:t>
            </a:r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body" idx="1"/>
          </p:nvPr>
        </p:nvSpPr>
        <p:spPr>
          <a:xfrm>
            <a:off x="4572000" y="133900"/>
            <a:ext cx="4166400" cy="467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t" sz="6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PROJEKTI TULEMUSED</a:t>
            </a:r>
            <a:endParaRPr sz="6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t" sz="6000">
                <a:solidFill>
                  <a:schemeClr val="dk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Harjumuste materjalide loomine (teoreetiline materjal)</a:t>
            </a:r>
            <a:endParaRPr sz="6000">
              <a:solidFill>
                <a:schemeClr val="dk1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6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MÕJU</a:t>
            </a:r>
            <a:endParaRPr sz="6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t"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Materjalid on lihtsalt, kasutajasõbralikud </a:t>
            </a:r>
            <a:endParaRPr sz="6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t"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Testimise perioodil saavad kasu sihtrühma inimesed </a:t>
            </a:r>
            <a:endParaRPr sz="6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t" sz="6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JÄRELDUS</a:t>
            </a:r>
            <a:endParaRPr sz="60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t"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Materjalide otsimine osutus palju keerulisemaks </a:t>
            </a:r>
            <a:endParaRPr sz="6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lang="et" sz="6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Konkreetse, lihtsa ja arusaadava materjali loomine on aeganõudev</a:t>
            </a:r>
            <a:endParaRPr sz="6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5600">
              <a:solidFill>
                <a:schemeClr val="dk1"/>
              </a:solidFill>
            </a:endParaRPr>
          </a:p>
          <a:p>
            <a:pPr marL="457200" lvl="0" indent="-249237" algn="l" rtl="0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95652"/>
              <a:buFont typeface="Arial"/>
              <a:buNone/>
            </a:pPr>
            <a:endParaRPr sz="115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5652"/>
              <a:buFont typeface="Arial"/>
              <a:buNone/>
            </a:pPr>
            <a:endParaRPr sz="115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5652"/>
              <a:buFont typeface="Arial"/>
              <a:buNone/>
            </a:pPr>
            <a:r>
              <a:rPr lang="et" sz="1150">
                <a:solidFill>
                  <a:srgbClr val="FFFFFF"/>
                </a:solidFill>
              </a:rPr>
              <a:t> eesmärk oli luua kolm materjali</a:t>
            </a:r>
            <a:endParaRPr sz="1150"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4615"/>
              <a:buFont typeface="Arial"/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Macintosh PowerPoint</Application>
  <PresentationFormat>On-screen Show (16:9)</PresentationFormat>
  <Paragraphs>64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Merriweather</vt:lpstr>
      <vt:lpstr>Roboto</vt:lpstr>
      <vt:lpstr>Paradigm</vt:lpstr>
      <vt:lpstr>KASULIKE TERVIKLIKKU TERVIST TOETAVATE HARJUMUSTE PROAKTIIVNE ARENDAMINE  </vt:lpstr>
      <vt:lpstr>PROBLEEM</vt:lpstr>
      <vt:lpstr>TEEMA OLULISUS </vt:lpstr>
      <vt:lpstr>PowerPoint Presentation</vt:lpstr>
      <vt:lpstr>EESMÄRK</vt:lpstr>
      <vt:lpstr>RAKENDATUD TEGEVUSED</vt:lpstr>
      <vt:lpstr>PROJEKTI TEADUSPÕHISUS </vt:lpstr>
      <vt:lpstr>INTERDISTSIP- LINAARSUS</vt:lpstr>
      <vt:lpstr>PROJEKTI TULEMUSED/ JÄRELDUSED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KASULIKE TERVIKLIKKU TERVIST TOETAVATE HARJUMUSTE PROAKTIIVNE ARENDAMINE  </dc:title>
  <cp:lastModifiedBy>Liia Kass</cp:lastModifiedBy>
  <cp:revision>1</cp:revision>
  <dcterms:modified xsi:type="dcterms:W3CDTF">2024-12-11T07:16:20Z</dcterms:modified>
</cp:coreProperties>
</file>