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8FB"/>
          </a:solidFill>
        </a:fill>
      </a:tcStyle>
    </a:wholeTbl>
    <a:band2H>
      <a:tcTxStyle b="def" i="def"/>
      <a:tcStyle>
        <a:tcBdr/>
        <a:fill>
          <a:solidFill>
            <a:srgbClr val="E8EDF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 b="def" i="def"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 b="def" i="def"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6" name="Shape 11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311708" y="744573"/>
            <a:ext cx="8520601" cy="2052604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311698" y="2834125"/>
            <a:ext cx="8520604" cy="792604"/>
          </a:xfrm>
          <a:prstGeom prst="rect">
            <a:avLst/>
          </a:prstGeom>
        </p:spPr>
        <p:txBody>
          <a:bodyPr/>
          <a:lstStyle>
            <a:lvl1pPr marL="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xx%"/>
          <p:cNvSpPr txBox="1"/>
          <p:nvPr>
            <p:ph type="title" hasCustomPrompt="1"/>
          </p:nvPr>
        </p:nvSpPr>
        <p:spPr>
          <a:xfrm>
            <a:off x="311698" y="1106125"/>
            <a:ext cx="8520604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pPr/>
            <a:r>
              <a:t>xx%</a:t>
            </a:r>
          </a:p>
        </p:txBody>
      </p:sp>
      <p:sp>
        <p:nvSpPr>
          <p:cNvPr id="92" name="Body Level One…"/>
          <p:cNvSpPr txBox="1"/>
          <p:nvPr>
            <p:ph type="body" sz="half" idx="1"/>
          </p:nvPr>
        </p:nvSpPr>
        <p:spPr>
          <a:xfrm>
            <a:off x="311698" y="3152225"/>
            <a:ext cx="8520604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Text"/>
          <p:cNvSpPr txBox="1"/>
          <p:nvPr>
            <p:ph type="title"/>
          </p:nvPr>
        </p:nvSpPr>
        <p:spPr>
          <a:xfrm>
            <a:off x="2118018" y="457499"/>
            <a:ext cx="5983503" cy="2967603"/>
          </a:xfrm>
          <a:prstGeom prst="rect">
            <a:avLst/>
          </a:prstGeom>
        </p:spPr>
        <p:txBody>
          <a:bodyPr lIns="0" tIns="0" rIns="0" bIns="0"/>
          <a:lstStyle>
            <a:lvl1pPr>
              <a:defRPr i="1" sz="6000">
                <a:solidFill>
                  <a:srgbClr val="EC008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8" name="Body Level One…"/>
          <p:cNvSpPr txBox="1"/>
          <p:nvPr>
            <p:ph type="body" sz="half" idx="1"/>
          </p:nvPr>
        </p:nvSpPr>
        <p:spPr>
          <a:xfrm>
            <a:off x="400021" y="968783"/>
            <a:ext cx="5505604" cy="2233804"/>
          </a:xfrm>
          <a:prstGeom prst="rect">
            <a:avLst/>
          </a:prstGeom>
        </p:spPr>
        <p:txBody>
          <a:bodyPr lIns="0" tIns="0" rIns="0" bIns="0"/>
          <a:lstStyle>
            <a:lvl1pPr marL="0" indent="228600">
              <a:buClrTx/>
              <a:buSzTx/>
              <a:buFontTx/>
              <a:buNone/>
              <a:defRPr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228600">
              <a:buClrTx/>
              <a:buSzTx/>
              <a:buFontTx/>
              <a:buNone/>
              <a:defRPr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228600">
              <a:buClrTx/>
              <a:buSzTx/>
              <a:buFontTx/>
              <a:buNone/>
              <a:defRPr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228600">
              <a:buClrTx/>
              <a:buSzTx/>
              <a:buFontTx/>
              <a:buNone/>
              <a:defRPr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228600">
              <a:buClrTx/>
              <a:buSzTx/>
              <a:buFontTx/>
              <a:buNone/>
              <a:defRPr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Slide Number"/>
          <p:cNvSpPr txBox="1"/>
          <p:nvPr>
            <p:ph type="sldNum" sz="quarter" idx="2"/>
          </p:nvPr>
        </p:nvSpPr>
        <p:spPr>
          <a:xfrm>
            <a:off x="8532719" y="4783454"/>
            <a:ext cx="153963" cy="13554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311698" y="2150847"/>
            <a:ext cx="8520604" cy="841803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pPr/>
            <a:r>
              <a:t>Title Text</a:t>
            </a:r>
          </a:p>
        </p:txBody>
      </p:sp>
      <p:sp>
        <p:nvSpPr>
          <p:cNvPr id="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8" name="Body Level One…"/>
          <p:cNvSpPr txBox="1"/>
          <p:nvPr>
            <p:ph type="body" sz="half" idx="1"/>
          </p:nvPr>
        </p:nvSpPr>
        <p:spPr>
          <a:xfrm>
            <a:off x="311698" y="1152475"/>
            <a:ext cx="3999904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Google Shape;23;p5"/>
          <p:cNvSpPr txBox="1"/>
          <p:nvPr>
            <p:ph type="body" sz="half" idx="21"/>
          </p:nvPr>
        </p:nvSpPr>
        <p:spPr>
          <a:xfrm>
            <a:off x="4832396" y="1152475"/>
            <a:ext cx="3999906" cy="34164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/>
          <p:nvPr>
            <p:ph type="title"/>
          </p:nvPr>
        </p:nvSpPr>
        <p:spPr>
          <a:xfrm>
            <a:off x="311698" y="555600"/>
            <a:ext cx="2808004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56" name="Body Level One…"/>
          <p:cNvSpPr txBox="1"/>
          <p:nvPr>
            <p:ph type="body" sz="quarter" idx="1"/>
          </p:nvPr>
        </p:nvSpPr>
        <p:spPr>
          <a:xfrm>
            <a:off x="311698" y="1389598"/>
            <a:ext cx="2808004" cy="3179405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/>
          <p:nvPr>
            <p:ph type="title"/>
          </p:nvPr>
        </p:nvSpPr>
        <p:spPr>
          <a:xfrm>
            <a:off x="490250" y="450148"/>
            <a:ext cx="6367801" cy="4090805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4572000" y="-128"/>
            <a:ext cx="4572000" cy="5143507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3" name="Title Text"/>
          <p:cNvSpPr txBox="1"/>
          <p:nvPr>
            <p:ph type="title"/>
          </p:nvPr>
        </p:nvSpPr>
        <p:spPr>
          <a:xfrm>
            <a:off x="265500" y="1233175"/>
            <a:ext cx="4045200" cy="1482302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74" name="Body Level One…"/>
          <p:cNvSpPr txBox="1"/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0" indent="1143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0" indent="1143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0" indent="1143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0" indent="1143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0" indent="1143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Google Shape;39;p9"/>
          <p:cNvSpPr txBox="1"/>
          <p:nvPr>
            <p:ph type="body" sz="half" idx="21"/>
          </p:nvPr>
        </p:nvSpPr>
        <p:spPr>
          <a:xfrm>
            <a:off x="4939500" y="724072"/>
            <a:ext cx="3837000" cy="3695107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/>
          <p:nvPr>
            <p:ph type="body" sz="quarter" idx="1"/>
          </p:nvPr>
        </p:nvSpPr>
        <p:spPr>
          <a:xfrm>
            <a:off x="311698" y="4230575"/>
            <a:ext cx="5998804" cy="605104"/>
          </a:xfrm>
          <a:prstGeom prst="rect">
            <a:avLst/>
          </a:prstGeom>
        </p:spPr>
        <p:txBody>
          <a:bodyPr anchor="ctr"/>
          <a:lstStyle>
            <a:lvl1pPr marL="0" indent="228600">
              <a:lnSpc>
                <a:spcPct val="100000"/>
              </a:lnSpc>
              <a:buClrTx/>
              <a:buSzTx/>
              <a:buFontTx/>
              <a:buNone/>
            </a:lvl1pPr>
            <a:lvl2pPr marL="1462314" indent="-408213">
              <a:lnSpc>
                <a:spcPct val="100000"/>
              </a:lnSpc>
              <a:buClrTx/>
              <a:buFontTx/>
            </a:lvl2pPr>
            <a:lvl3pPr marL="1919514">
              <a:lnSpc>
                <a:spcPct val="100000"/>
              </a:lnSpc>
              <a:buClrTx/>
              <a:buFontTx/>
            </a:lvl3pPr>
            <a:lvl4pPr marL="2376714">
              <a:lnSpc>
                <a:spcPct val="100000"/>
              </a:lnSpc>
              <a:buClrTx/>
              <a:buFontTx/>
            </a:lvl4pPr>
            <a:lvl5pPr marL="2833914">
              <a:lnSpc>
                <a:spcPct val="100000"/>
              </a:lnSpc>
              <a:buClrTx/>
              <a:buFont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11698" y="445025"/>
            <a:ext cx="8520604" cy="572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1" tIns="91421" rIns="91421" bIns="91421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11698" y="1152475"/>
            <a:ext cx="8520604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1" tIns="91421" rIns="91421" bIns="91421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684354" y="4700822"/>
            <a:ext cx="336808" cy="318390"/>
          </a:xfrm>
          <a:prstGeom prst="rect">
            <a:avLst/>
          </a:prstGeom>
          <a:ln w="12700">
            <a:miter lim="400000"/>
          </a:ln>
        </p:spPr>
        <p:txBody>
          <a:bodyPr wrap="none" lIns="91421" tIns="91421" rIns="91421" bIns="91421" anchor="ctr">
            <a:normAutofit fontScale="100000" lnSpcReduction="0"/>
          </a:bodyPr>
          <a:lstStyle>
            <a:lvl1pPr algn="r">
              <a:defRPr sz="1000">
                <a:solidFill>
                  <a:srgbClr val="58585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1pPr>
      <a:lvl2pPr marL="1005114" marR="0" indent="-4082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6pPr>
      <a:lvl7pPr marL="3291113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7pPr>
      <a:lvl8pPr marL="3748313" marR="0" indent="-4082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8pPr>
      <a:lvl9pPr marL="4205513" marR="0" indent="-4082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tallinn.ee/et/arte/uudis/arte-gumnaasiumi-opilased-kaardirakenduse-testimisel?fbclid=IwZXh0bgNhZW0CMTEAAR07DHSjk74WQZ26P0aLKcIOdXtWvLbT5n2NVY2XVuYNMU81yAInU74UIUQ_aem_DHl7RuJXbu-srn5JloosOw" TargetMode="External"/><Relationship Id="rId3" Type="http://schemas.openxmlformats.org/officeDocument/2006/relationships/image" Target="../media/image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60;p14"/>
          <p:cNvSpPr txBox="1"/>
          <p:nvPr>
            <p:ph type="subTitle" sz="quarter" idx="1"/>
          </p:nvPr>
        </p:nvSpPr>
        <p:spPr>
          <a:xfrm>
            <a:off x="1965749" y="810950"/>
            <a:ext cx="5212501" cy="431102"/>
          </a:xfrm>
          <a:prstGeom prst="rect">
            <a:avLst/>
          </a:prstGeom>
        </p:spPr>
        <p:txBody>
          <a:bodyPr/>
          <a:lstStyle/>
          <a:p>
            <a:pPr indent="0" defTabSz="182879">
              <a:defRPr i="1" sz="160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pPr>
            <a:r>
              <a:t>ELU</a:t>
            </a:r>
            <a:r>
              <a:rPr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</p:txBody>
      </p:sp>
      <p:pic>
        <p:nvPicPr>
          <p:cNvPr id="119" name="Google Shape;61;p14" descr="Google Shape;61;p14"/>
          <p:cNvPicPr>
            <a:picLocks noChangeAspect="1"/>
          </p:cNvPicPr>
          <p:nvPr/>
        </p:nvPicPr>
        <p:blipFill>
          <a:blip r:embed="rId2">
            <a:extLst/>
          </a:blip>
          <a:srcRect l="60998" t="0" r="0" b="0"/>
          <a:stretch>
            <a:fillRect/>
          </a:stretch>
        </p:blipFill>
        <p:spPr>
          <a:xfrm>
            <a:off x="5524172" y="0"/>
            <a:ext cx="3566355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Google Shape;62;p14"/>
          <p:cNvSpPr txBox="1"/>
          <p:nvPr/>
        </p:nvSpPr>
        <p:spPr>
          <a:xfrm>
            <a:off x="753772" y="2015249"/>
            <a:ext cx="4705207" cy="3802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1" tIns="91421" rIns="91421" bIns="91421">
            <a:spAutoFit/>
          </a:bodyPr>
          <a:lstStyle>
            <a:lvl1pPr algn="r">
              <a:lnSpc>
                <a:spcPct val="125000"/>
              </a:lnSpc>
              <a:defRPr i="1" sz="500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Eesti avalike tegelaste sünnigeograafia IV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37;p23"/>
          <p:cNvSpPr txBox="1"/>
          <p:nvPr>
            <p:ph type="title"/>
          </p:nvPr>
        </p:nvSpPr>
        <p:spPr>
          <a:xfrm>
            <a:off x="311699" y="185974"/>
            <a:ext cx="8520602" cy="831901"/>
          </a:xfrm>
          <a:prstGeom prst="rect">
            <a:avLst/>
          </a:prstGeom>
        </p:spPr>
        <p:txBody>
          <a:bodyPr/>
          <a:lstStyle>
            <a:lvl1pPr indent="6350" defTabSz="457200">
              <a:defRPr i="1" sz="2200">
                <a:solidFill>
                  <a:srgbClr val="EC008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Tegevused</a:t>
            </a:r>
          </a:p>
        </p:txBody>
      </p:sp>
      <p:sp>
        <p:nvSpPr>
          <p:cNvPr id="169" name="Google Shape;138;p23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indent="-355600">
              <a:lnSpc>
                <a:spcPct val="120000"/>
              </a:lnSpc>
              <a:buSzPts val="2000"/>
              <a:buFont typeface="Trebuchet MS"/>
              <a:buChar char="➔"/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Korrastasime ja täpsustasime Eesti avalike tegelaste elulood, sünnipaigad ja kuupäevad (vana/uus kalender)</a:t>
            </a:r>
          </a:p>
          <a:p>
            <a:pPr indent="-355600">
              <a:lnSpc>
                <a:spcPct val="120000"/>
              </a:lnSpc>
              <a:buSzPts val="2000"/>
              <a:buFont typeface="Trebuchet MS"/>
              <a:buChar char="➔"/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Ühtlustasime elulugude struktuuri ja tegevusvaldkondade jaotuse, et täiustada filtreerimist</a:t>
            </a:r>
          </a:p>
          <a:p>
            <a:pPr indent="-355600">
              <a:lnSpc>
                <a:spcPct val="120000"/>
              </a:lnSpc>
              <a:buSzPts val="2000"/>
              <a:buFont typeface="Trebuchet MS"/>
              <a:buChar char="➔"/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Lõime kaardirakenduse, mis sisaldab filtreid (nimi, sünnikoht, valdkond jm) ja detailset teavet iga tegelase kohta</a:t>
            </a:r>
          </a:p>
          <a:p>
            <a:pPr indent="-355600">
              <a:lnSpc>
                <a:spcPct val="120000"/>
              </a:lnSpc>
              <a:buSzPts val="2000"/>
              <a:buFont typeface="Trebuchet MS"/>
              <a:buChar char="➔"/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Sisestasime andmed kaardirakendusse</a:t>
            </a:r>
          </a:p>
          <a:p>
            <a:pPr indent="-355600">
              <a:lnSpc>
                <a:spcPct val="120000"/>
              </a:lnSpc>
              <a:buSzPts val="2000"/>
              <a:buFont typeface="Trebuchet MS"/>
              <a:buChar char="➔"/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Testisime rakendust Tallinna Arte Gümnaasiumis (7.–12. klass)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43;p24"/>
          <p:cNvSpPr txBox="1"/>
          <p:nvPr>
            <p:ph type="body" sz="quarter" idx="1"/>
          </p:nvPr>
        </p:nvSpPr>
        <p:spPr>
          <a:xfrm>
            <a:off x="311699" y="1152475"/>
            <a:ext cx="8520602" cy="2772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  <a:defRPr sz="500"/>
            </a:pPr>
          </a:p>
        </p:txBody>
      </p:sp>
      <p:pic>
        <p:nvPicPr>
          <p:cNvPr id="172" name="Google Shape;144;p24" descr="Google Shape;144;p2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49;p25"/>
          <p:cNvSpPr txBox="1"/>
          <p:nvPr>
            <p:ph type="title"/>
          </p:nvPr>
        </p:nvSpPr>
        <p:spPr>
          <a:xfrm>
            <a:off x="311699" y="238272"/>
            <a:ext cx="8520602" cy="779406"/>
          </a:xfrm>
          <a:prstGeom prst="rect">
            <a:avLst/>
          </a:prstGeom>
        </p:spPr>
        <p:txBody>
          <a:bodyPr/>
          <a:lstStyle>
            <a:lvl1pPr indent="12573" defTabSz="905255">
              <a:defRPr i="1" sz="3900">
                <a:solidFill>
                  <a:srgbClr val="EC008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TEADUSPÕHISUS</a:t>
            </a:r>
          </a:p>
        </p:txBody>
      </p:sp>
      <p:sp>
        <p:nvSpPr>
          <p:cNvPr id="175" name="Google Shape;150;p25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Clr>
                <a:srgbClr val="24285D"/>
              </a:buClr>
              <a:buFont typeface="Trebuchet MS"/>
              <a:buChar char="➔"/>
              <a:defRPr>
                <a:solidFill>
                  <a:srgbClr val="24285D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“Eesti avalike tegelaste sünnigeorgaafia I, II, III”</a:t>
            </a:r>
          </a:p>
          <a:p>
            <a:pPr>
              <a:lnSpc>
                <a:spcPct val="150000"/>
              </a:lnSpc>
              <a:buClr>
                <a:srgbClr val="24285D"/>
              </a:buClr>
              <a:buFont typeface="Trebuchet MS"/>
              <a:buChar char="➔"/>
              <a:defRPr>
                <a:solidFill>
                  <a:srgbClr val="24285D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“Eesti biograafiline leksikon” (1926-1929)</a:t>
            </a:r>
          </a:p>
          <a:p>
            <a:pPr>
              <a:lnSpc>
                <a:spcPct val="150000"/>
              </a:lnSpc>
              <a:buClr>
                <a:srgbClr val="24285D"/>
              </a:buClr>
              <a:buFont typeface="Trebuchet MS"/>
              <a:buChar char="➔"/>
              <a:defRPr>
                <a:solidFill>
                  <a:srgbClr val="24285D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“Eesti biograafilise leksikoni täiendusköide” (1940)</a:t>
            </a:r>
          </a:p>
          <a:p>
            <a:pPr>
              <a:lnSpc>
                <a:spcPct val="150000"/>
              </a:lnSpc>
              <a:buClr>
                <a:srgbClr val="24285D"/>
              </a:buClr>
              <a:buFont typeface="Trebuchet MS"/>
              <a:buChar char="➔"/>
              <a:defRPr>
                <a:solidFill>
                  <a:srgbClr val="24285D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“Eesti riigi-, avaliku- ja kultuurielu tegelased 1918-1938” (1939)</a:t>
            </a:r>
          </a:p>
          <a:p>
            <a:pPr>
              <a:lnSpc>
                <a:spcPct val="150000"/>
              </a:lnSpc>
              <a:buClr>
                <a:srgbClr val="24285D"/>
              </a:buClr>
              <a:buFont typeface="Trebuchet MS"/>
              <a:buChar char="➔"/>
              <a:defRPr>
                <a:solidFill>
                  <a:srgbClr val="24285D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“Eesti Entsüklopeedia” I-VIII köide (1932-1937)</a:t>
            </a:r>
          </a:p>
          <a:p>
            <a:pPr>
              <a:lnSpc>
                <a:spcPct val="150000"/>
              </a:lnSpc>
              <a:buClr>
                <a:srgbClr val="24285D"/>
              </a:buClr>
              <a:buFont typeface="Trebuchet MS"/>
              <a:buChar char="➔"/>
              <a:defRPr>
                <a:solidFill>
                  <a:srgbClr val="24285D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“Occupational Classification in History” (1972)</a:t>
            </a:r>
          </a:p>
          <a:p>
            <a:pPr>
              <a:lnSpc>
                <a:spcPct val="150000"/>
              </a:lnSpc>
              <a:buClr>
                <a:srgbClr val="24285D"/>
              </a:buClr>
              <a:buFont typeface="Trebuchet MS"/>
              <a:buChar char="➔"/>
              <a:defRPr>
                <a:solidFill>
                  <a:srgbClr val="24285D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David M. Berry artikkel “The Bloomsbury Handbook to the Digital Humanities” (2022)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55;p26"/>
          <p:cNvSpPr txBox="1"/>
          <p:nvPr>
            <p:ph type="title"/>
          </p:nvPr>
        </p:nvSpPr>
        <p:spPr>
          <a:xfrm>
            <a:off x="311699" y="507250"/>
            <a:ext cx="8520602" cy="871800"/>
          </a:xfrm>
          <a:prstGeom prst="rect">
            <a:avLst/>
          </a:prstGeom>
        </p:spPr>
        <p:txBody>
          <a:bodyPr/>
          <a:lstStyle>
            <a:lvl1pPr indent="12700">
              <a:defRPr i="1" sz="4500">
                <a:solidFill>
                  <a:srgbClr val="EC008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INTERDISTSIPLINAARSUS</a:t>
            </a:r>
          </a:p>
        </p:txBody>
      </p:sp>
      <p:sp>
        <p:nvSpPr>
          <p:cNvPr id="178" name="Google Shape;156;p26"/>
          <p:cNvSpPr txBox="1"/>
          <p:nvPr>
            <p:ph type="body" idx="1"/>
          </p:nvPr>
        </p:nvSpPr>
        <p:spPr>
          <a:xfrm>
            <a:off x="311699" y="1536472"/>
            <a:ext cx="8520602" cy="3416406"/>
          </a:xfrm>
          <a:prstGeom prst="rect">
            <a:avLst/>
          </a:prstGeom>
        </p:spPr>
        <p:txBody>
          <a:bodyPr/>
          <a:lstStyle/>
          <a:p>
            <a:pPr marR="365758" algn="just">
              <a:lnSpc>
                <a:spcPct val="150000"/>
              </a:lnSpc>
              <a:spcBef>
                <a:spcPts val="800"/>
              </a:spcBef>
              <a:buClr>
                <a:srgbClr val="24285D"/>
              </a:buClr>
              <a:buFont typeface="Trebuchet MS"/>
              <a:buChar char="➔"/>
              <a:defRPr>
                <a:solidFill>
                  <a:srgbClr val="24285D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Kultuuriajalugu, kultuurigeograafia ja kartograafia </a:t>
            </a:r>
          </a:p>
          <a:p>
            <a:pPr marR="365758">
              <a:lnSpc>
                <a:spcPct val="150000"/>
              </a:lnSpc>
              <a:spcBef>
                <a:spcPts val="800"/>
              </a:spcBef>
              <a:buClr>
                <a:srgbClr val="24285D"/>
              </a:buClr>
              <a:buFont typeface="Trebuchet MS"/>
              <a:buChar char="➔"/>
              <a:defRPr>
                <a:solidFill>
                  <a:srgbClr val="26226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Statistika, andmeteadus ja interaktiivne visualiseerimine</a:t>
            </a:r>
          </a:p>
          <a:p>
            <a:pPr marR="365758" algn="just">
              <a:lnSpc>
                <a:spcPct val="150000"/>
              </a:lnSpc>
              <a:spcBef>
                <a:spcPts val="800"/>
              </a:spcBef>
              <a:buClr>
                <a:srgbClr val="262261"/>
              </a:buClr>
              <a:buFont typeface="Trebuchet MS"/>
              <a:buChar char="➔"/>
              <a:defRPr>
                <a:solidFill>
                  <a:srgbClr val="26226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Kriitiline tekstianalüüs </a:t>
            </a:r>
          </a:p>
          <a:p>
            <a:pPr marR="365758" algn="just">
              <a:lnSpc>
                <a:spcPct val="150000"/>
              </a:lnSpc>
              <a:spcBef>
                <a:spcPts val="800"/>
              </a:spcBef>
              <a:buClr>
                <a:srgbClr val="262261"/>
              </a:buClr>
              <a:buFont typeface="Trebuchet MS"/>
              <a:buChar char="➔"/>
              <a:defRPr>
                <a:solidFill>
                  <a:srgbClr val="26226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Programmeerimine</a:t>
            </a:r>
          </a:p>
          <a:p>
            <a:pPr marR="365758" algn="just">
              <a:lnSpc>
                <a:spcPct val="150000"/>
              </a:lnSpc>
              <a:spcBef>
                <a:spcPts val="800"/>
              </a:spcBef>
              <a:buFont typeface="Trebuchet MS"/>
              <a:buChar char="➔"/>
              <a:defRPr>
                <a:solidFill>
                  <a:srgbClr val="26226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Kasutajakogemuse disain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61;p27"/>
          <p:cNvSpPr txBox="1"/>
          <p:nvPr>
            <p:ph type="body" idx="1"/>
          </p:nvPr>
        </p:nvSpPr>
        <p:spPr>
          <a:xfrm>
            <a:off x="2589923" y="1415800"/>
            <a:ext cx="6242406" cy="3506100"/>
          </a:xfrm>
          <a:prstGeom prst="rect">
            <a:avLst/>
          </a:prstGeom>
        </p:spPr>
        <p:txBody>
          <a:bodyPr/>
          <a:lstStyle>
            <a:lvl1pPr marL="0" indent="12700">
              <a:lnSpc>
                <a:spcPct val="100000"/>
              </a:lnSpc>
              <a:buSzTx/>
              <a:buNone/>
              <a:defRPr i="1" sz="6000">
                <a:solidFill>
                  <a:srgbClr val="EC008B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1pPr>
          </a:lstStyle>
          <a:p>
            <a:pPr/>
            <a:r>
              <a:t>PROJEKTI TULEMUSED</a:t>
            </a:r>
          </a:p>
        </p:txBody>
      </p:sp>
      <p:pic>
        <p:nvPicPr>
          <p:cNvPr id="181" name="Google Shape;162;p27" descr="Google Shape;162;p27"/>
          <p:cNvPicPr>
            <a:picLocks noChangeAspect="1"/>
          </p:cNvPicPr>
          <p:nvPr/>
        </p:nvPicPr>
        <p:blipFill>
          <a:blip r:embed="rId2">
            <a:extLst/>
          </a:blip>
          <a:srcRect l="0" t="0" r="10841" b="0"/>
          <a:stretch>
            <a:fillRect/>
          </a:stretch>
        </p:blipFill>
        <p:spPr>
          <a:xfrm>
            <a:off x="-4" y="0"/>
            <a:ext cx="258993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67;p28"/>
          <p:cNvSpPr txBox="1"/>
          <p:nvPr>
            <p:ph type="title"/>
          </p:nvPr>
        </p:nvSpPr>
        <p:spPr>
          <a:xfrm>
            <a:off x="311699" y="445025"/>
            <a:ext cx="8520602" cy="572704"/>
          </a:xfrm>
          <a:prstGeom prst="rect">
            <a:avLst/>
          </a:prstGeom>
        </p:spPr>
        <p:txBody>
          <a:bodyPr/>
          <a:lstStyle>
            <a:lvl1pPr defTabSz="521208">
              <a:defRPr i="1" sz="2500">
                <a:solidFill>
                  <a:srgbClr val="EC008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PROJEKTI TULEMUSED</a:t>
            </a:r>
          </a:p>
        </p:txBody>
      </p:sp>
      <p:sp>
        <p:nvSpPr>
          <p:cNvPr id="184" name="Google Shape;168;p28"/>
          <p:cNvSpPr txBox="1"/>
          <p:nvPr>
            <p:ph type="body" idx="1"/>
          </p:nvPr>
        </p:nvSpPr>
        <p:spPr>
          <a:xfrm>
            <a:off x="311699" y="1630924"/>
            <a:ext cx="8520602" cy="341640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buClr>
                <a:srgbClr val="000000"/>
              </a:buClr>
              <a:buFont typeface="Trebuchet MS"/>
              <a:buChar char="➔"/>
              <a:defRPr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Koondandmete koordineeritud puhastamine ja korrastamine</a:t>
            </a:r>
          </a:p>
          <a:p>
            <a:pPr>
              <a:lnSpc>
                <a:spcPct val="120000"/>
              </a:lnSpc>
              <a:buClr>
                <a:srgbClr val="000000"/>
              </a:buClr>
              <a:buFont typeface="Trebuchet MS"/>
              <a:buChar char="➔"/>
              <a:defRPr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Interaktiivne kaart</a:t>
            </a:r>
          </a:p>
          <a:p>
            <a:pPr marR="14099">
              <a:lnSpc>
                <a:spcPct val="120000"/>
              </a:lnSpc>
              <a:buClr>
                <a:srgbClr val="000000"/>
              </a:buClr>
              <a:buFont typeface="Trebuchet MS"/>
              <a:buChar char="➔"/>
              <a:defRPr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Kaardirakenduse testimine Tallinna Arte gümnaasiumis</a:t>
            </a:r>
          </a:p>
          <a:p>
            <a:pPr marR="14099">
              <a:lnSpc>
                <a:spcPct val="120000"/>
              </a:lnSpc>
              <a:buClr>
                <a:srgbClr val="000000"/>
              </a:buClr>
              <a:buFont typeface="Trebuchet MS"/>
              <a:buChar char="➔"/>
              <a:defRPr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Tehnilised täiustused kaardil</a:t>
            </a:r>
          </a:p>
          <a:p>
            <a:pPr marR="14099">
              <a:lnSpc>
                <a:spcPct val="120000"/>
              </a:lnSpc>
              <a:buClr>
                <a:srgbClr val="000000"/>
              </a:buClr>
              <a:buFont typeface="Trebuchet MS"/>
              <a:buChar char="➔"/>
              <a:defRPr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Kasutajamugavuse tagamine</a:t>
            </a:r>
          </a:p>
          <a:p>
            <a:pPr marR="14099">
              <a:lnSpc>
                <a:spcPct val="120000"/>
              </a:lnSpc>
              <a:buClr>
                <a:srgbClr val="000000"/>
              </a:buClr>
              <a:buFont typeface="Trebuchet MS"/>
              <a:buChar char="➔"/>
              <a:defRPr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Jätkusuutlikkus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73;p29"/>
          <p:cNvSpPr txBox="1"/>
          <p:nvPr>
            <p:ph type="body" idx="1"/>
          </p:nvPr>
        </p:nvSpPr>
        <p:spPr>
          <a:xfrm>
            <a:off x="2589923" y="1415800"/>
            <a:ext cx="6242406" cy="3506100"/>
          </a:xfrm>
          <a:prstGeom prst="rect">
            <a:avLst/>
          </a:prstGeom>
        </p:spPr>
        <p:txBody>
          <a:bodyPr/>
          <a:lstStyle>
            <a:lvl1pPr marL="0" indent="12700">
              <a:lnSpc>
                <a:spcPct val="100000"/>
              </a:lnSpc>
              <a:buSzTx/>
              <a:buNone/>
              <a:defRPr i="1" sz="6000">
                <a:solidFill>
                  <a:srgbClr val="EC008B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1pPr>
          </a:lstStyle>
          <a:p>
            <a:pPr/>
            <a:r>
              <a:t>TAGASISIDE </a:t>
            </a:r>
          </a:p>
        </p:txBody>
      </p:sp>
      <p:pic>
        <p:nvPicPr>
          <p:cNvPr id="187" name="Google Shape;174;p29" descr="Google Shape;174;p29"/>
          <p:cNvPicPr>
            <a:picLocks noChangeAspect="1"/>
          </p:cNvPicPr>
          <p:nvPr/>
        </p:nvPicPr>
        <p:blipFill>
          <a:blip r:embed="rId2">
            <a:extLst/>
          </a:blip>
          <a:srcRect l="0" t="0" r="10841" b="0"/>
          <a:stretch>
            <a:fillRect/>
          </a:stretch>
        </p:blipFill>
        <p:spPr>
          <a:xfrm>
            <a:off x="-4" y="0"/>
            <a:ext cx="258993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79;p30"/>
          <p:cNvSpPr txBox="1"/>
          <p:nvPr>
            <p:ph type="title"/>
          </p:nvPr>
        </p:nvSpPr>
        <p:spPr>
          <a:xfrm>
            <a:off x="311699" y="485525"/>
            <a:ext cx="8520602" cy="572704"/>
          </a:xfrm>
          <a:prstGeom prst="rect">
            <a:avLst/>
          </a:prstGeom>
        </p:spPr>
        <p:txBody>
          <a:bodyPr/>
          <a:lstStyle>
            <a:lvl1pPr defTabSz="521208">
              <a:defRPr i="1" sz="2500">
                <a:solidFill>
                  <a:srgbClr val="EC008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TAGASISIDE</a:t>
            </a:r>
          </a:p>
        </p:txBody>
      </p:sp>
      <p:sp>
        <p:nvSpPr>
          <p:cNvPr id="190" name="Google Shape;180;p30"/>
          <p:cNvSpPr txBox="1"/>
          <p:nvPr>
            <p:ph type="body" idx="1"/>
          </p:nvPr>
        </p:nvSpPr>
        <p:spPr>
          <a:xfrm>
            <a:off x="311699" y="1558697"/>
            <a:ext cx="8520602" cy="341640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Font typeface="Trebuchet MS"/>
              <a:buChar char="➔"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Hästi õnnestunud projekt</a:t>
            </a:r>
          </a:p>
          <a:p>
            <a:pPr>
              <a:lnSpc>
                <a:spcPct val="150000"/>
              </a:lnSpc>
              <a:buFont typeface="Trebuchet MS"/>
              <a:buChar char="➔"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Projektikaaslaste erinev taust</a:t>
            </a:r>
          </a:p>
          <a:p>
            <a:pPr>
              <a:lnSpc>
                <a:spcPct val="150000"/>
              </a:lnSpc>
              <a:buFont typeface="Trebuchet MS"/>
              <a:buChar char="➔"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Järjekindel ja hoolikas juhendamine</a:t>
            </a:r>
          </a:p>
          <a:p>
            <a:pPr marR="14099" algn="just">
              <a:lnSpc>
                <a:spcPct val="150000"/>
              </a:lnSpc>
              <a:buFont typeface="Trebuchet MS"/>
              <a:buChar char="➔"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Projekt on kindlasti olnud kõigi jaoks väga hariv, kõik on saanud uusi teadmisi </a:t>
            </a:r>
          </a:p>
          <a:p>
            <a:pPr marR="14099" algn="just">
              <a:lnSpc>
                <a:spcPct val="150000"/>
              </a:lnSpc>
              <a:buFont typeface="Trebuchet MS"/>
              <a:buChar char="➔"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Koos on loodud midagi ühiskonnale vajalikku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85;p31"/>
          <p:cNvSpPr txBox="1"/>
          <p:nvPr>
            <p:ph type="title"/>
          </p:nvPr>
        </p:nvSpPr>
        <p:spPr>
          <a:xfrm>
            <a:off x="311699" y="445025"/>
            <a:ext cx="8520602" cy="572704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</a:p>
        </p:txBody>
      </p:sp>
      <p:sp>
        <p:nvSpPr>
          <p:cNvPr id="193" name="Google Shape;186;p31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</a:p>
        </p:txBody>
      </p:sp>
      <p:pic>
        <p:nvPicPr>
          <p:cNvPr id="194" name="Google Shape;187;p31" descr="Google Shape;187;p3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67;p15"/>
          <p:cNvSpPr txBox="1"/>
          <p:nvPr>
            <p:ph type="title"/>
          </p:nvPr>
        </p:nvSpPr>
        <p:spPr>
          <a:xfrm>
            <a:off x="407183" y="382347"/>
            <a:ext cx="2716200" cy="782406"/>
          </a:xfrm>
          <a:prstGeom prst="rect">
            <a:avLst/>
          </a:prstGeom>
        </p:spPr>
        <p:txBody>
          <a:bodyPr/>
          <a:lstStyle>
            <a:lvl1pPr indent="12700">
              <a:defRPr sz="5000"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TEEMAD</a:t>
            </a:r>
          </a:p>
        </p:txBody>
      </p:sp>
      <p:sp>
        <p:nvSpPr>
          <p:cNvPr id="123" name="Google Shape;68;p15"/>
          <p:cNvSpPr txBox="1"/>
          <p:nvPr/>
        </p:nvSpPr>
        <p:spPr>
          <a:xfrm>
            <a:off x="1392274" y="2196675"/>
            <a:ext cx="2091604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R="5080" indent="140970" algn="ctr">
              <a:defRPr sz="1700">
                <a:solidFill>
                  <a:srgbClr val="24285D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Esindatud erialad, juhendajad, partnerid</a:t>
            </a:r>
          </a:p>
        </p:txBody>
      </p:sp>
      <p:sp>
        <p:nvSpPr>
          <p:cNvPr id="124" name="Google Shape;69;p15"/>
          <p:cNvSpPr txBox="1"/>
          <p:nvPr/>
        </p:nvSpPr>
        <p:spPr>
          <a:xfrm>
            <a:off x="5743513" y="2220073"/>
            <a:ext cx="1950000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 algn="ctr">
              <a:defRPr sz="1700">
                <a:solidFill>
                  <a:srgbClr val="24285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Rakendatud </a:t>
            </a:r>
          </a:p>
          <a:p>
            <a:pPr indent="12700" algn="ctr">
              <a:defRPr sz="1700">
                <a:solidFill>
                  <a:srgbClr val="24285D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tegevused, sidususrühmad</a:t>
            </a:r>
          </a:p>
        </p:txBody>
      </p:sp>
      <p:sp>
        <p:nvSpPr>
          <p:cNvPr id="125" name="Google Shape;70;p15"/>
          <p:cNvSpPr txBox="1"/>
          <p:nvPr/>
        </p:nvSpPr>
        <p:spPr>
          <a:xfrm>
            <a:off x="1392374" y="3935400"/>
            <a:ext cx="2091603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137795" marR="5080" indent="-125730" algn="ctr">
              <a:defRPr sz="1700">
                <a:solidFill>
                  <a:srgbClr val="24285D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Projekti teaduspõhisus ja interdistsiplinaarsus</a:t>
            </a:r>
          </a:p>
        </p:txBody>
      </p:sp>
      <p:sp>
        <p:nvSpPr>
          <p:cNvPr id="126" name="Google Shape;71;p15"/>
          <p:cNvSpPr txBox="1"/>
          <p:nvPr/>
        </p:nvSpPr>
        <p:spPr>
          <a:xfrm>
            <a:off x="3421374" y="2196675"/>
            <a:ext cx="2183104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2876" marR="5080" indent="-210810" algn="ctr">
              <a:defRPr sz="1700">
                <a:solidFill>
                  <a:srgbClr val="24285D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Taust, probleem, olulisus, eesmärgid</a:t>
            </a:r>
          </a:p>
        </p:txBody>
      </p:sp>
      <p:pic>
        <p:nvPicPr>
          <p:cNvPr id="127" name="Google Shape;72;p15" descr="Google Shape;72;p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2191" y="3030970"/>
            <a:ext cx="842299" cy="756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Google Shape;73;p15" descr="Google Shape;73;p1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30377" y="1346926"/>
            <a:ext cx="942546" cy="719999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Google Shape;74;p15"/>
          <p:cNvSpPr/>
          <p:nvPr/>
        </p:nvSpPr>
        <p:spPr>
          <a:xfrm flipH="1">
            <a:off x="3520888" y="1371265"/>
            <a:ext cx="164729" cy="659804"/>
          </a:xfrm>
          <a:prstGeom prst="line">
            <a:avLst/>
          </a:prstGeom>
          <a:ln w="53950">
            <a:solidFill>
              <a:srgbClr val="BE1E2D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30" name="Google Shape;75;p15" descr="Google Shape;75;p1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79943" y="1322539"/>
            <a:ext cx="877140" cy="756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Google Shape;76;p15" descr="Google Shape;76;p1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89814" y="1167065"/>
            <a:ext cx="707054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Google Shape;77;p15"/>
          <p:cNvSpPr/>
          <p:nvPr/>
        </p:nvSpPr>
        <p:spPr>
          <a:xfrm flipH="1">
            <a:off x="5604473" y="1365820"/>
            <a:ext cx="164729" cy="659803"/>
          </a:xfrm>
          <a:prstGeom prst="line">
            <a:avLst/>
          </a:prstGeom>
          <a:ln w="53950">
            <a:solidFill>
              <a:srgbClr val="BE1E2D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3" name="Google Shape;78;p15"/>
          <p:cNvSpPr/>
          <p:nvPr/>
        </p:nvSpPr>
        <p:spPr>
          <a:xfrm flipH="1">
            <a:off x="7667828" y="1345332"/>
            <a:ext cx="164729" cy="659803"/>
          </a:xfrm>
          <a:prstGeom prst="line">
            <a:avLst/>
          </a:prstGeom>
          <a:ln w="53950">
            <a:solidFill>
              <a:srgbClr val="BE1E2D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4" name="Google Shape;79;p15"/>
          <p:cNvSpPr/>
          <p:nvPr/>
        </p:nvSpPr>
        <p:spPr>
          <a:xfrm flipH="1">
            <a:off x="3518170" y="3176670"/>
            <a:ext cx="164729" cy="659803"/>
          </a:xfrm>
          <a:prstGeom prst="line">
            <a:avLst/>
          </a:prstGeom>
          <a:ln w="53950">
            <a:solidFill>
              <a:srgbClr val="BE1E2D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5" name="Google Shape;80;p15"/>
          <p:cNvSpPr txBox="1"/>
          <p:nvPr/>
        </p:nvSpPr>
        <p:spPr>
          <a:xfrm>
            <a:off x="3963539" y="4080338"/>
            <a:ext cx="1403404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 algn="ctr">
              <a:defRPr sz="1700">
                <a:solidFill>
                  <a:srgbClr val="24285D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Projekti tulemused</a:t>
            </a:r>
          </a:p>
        </p:txBody>
      </p:sp>
      <p:pic>
        <p:nvPicPr>
          <p:cNvPr id="136" name="Google Shape;81;p15" descr="Google Shape;81;p1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315590" y="3105068"/>
            <a:ext cx="770883" cy="780190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Google Shape;82;p15"/>
          <p:cNvSpPr/>
          <p:nvPr/>
        </p:nvSpPr>
        <p:spPr>
          <a:xfrm flipH="1">
            <a:off x="5604473" y="3176670"/>
            <a:ext cx="164729" cy="659803"/>
          </a:xfrm>
          <a:prstGeom prst="line">
            <a:avLst/>
          </a:prstGeom>
          <a:ln w="53950">
            <a:solidFill>
              <a:srgbClr val="BE1E2D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38" name="Google Shape;83;p15" descr="Google Shape;83;p1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42943" y="3133893"/>
            <a:ext cx="996691" cy="761458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Google Shape;84;p15"/>
          <p:cNvSpPr txBox="1"/>
          <p:nvPr/>
        </p:nvSpPr>
        <p:spPr>
          <a:xfrm>
            <a:off x="6266788" y="4036874"/>
            <a:ext cx="1149002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1700">
                <a:solidFill>
                  <a:srgbClr val="24285D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Tagasiside</a:t>
            </a:r>
          </a:p>
        </p:txBody>
      </p:sp>
      <p:sp>
        <p:nvSpPr>
          <p:cNvPr id="140" name="Google Shape;85;p15"/>
          <p:cNvSpPr/>
          <p:nvPr/>
        </p:nvSpPr>
        <p:spPr>
          <a:xfrm flipH="1">
            <a:off x="7665266" y="3176670"/>
            <a:ext cx="164730" cy="659803"/>
          </a:xfrm>
          <a:prstGeom prst="line">
            <a:avLst/>
          </a:prstGeom>
          <a:ln w="53950">
            <a:solidFill>
              <a:srgbClr val="BE1E2D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90;p16"/>
          <p:cNvSpPr txBox="1"/>
          <p:nvPr>
            <p:ph type="title"/>
          </p:nvPr>
        </p:nvSpPr>
        <p:spPr>
          <a:xfrm>
            <a:off x="385175" y="145622"/>
            <a:ext cx="5208900" cy="572707"/>
          </a:xfrm>
          <a:prstGeom prst="rect">
            <a:avLst/>
          </a:prstGeom>
        </p:spPr>
        <p:txBody>
          <a:bodyPr/>
          <a:lstStyle>
            <a:lvl1pPr>
              <a:defRPr b="1" sz="250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Esindatud erialad</a:t>
            </a:r>
          </a:p>
        </p:txBody>
      </p:sp>
      <p:sp>
        <p:nvSpPr>
          <p:cNvPr id="143" name="Google Shape;91;p16"/>
          <p:cNvSpPr txBox="1"/>
          <p:nvPr>
            <p:ph type="body" idx="1"/>
          </p:nvPr>
        </p:nvSpPr>
        <p:spPr>
          <a:xfrm>
            <a:off x="385175" y="664846"/>
            <a:ext cx="5208900" cy="3941707"/>
          </a:xfrm>
          <a:prstGeom prst="rect">
            <a:avLst/>
          </a:prstGeom>
        </p:spPr>
        <p:txBody>
          <a:bodyPr/>
          <a:lstStyle/>
          <a:p>
            <a:pPr marL="0" marR="340156" indent="0" algn="just" defTabSz="850391">
              <a:lnSpc>
                <a:spcPct val="100000"/>
              </a:lnSpc>
              <a:spcBef>
                <a:spcPts val="700"/>
              </a:spcBef>
              <a:buSzTx/>
              <a:buNone/>
              <a:defRPr sz="140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pPr>
            <a:r>
              <a:t>Kevin-Kaspar Einsok - Informaatika</a:t>
            </a:r>
          </a:p>
          <a:p>
            <a:pPr marL="212597" marR="340156" indent="-212597" algn="just" defTabSz="850391">
              <a:lnSpc>
                <a:spcPct val="100000"/>
              </a:lnSpc>
              <a:spcBef>
                <a:spcPts val="700"/>
              </a:spcBef>
              <a:buSzTx/>
              <a:buNone/>
              <a:defRPr sz="140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pPr>
            <a:r>
              <a:t>Elina Peetso - Kutsepedagoogika </a:t>
            </a:r>
          </a:p>
          <a:p>
            <a:pPr marL="212597" marR="340156" indent="-212597" algn="just" defTabSz="850391">
              <a:lnSpc>
                <a:spcPct val="100000"/>
              </a:lnSpc>
              <a:spcBef>
                <a:spcPts val="700"/>
              </a:spcBef>
              <a:buSzTx/>
              <a:buNone/>
              <a:defRPr sz="140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pPr>
            <a:r>
              <a:t>Elis Randmaa - Kultuuriteadus</a:t>
            </a:r>
          </a:p>
          <a:p>
            <a:pPr marL="212597" marR="340156" indent="-212597" algn="just" defTabSz="850391">
              <a:lnSpc>
                <a:spcPct val="100000"/>
              </a:lnSpc>
              <a:spcBef>
                <a:spcPts val="700"/>
              </a:spcBef>
              <a:buSzTx/>
              <a:buNone/>
              <a:defRPr sz="140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pPr>
            <a:r>
              <a:t>Liisa Sild - Kultuuriteadus </a:t>
            </a:r>
          </a:p>
          <a:p>
            <a:pPr marL="212597" marR="340156" indent="-212597" algn="just" defTabSz="850391">
              <a:lnSpc>
                <a:spcPct val="100000"/>
              </a:lnSpc>
              <a:spcBef>
                <a:spcPts val="700"/>
              </a:spcBef>
              <a:buSzTx/>
              <a:buNone/>
              <a:defRPr sz="140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pPr>
            <a:r>
              <a:t>Kerli Malleus - Kultuuriteadus</a:t>
            </a:r>
          </a:p>
          <a:p>
            <a:pPr marL="212597" marR="340156" indent="-212597" algn="just" defTabSz="850391">
              <a:lnSpc>
                <a:spcPct val="100000"/>
              </a:lnSpc>
              <a:spcBef>
                <a:spcPts val="700"/>
              </a:spcBef>
              <a:buSzTx/>
              <a:buNone/>
              <a:defRPr sz="140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pPr>
            <a:r>
              <a:t>Laura Kens - Alushariduse pedagoog</a:t>
            </a:r>
          </a:p>
          <a:p>
            <a:pPr marL="212597" marR="340156" indent="-212597" algn="just" defTabSz="850391">
              <a:lnSpc>
                <a:spcPct val="100000"/>
              </a:lnSpc>
              <a:spcBef>
                <a:spcPts val="700"/>
              </a:spcBef>
              <a:buSzTx/>
              <a:buNone/>
              <a:defRPr sz="140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pPr>
            <a:r>
              <a:t>Jan Henrik Levertand - Informaatika </a:t>
            </a:r>
          </a:p>
          <a:p>
            <a:pPr marL="212597" marR="340156" indent="-212597" algn="just" defTabSz="850391">
              <a:lnSpc>
                <a:spcPct val="100000"/>
              </a:lnSpc>
              <a:spcBef>
                <a:spcPts val="700"/>
              </a:spcBef>
              <a:buSzTx/>
              <a:buNone/>
              <a:defRPr sz="140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pPr>
            <a:r>
              <a:t>Lisette Ervand - Alushariduse pedagoog </a:t>
            </a:r>
          </a:p>
          <a:p>
            <a:pPr marL="212597" marR="340156" indent="-212597" algn="just" defTabSz="850391">
              <a:lnSpc>
                <a:spcPct val="100000"/>
              </a:lnSpc>
              <a:spcBef>
                <a:spcPts val="700"/>
              </a:spcBef>
              <a:buSzTx/>
              <a:buNone/>
              <a:defRPr sz="140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pPr>
            <a:r>
              <a:t>Roland Silt - Informaatika </a:t>
            </a:r>
          </a:p>
          <a:p>
            <a:pPr marL="212597" marR="340156" indent="-212597" algn="just" defTabSz="850391">
              <a:lnSpc>
                <a:spcPct val="100000"/>
              </a:lnSpc>
              <a:spcBef>
                <a:spcPts val="700"/>
              </a:spcBef>
              <a:buSzTx/>
              <a:buNone/>
              <a:defRPr sz="140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pPr>
            <a:r>
              <a:t>Sander Nõlvak - Informaatika </a:t>
            </a:r>
          </a:p>
          <a:p>
            <a:pPr marL="212597" marR="340156" indent="-212597" algn="just" defTabSz="850391">
              <a:lnSpc>
                <a:spcPct val="100000"/>
              </a:lnSpc>
              <a:spcBef>
                <a:spcPts val="700"/>
              </a:spcBef>
              <a:buSzTx/>
              <a:buNone/>
              <a:defRPr sz="140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pPr>
            <a:r>
              <a:t>Valeria Puhtejeva - Õigusteadus </a:t>
            </a:r>
          </a:p>
          <a:p>
            <a:pPr marL="212597" marR="340156" indent="-212597" algn="just" defTabSz="850391">
              <a:lnSpc>
                <a:spcPct val="100000"/>
              </a:lnSpc>
              <a:spcBef>
                <a:spcPts val="700"/>
              </a:spcBef>
              <a:buSzTx/>
              <a:buNone/>
              <a:defRPr sz="140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pPr>
            <a:r>
              <a:t>Daniel Kupinski - Informaatika</a:t>
            </a:r>
          </a:p>
        </p:txBody>
      </p:sp>
      <p:pic>
        <p:nvPicPr>
          <p:cNvPr id="144" name="Google Shape;92;p16" descr="Google Shape;92;p16"/>
          <p:cNvPicPr>
            <a:picLocks noChangeAspect="1"/>
          </p:cNvPicPr>
          <p:nvPr/>
        </p:nvPicPr>
        <p:blipFill>
          <a:blip r:embed="rId2">
            <a:extLst/>
          </a:blip>
          <a:srcRect l="60373" t="0" r="0" b="0"/>
          <a:stretch>
            <a:fillRect/>
          </a:stretch>
        </p:blipFill>
        <p:spPr>
          <a:xfrm>
            <a:off x="5520623" y="0"/>
            <a:ext cx="3623379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97;p17"/>
          <p:cNvSpPr txBox="1"/>
          <p:nvPr>
            <p:ph type="title"/>
          </p:nvPr>
        </p:nvSpPr>
        <p:spPr>
          <a:xfrm>
            <a:off x="311700" y="145622"/>
            <a:ext cx="5208900" cy="572707"/>
          </a:xfrm>
          <a:prstGeom prst="rect">
            <a:avLst/>
          </a:prstGeom>
        </p:spPr>
        <p:txBody>
          <a:bodyPr/>
          <a:lstStyle>
            <a:lvl1pPr>
              <a:defRPr b="1" sz="250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Juhendajad ja partnerid</a:t>
            </a:r>
          </a:p>
        </p:txBody>
      </p:sp>
      <p:sp>
        <p:nvSpPr>
          <p:cNvPr id="147" name="Google Shape;98;p17"/>
          <p:cNvSpPr txBox="1"/>
          <p:nvPr>
            <p:ph type="body" idx="1"/>
          </p:nvPr>
        </p:nvSpPr>
        <p:spPr>
          <a:xfrm>
            <a:off x="311700" y="664847"/>
            <a:ext cx="5386500" cy="4311607"/>
          </a:xfrm>
          <a:prstGeom prst="rect">
            <a:avLst/>
          </a:prstGeom>
        </p:spPr>
        <p:txBody>
          <a:bodyPr/>
          <a:lstStyle/>
          <a:p>
            <a:pPr marL="0" marR="365758" indent="0" algn="just">
              <a:lnSpc>
                <a:spcPct val="100000"/>
              </a:lnSpc>
              <a:spcBef>
                <a:spcPts val="800"/>
              </a:spcBef>
              <a:buSzTx/>
              <a:buNone/>
              <a:defRPr b="1" sz="1600">
                <a:solidFill>
                  <a:srgbClr val="EC008B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0" marR="365758" indent="0" algn="just">
              <a:lnSpc>
                <a:spcPct val="100000"/>
              </a:lnSpc>
              <a:spcBef>
                <a:spcPts val="800"/>
              </a:spcBef>
              <a:buSzTx/>
              <a:buNone/>
              <a:defRPr b="1" sz="200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pPr>
            <a:r>
              <a:t>Juhendajad: </a:t>
            </a:r>
          </a:p>
          <a:p>
            <a:pPr marL="228600" marR="365758" indent="-228600" algn="just">
              <a:lnSpc>
                <a:spcPct val="100000"/>
              </a:lnSpc>
              <a:spcBef>
                <a:spcPts val="800"/>
              </a:spcBef>
              <a:buSzTx/>
              <a:buNone/>
              <a:defRPr sz="200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pPr>
            <a:r>
              <a:t>Kädi Riismaa - Infoteaduste akadeemiline suund; Digitehnoloogiate instituut</a:t>
            </a:r>
          </a:p>
          <a:p>
            <a:pPr marL="228600" marR="365758" indent="-228600" algn="just">
              <a:lnSpc>
                <a:spcPct val="100000"/>
              </a:lnSpc>
              <a:spcBef>
                <a:spcPts val="800"/>
              </a:spcBef>
              <a:buSzTx/>
              <a:buNone/>
              <a:defRPr sz="200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pPr>
            <a:r>
              <a:t>Aira Lepik - Infoteaduse akadeemiline suund; Digitehnoloogiate instituut</a:t>
            </a:r>
          </a:p>
          <a:p>
            <a:pPr marL="228600" marR="365758" indent="-228600" algn="just">
              <a:lnSpc>
                <a:spcPct val="100000"/>
              </a:lnSpc>
              <a:spcBef>
                <a:spcPts val="800"/>
              </a:spcBef>
              <a:buSzTx/>
              <a:buNone/>
              <a:defRPr sz="200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pPr>
            <a:r>
              <a:t>Raul Talmar - Koorijuht; BFM</a:t>
            </a:r>
          </a:p>
          <a:p>
            <a:pPr marL="228600" marR="365758" indent="-228600" algn="just">
              <a:lnSpc>
                <a:spcPct val="100000"/>
              </a:lnSpc>
              <a:spcBef>
                <a:spcPts val="800"/>
              </a:spcBef>
              <a:buSzTx/>
              <a:buNone/>
              <a:defRPr sz="200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pPr>
          </a:p>
          <a:p>
            <a:pPr marL="228600" marR="365758" indent="-228600" algn="just">
              <a:lnSpc>
                <a:spcPct val="100000"/>
              </a:lnSpc>
              <a:spcBef>
                <a:spcPts val="800"/>
              </a:spcBef>
              <a:buSzTx/>
              <a:buNone/>
              <a:defRPr b="1" sz="200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pPr>
            <a:r>
              <a:t>Partnerid:</a:t>
            </a:r>
          </a:p>
          <a:p>
            <a:pPr marL="228600" marR="365758" indent="-228600" algn="just">
              <a:lnSpc>
                <a:spcPct val="100000"/>
              </a:lnSpc>
              <a:spcBef>
                <a:spcPts val="800"/>
              </a:spcBef>
              <a:buSzTx/>
              <a:buNone/>
              <a:defRPr sz="200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pPr>
            <a:r>
              <a:t>Arte Gümnaasium</a:t>
            </a:r>
          </a:p>
          <a:p>
            <a:pPr marL="228600" marR="365758" indent="-228600" algn="just">
              <a:lnSpc>
                <a:spcPct val="100000"/>
              </a:lnSpc>
              <a:spcBef>
                <a:spcPts val="800"/>
              </a:spcBef>
              <a:buSzTx/>
              <a:buNone/>
              <a:defRPr sz="200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pPr>
            <a:r>
              <a:t>Eesti Rahvakultuuri Keskus</a:t>
            </a:r>
          </a:p>
        </p:txBody>
      </p:sp>
      <p:pic>
        <p:nvPicPr>
          <p:cNvPr id="148" name="Google Shape;99;p17" descr="Google Shape;99;p17"/>
          <p:cNvPicPr>
            <a:picLocks noChangeAspect="1"/>
          </p:cNvPicPr>
          <p:nvPr/>
        </p:nvPicPr>
        <p:blipFill>
          <a:blip r:embed="rId2">
            <a:extLst/>
          </a:blip>
          <a:srcRect l="60373" t="0" r="0" b="0"/>
          <a:stretch>
            <a:fillRect/>
          </a:stretch>
        </p:blipFill>
        <p:spPr>
          <a:xfrm>
            <a:off x="5520623" y="0"/>
            <a:ext cx="3623379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04;p18"/>
          <p:cNvSpPr txBox="1"/>
          <p:nvPr>
            <p:ph type="title"/>
          </p:nvPr>
        </p:nvSpPr>
        <p:spPr>
          <a:xfrm>
            <a:off x="311699" y="445025"/>
            <a:ext cx="8520602" cy="572704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</a:p>
        </p:txBody>
      </p:sp>
      <p:sp>
        <p:nvSpPr>
          <p:cNvPr id="151" name="Google Shape;105;p18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</a:p>
        </p:txBody>
      </p:sp>
      <p:pic>
        <p:nvPicPr>
          <p:cNvPr id="152" name="Google Shape;106;p18" descr="Google Shape;106;p1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11;p19"/>
          <p:cNvSpPr txBox="1"/>
          <p:nvPr>
            <p:ph type="ctrTitle"/>
          </p:nvPr>
        </p:nvSpPr>
        <p:spPr>
          <a:xfrm>
            <a:off x="311699" y="218501"/>
            <a:ext cx="8520602" cy="1030089"/>
          </a:xfrm>
          <a:prstGeom prst="rect">
            <a:avLst/>
          </a:prstGeom>
        </p:spPr>
        <p:txBody>
          <a:bodyPr/>
          <a:lstStyle>
            <a:lvl1pPr indent="12700" algn="l">
              <a:defRPr i="1" sz="4500">
                <a:solidFill>
                  <a:srgbClr val="EC008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PROJEKTI OLULISUS</a:t>
            </a:r>
          </a:p>
        </p:txBody>
      </p:sp>
      <p:sp>
        <p:nvSpPr>
          <p:cNvPr id="155" name="Google Shape;112;p19"/>
          <p:cNvSpPr txBox="1"/>
          <p:nvPr>
            <p:ph type="subTitle" idx="1"/>
          </p:nvPr>
        </p:nvSpPr>
        <p:spPr>
          <a:xfrm>
            <a:off x="311699" y="1423900"/>
            <a:ext cx="8520602" cy="3382500"/>
          </a:xfrm>
          <a:prstGeom prst="rect">
            <a:avLst/>
          </a:prstGeom>
        </p:spPr>
        <p:txBody>
          <a:bodyPr/>
          <a:lstStyle/>
          <a:p>
            <a:pPr marL="914400" indent="-355600" algn="l">
              <a:lnSpc>
                <a:spcPct val="150000"/>
              </a:lnSpc>
              <a:buClr>
                <a:srgbClr val="585858"/>
              </a:buClr>
              <a:buSzPts val="2000"/>
              <a:buFont typeface="Trebuchet MS"/>
              <a:buChar char="➔"/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Avardada inimeste silmaringi oma riigi ajaloo ja oluliste sündmuste osas</a:t>
            </a:r>
          </a:p>
          <a:p>
            <a:pPr marL="914400" indent="-355600" algn="l">
              <a:lnSpc>
                <a:spcPct val="150000"/>
              </a:lnSpc>
              <a:buClr>
                <a:srgbClr val="585858"/>
              </a:buClr>
              <a:buSzPts val="2000"/>
              <a:buFont typeface="Trebuchet MS"/>
              <a:buChar char="➔"/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Toetada Eesti ajaloo tutvustamist</a:t>
            </a:r>
          </a:p>
          <a:p>
            <a:pPr marL="914400" indent="-355600" algn="l">
              <a:lnSpc>
                <a:spcPct val="150000"/>
              </a:lnSpc>
              <a:buClr>
                <a:srgbClr val="585858"/>
              </a:buClr>
              <a:buSzPts val="2000"/>
              <a:buFont typeface="Trebuchet MS"/>
              <a:buChar char="➔"/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Tutvustada tähtsate tegelaste elulugusid ja saavutusi interaktiivse kaardirakenduse kaudu</a:t>
            </a:r>
          </a:p>
          <a:p>
            <a:pPr marL="914400" indent="-355600" algn="l">
              <a:lnSpc>
                <a:spcPct val="150000"/>
              </a:lnSpc>
              <a:buClr>
                <a:srgbClr val="585858"/>
              </a:buClr>
              <a:buSzPts val="2000"/>
              <a:buFont typeface="Trebuchet MS"/>
              <a:buChar char="➔"/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Rahvuslik identiteet</a:t>
            </a:r>
          </a:p>
          <a:p>
            <a:pPr marL="914400" indent="-355600" algn="l">
              <a:lnSpc>
                <a:spcPct val="150000"/>
              </a:lnSpc>
              <a:buClr>
                <a:srgbClr val="585858"/>
              </a:buClr>
              <a:buSzPts val="2000"/>
              <a:buFont typeface="Trebuchet MS"/>
              <a:buChar char="➔"/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Kaasaegsed väljakutsed ja tugipunktid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17;p20"/>
          <p:cNvSpPr txBox="1"/>
          <p:nvPr>
            <p:ph type="title"/>
          </p:nvPr>
        </p:nvSpPr>
        <p:spPr>
          <a:xfrm>
            <a:off x="311699" y="445025"/>
            <a:ext cx="8520602" cy="572704"/>
          </a:xfrm>
          <a:prstGeom prst="rect">
            <a:avLst/>
          </a:prstGeom>
        </p:spPr>
        <p:txBody>
          <a:bodyPr/>
          <a:lstStyle>
            <a:lvl1pPr defTabSz="521208">
              <a:defRPr i="1" sz="2500">
                <a:solidFill>
                  <a:srgbClr val="EC008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EESMÄRK</a:t>
            </a:r>
          </a:p>
        </p:txBody>
      </p:sp>
      <p:sp>
        <p:nvSpPr>
          <p:cNvPr id="158" name="Google Shape;118;p20"/>
          <p:cNvSpPr txBox="1"/>
          <p:nvPr>
            <p:ph type="body" idx="1"/>
          </p:nvPr>
        </p:nvSpPr>
        <p:spPr>
          <a:xfrm>
            <a:off x="311699" y="1234697"/>
            <a:ext cx="8520602" cy="3416407"/>
          </a:xfrm>
          <a:prstGeom prst="rect">
            <a:avLst/>
          </a:prstGeom>
        </p:spPr>
        <p:txBody>
          <a:bodyPr/>
          <a:lstStyle/>
          <a:p>
            <a:pPr marR="14099" algn="just">
              <a:lnSpc>
                <a:spcPct val="150000"/>
              </a:lnSpc>
              <a:spcBef>
                <a:spcPts val="1200"/>
              </a:spcBef>
              <a:buClr>
                <a:srgbClr val="262261"/>
              </a:buClr>
              <a:buFont typeface="Trebuchet MS"/>
              <a:buChar char="➔"/>
              <a:defRPr>
                <a:solidFill>
                  <a:srgbClr val="26226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Luua Eesti avaliku el͏u tegelaste͏ sünnik͏ohtade, elul͏ugude ͏jm uurimiseks ning tutv͏ustamiseks interaktiivne kaardirakendus, mida oleks͏ lihtne k͏a͏sutada ja millest oleks kas͏u kooliõpilastel͏e,͏ õpetajatel͏e ning teistele huvilistele.͏</a:t>
            </a:r>
          </a:p>
          <a:p>
            <a:pPr marR="14099" algn="just">
              <a:lnSpc>
                <a:spcPct val="150000"/>
              </a:lnSpc>
              <a:buClr>
                <a:srgbClr val="262261"/>
              </a:buClr>
              <a:buFont typeface="Trebuchet MS"/>
              <a:buChar char="➔"/>
              <a:defRPr>
                <a:solidFill>
                  <a:srgbClr val="26226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Ra͏kend͏use tegemisel oli oluline ühendada e͏r͏inevatest teadusvaldkondadest saadud͏ teadmised ja meetodid, e͏t ͏moodustada kaasaegne ja kergesti ligi͏p͏ääsetav tööriist.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23;p21"/>
          <p:cNvSpPr txBox="1"/>
          <p:nvPr>
            <p:ph type="title"/>
          </p:nvPr>
        </p:nvSpPr>
        <p:spPr>
          <a:xfrm>
            <a:off x="311699" y="445025"/>
            <a:ext cx="8520602" cy="572704"/>
          </a:xfrm>
          <a:prstGeom prst="rect">
            <a:avLst/>
          </a:prstGeom>
        </p:spPr>
        <p:txBody>
          <a:bodyPr/>
          <a:lstStyle>
            <a:lvl1pPr defTabSz="521208">
              <a:defRPr sz="2500">
                <a:solidFill>
                  <a:srgbClr val="EC008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PROBLEEMID</a:t>
            </a:r>
          </a:p>
        </p:txBody>
      </p:sp>
      <p:sp>
        <p:nvSpPr>
          <p:cNvPr id="161" name="Google Shape;124;p21"/>
          <p:cNvSpPr txBox="1"/>
          <p:nvPr>
            <p:ph type="body" sz="half" idx="1"/>
          </p:nvPr>
        </p:nvSpPr>
        <p:spPr>
          <a:xfrm>
            <a:off x="311696" y="1235371"/>
            <a:ext cx="3590406" cy="3581406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SzTx/>
              <a:buNone/>
              <a:defRPr sz="15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Rühm 1</a:t>
            </a:r>
          </a:p>
          <a:p>
            <a:pPr indent="-325754">
              <a:lnSpc>
                <a:spcPct val="150000"/>
              </a:lnSpc>
              <a:spcBef>
                <a:spcPts val="1200"/>
              </a:spcBef>
              <a:buSzPct val="100000"/>
              <a:buFont typeface="Trebuchet MS"/>
              <a:buChar char="-"/>
              <a:defRPr sz="15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Tekstide stiili erinevused</a:t>
            </a:r>
          </a:p>
          <a:p>
            <a:pPr indent="-325754">
              <a:lnSpc>
                <a:spcPct val="150000"/>
              </a:lnSpc>
              <a:buSzPct val="100000"/>
              <a:buFont typeface="Trebuchet MS"/>
              <a:buChar char="-"/>
              <a:defRPr sz="15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Pildid</a:t>
            </a:r>
          </a:p>
          <a:p>
            <a:pPr indent="-325754">
              <a:lnSpc>
                <a:spcPct val="150000"/>
              </a:lnSpc>
              <a:buSzPct val="100000"/>
              <a:buFont typeface="Trebuchet MS"/>
              <a:buChar char="-"/>
              <a:defRPr sz="15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Puudulikud, ebaühtlased andmed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buSzTx/>
              <a:buNone/>
              <a:defRPr sz="15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Rühm 2</a:t>
            </a:r>
          </a:p>
          <a:p>
            <a:pPr indent="-325754">
              <a:lnSpc>
                <a:spcPct val="150000"/>
              </a:lnSpc>
              <a:spcBef>
                <a:spcPts val="1200"/>
              </a:spcBef>
              <a:buSzPct val="100000"/>
              <a:buFont typeface="Trebuchet MS"/>
              <a:buChar char="-"/>
              <a:defRPr sz="15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Ajapuudus</a:t>
            </a:r>
          </a:p>
          <a:p>
            <a:pPr indent="-325754">
              <a:lnSpc>
                <a:spcPct val="150000"/>
              </a:lnSpc>
              <a:buSzPct val="100000"/>
              <a:buFont typeface="Trebuchet MS"/>
              <a:buChar char="-"/>
              <a:defRPr sz="15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Ülesannete jagamine</a:t>
            </a:r>
          </a:p>
          <a:p>
            <a:pPr marL="0" indent="0">
              <a:spcBef>
                <a:spcPts val="1200"/>
              </a:spcBef>
              <a:buSzTx/>
              <a:buNone/>
              <a:defRPr sz="8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Allikas: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Tallinna: "Arte Gümnaasiumi õpilased kaardirakenduse testimisel"</a:t>
            </a:r>
            <a:r>
              <a:t> </a:t>
            </a:r>
          </a:p>
        </p:txBody>
      </p:sp>
      <p:pic>
        <p:nvPicPr>
          <p:cNvPr id="162" name="Google Shape;125;p21" descr="Google Shape;125;p21"/>
          <p:cNvPicPr>
            <a:picLocks noChangeAspect="1"/>
          </p:cNvPicPr>
          <p:nvPr/>
        </p:nvPicPr>
        <p:blipFill>
          <a:blip r:embed="rId3">
            <a:extLst/>
          </a:blip>
          <a:srcRect l="12149" t="0" r="0" b="0"/>
          <a:stretch>
            <a:fillRect/>
          </a:stretch>
        </p:blipFill>
        <p:spPr>
          <a:xfrm>
            <a:off x="3902023" y="0"/>
            <a:ext cx="6024926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30;p22"/>
          <p:cNvSpPr txBox="1"/>
          <p:nvPr>
            <p:ph type="title"/>
          </p:nvPr>
        </p:nvSpPr>
        <p:spPr>
          <a:xfrm>
            <a:off x="311699" y="445025"/>
            <a:ext cx="8520602" cy="572704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</a:p>
        </p:txBody>
      </p:sp>
      <p:sp>
        <p:nvSpPr>
          <p:cNvPr id="165" name="Google Shape;131;p22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</a:p>
        </p:txBody>
      </p:sp>
      <p:pic>
        <p:nvPicPr>
          <p:cNvPr id="166" name="Google Shape;132;p22" descr="Google Shape;132;p2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