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Medium" panose="00000600000000000000" pitchFamily="2" charset="0"/>
      <p:regular r:id="rId21"/>
      <p:bold r:id="rId22"/>
      <p:italic r:id="rId23"/>
      <p:boldItalic r:id="rId24"/>
    </p:embeddedFont>
    <p:embeddedFont>
      <p:font typeface="PT Sans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1d0c9be4c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1d0c9be4c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d47fae95f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d47fae95f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1d0c9be4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1d0c9be4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d47fae95f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d47fae95f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cbe93b4f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0cbe93b4f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d47fae95f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d47fae95f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d47fae95f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d47fae95f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d47fae95f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d47fae95f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Millised oskused ja teadmised tõid kaasa meeskonna liikmed.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cbe93b4f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0cbe93b4f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d47fae95f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d47fae95f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bit.ly/3A1uf1Q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bit.ly/2TtBDfr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bit.ly/2TyoMsr" TargetMode="External"/><Relationship Id="rId9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72300" y="1482800"/>
            <a:ext cx="7199400" cy="14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72300" y="3239202"/>
            <a:ext cx="7199400" cy="42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6825" y="1613"/>
            <a:ext cx="9163538" cy="5147081"/>
            <a:chOff x="-21325" y="-6819"/>
            <a:chExt cx="9163538" cy="5147081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2626712" y="4610687"/>
              <a:ext cx="6515501" cy="529575"/>
              <a:chOff x="2626712" y="4610687"/>
              <a:chExt cx="6515501" cy="529575"/>
            </a:xfrm>
          </p:grpSpPr>
          <p:pic>
            <p:nvPicPr>
              <p:cNvPr id="14" name="Google Shape;14;p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10800000">
                <a:off x="2626712" y="4610687"/>
                <a:ext cx="6515501" cy="529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15;p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10800000">
                <a:off x="7293388" y="4840980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" name="Google Shape;16;p2"/>
            <p:cNvGrpSpPr/>
            <p:nvPr/>
          </p:nvGrpSpPr>
          <p:grpSpPr>
            <a:xfrm>
              <a:off x="-21325" y="-6819"/>
              <a:ext cx="6523526" cy="536050"/>
              <a:chOff x="-21325" y="-6819"/>
              <a:chExt cx="6523526" cy="536050"/>
            </a:xfrm>
          </p:grpSpPr>
          <p:pic>
            <p:nvPicPr>
              <p:cNvPr id="17" name="Google Shape;17;p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-21325" y="-6819"/>
                <a:ext cx="6523526" cy="53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18;p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43800" y="239786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" name="Google Shape;19;p2"/>
          <p:cNvGrpSpPr/>
          <p:nvPr/>
        </p:nvGrpSpPr>
        <p:grpSpPr>
          <a:xfrm>
            <a:off x="-6819" y="-7400"/>
            <a:ext cx="9157637" cy="5158300"/>
            <a:chOff x="0" y="0"/>
            <a:chExt cx="9157637" cy="5158300"/>
          </a:xfrm>
        </p:grpSpPr>
        <p:pic>
          <p:nvPicPr>
            <p:cNvPr id="20" name="Google Shape;20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906088" y="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0" y="390675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476500" y="1872450"/>
            <a:ext cx="4191000" cy="104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2476500" y="2839950"/>
            <a:ext cx="41910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91" name="Google Shape;9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170784" y="263618"/>
            <a:ext cx="1768000" cy="1350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1"/>
          <p:cNvGrpSpPr/>
          <p:nvPr/>
        </p:nvGrpSpPr>
        <p:grpSpPr>
          <a:xfrm flipH="1">
            <a:off x="0" y="0"/>
            <a:ext cx="9144000" cy="5158300"/>
            <a:chOff x="0" y="0"/>
            <a:chExt cx="9144000" cy="5158300"/>
          </a:xfrm>
        </p:grpSpPr>
        <p:pic>
          <p:nvPicPr>
            <p:cNvPr id="93" name="Google Shape;9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92450" y="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390675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1"/>
          <p:cNvGrpSpPr/>
          <p:nvPr/>
        </p:nvGrpSpPr>
        <p:grpSpPr>
          <a:xfrm flipH="1">
            <a:off x="-5031" y="0"/>
            <a:ext cx="9149031" cy="5153900"/>
            <a:chOff x="0" y="0"/>
            <a:chExt cx="9149031" cy="5153900"/>
          </a:xfrm>
        </p:grpSpPr>
        <p:grpSp>
          <p:nvGrpSpPr>
            <p:cNvPr id="96" name="Google Shape;96;p11"/>
            <p:cNvGrpSpPr/>
            <p:nvPr/>
          </p:nvGrpSpPr>
          <p:grpSpPr>
            <a:xfrm>
              <a:off x="2633530" y="4624325"/>
              <a:ext cx="6515501" cy="529575"/>
              <a:chOff x="2633530" y="4624325"/>
              <a:chExt cx="6515501" cy="529575"/>
            </a:xfrm>
          </p:grpSpPr>
          <p:pic>
            <p:nvPicPr>
              <p:cNvPr id="97" name="Google Shape;97;p11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 rot="10800000">
                <a:off x="2633530" y="4624325"/>
                <a:ext cx="6515501" cy="529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11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 rot="10800000">
                <a:off x="7300206" y="4854618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9" name="Google Shape;99;p11"/>
            <p:cNvGrpSpPr/>
            <p:nvPr/>
          </p:nvGrpSpPr>
          <p:grpSpPr>
            <a:xfrm>
              <a:off x="0" y="0"/>
              <a:ext cx="6523526" cy="536050"/>
              <a:chOff x="0" y="0"/>
              <a:chExt cx="6523526" cy="536050"/>
            </a:xfrm>
          </p:grpSpPr>
          <p:pic>
            <p:nvPicPr>
              <p:cNvPr id="100" name="Google Shape;100;p11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0" y="0"/>
                <a:ext cx="6523526" cy="53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1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65125" y="246605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2" hasCustomPrompt="1"/>
          </p:nvPr>
        </p:nvSpPr>
        <p:spPr>
          <a:xfrm>
            <a:off x="3759205" y="1699096"/>
            <a:ext cx="694800" cy="694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3" hasCustomPrompt="1"/>
          </p:nvPr>
        </p:nvSpPr>
        <p:spPr>
          <a:xfrm>
            <a:off x="4690005" y="1699096"/>
            <a:ext cx="694800" cy="694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4" hasCustomPrompt="1"/>
          </p:nvPr>
        </p:nvSpPr>
        <p:spPr>
          <a:xfrm>
            <a:off x="3759193" y="2781754"/>
            <a:ext cx="694800" cy="694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5" hasCustomPrompt="1"/>
          </p:nvPr>
        </p:nvSpPr>
        <p:spPr>
          <a:xfrm>
            <a:off x="4689993" y="2781754"/>
            <a:ext cx="694800" cy="694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6" hasCustomPrompt="1"/>
          </p:nvPr>
        </p:nvSpPr>
        <p:spPr>
          <a:xfrm>
            <a:off x="3759207" y="3864413"/>
            <a:ext cx="694800" cy="694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7" hasCustomPrompt="1"/>
          </p:nvPr>
        </p:nvSpPr>
        <p:spPr>
          <a:xfrm>
            <a:off x="4690007" y="3864413"/>
            <a:ext cx="694800" cy="694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"/>
          </p:nvPr>
        </p:nvSpPr>
        <p:spPr>
          <a:xfrm>
            <a:off x="1280600" y="1699100"/>
            <a:ext cx="22881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8"/>
          </p:nvPr>
        </p:nvSpPr>
        <p:spPr>
          <a:xfrm>
            <a:off x="1280600" y="2781762"/>
            <a:ext cx="22881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9"/>
          </p:nvPr>
        </p:nvSpPr>
        <p:spPr>
          <a:xfrm>
            <a:off x="1280600" y="3864423"/>
            <a:ext cx="22881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3"/>
          </p:nvPr>
        </p:nvSpPr>
        <p:spPr>
          <a:xfrm>
            <a:off x="5575300" y="1699096"/>
            <a:ext cx="22881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4"/>
          </p:nvPr>
        </p:nvSpPr>
        <p:spPr>
          <a:xfrm>
            <a:off x="5575300" y="2781754"/>
            <a:ext cx="22881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5"/>
          </p:nvPr>
        </p:nvSpPr>
        <p:spPr>
          <a:xfrm>
            <a:off x="5575300" y="3864413"/>
            <a:ext cx="22881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grpSp>
        <p:nvGrpSpPr>
          <p:cNvPr id="118" name="Google Shape;118;p13"/>
          <p:cNvGrpSpPr/>
          <p:nvPr/>
        </p:nvGrpSpPr>
        <p:grpSpPr>
          <a:xfrm flipH="1">
            <a:off x="2620475" y="0"/>
            <a:ext cx="6523526" cy="369900"/>
            <a:chOff x="0" y="0"/>
            <a:chExt cx="6523526" cy="369900"/>
          </a:xfrm>
        </p:grpSpPr>
        <p:pic>
          <p:nvPicPr>
            <p:cNvPr id="119" name="Google Shape;119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13"/>
          <p:cNvGrpSpPr/>
          <p:nvPr/>
        </p:nvGrpSpPr>
        <p:grpSpPr>
          <a:xfrm flipH="1">
            <a:off x="0" y="0"/>
            <a:ext cx="9144000" cy="5143512"/>
            <a:chOff x="0" y="0"/>
            <a:chExt cx="9144000" cy="5143512"/>
          </a:xfrm>
        </p:grpSpPr>
        <p:pic>
          <p:nvPicPr>
            <p:cNvPr id="122" name="Google Shape;122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71225" y="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4170737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3835425" y="801507"/>
            <a:ext cx="4089300" cy="10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1"/>
          </p:nvPr>
        </p:nvSpPr>
        <p:spPr>
          <a:xfrm>
            <a:off x="3835425" y="1898175"/>
            <a:ext cx="4089300" cy="21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128" name="Google Shape;128;p14"/>
          <p:cNvPicPr preferRelativeResize="0"/>
          <p:nvPr/>
        </p:nvPicPr>
        <p:blipFill rotWithShape="1">
          <a:blip r:embed="rId3">
            <a:alphaModFix/>
          </a:blip>
          <a:srcRect b="22420"/>
          <a:stretch/>
        </p:blipFill>
        <p:spPr>
          <a:xfrm rot="5400000">
            <a:off x="-257665" y="461283"/>
            <a:ext cx="1768000" cy="10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890675" y="0"/>
            <a:ext cx="1251550" cy="125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4"/>
          <p:cNvGrpSpPr/>
          <p:nvPr/>
        </p:nvGrpSpPr>
        <p:grpSpPr>
          <a:xfrm>
            <a:off x="3881699" y="4752250"/>
            <a:ext cx="5260526" cy="388025"/>
            <a:chOff x="3881699" y="4752250"/>
            <a:chExt cx="5260526" cy="388025"/>
          </a:xfrm>
        </p:grpSpPr>
        <p:pic>
          <p:nvPicPr>
            <p:cNvPr id="131" name="Google Shape;131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3881699" y="4752250"/>
              <a:ext cx="5260526" cy="38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7293388" y="49117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6001375" y="539500"/>
            <a:ext cx="24294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6001375" y="1515400"/>
            <a:ext cx="24294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>
            <a:spLocks noGrp="1"/>
          </p:cNvSpPr>
          <p:nvPr>
            <p:ph type="pic" idx="2"/>
          </p:nvPr>
        </p:nvSpPr>
        <p:spPr>
          <a:xfrm>
            <a:off x="713225" y="539500"/>
            <a:ext cx="2801100" cy="40647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sp>
        <p:nvSpPr>
          <p:cNvPr id="138" name="Google Shape;138;p15"/>
          <p:cNvSpPr>
            <a:spLocks noGrp="1"/>
          </p:cNvSpPr>
          <p:nvPr>
            <p:ph type="pic" idx="3"/>
          </p:nvPr>
        </p:nvSpPr>
        <p:spPr>
          <a:xfrm>
            <a:off x="3595575" y="539500"/>
            <a:ext cx="2191200" cy="23283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sp>
        <p:nvSpPr>
          <p:cNvPr id="139" name="Google Shape;139;p15"/>
          <p:cNvSpPr>
            <a:spLocks noGrp="1"/>
          </p:cNvSpPr>
          <p:nvPr>
            <p:ph type="pic" idx="4"/>
          </p:nvPr>
        </p:nvSpPr>
        <p:spPr>
          <a:xfrm>
            <a:off x="3595575" y="2953775"/>
            <a:ext cx="4835100" cy="16503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pic>
        <p:nvPicPr>
          <p:cNvPr id="140" name="Google Shape;140;p15"/>
          <p:cNvPicPr preferRelativeResize="0"/>
          <p:nvPr/>
        </p:nvPicPr>
        <p:blipFill rotWithShape="1">
          <a:blip r:embed="rId3">
            <a:alphaModFix/>
          </a:blip>
          <a:srcRect l="73637" t="129" b="129"/>
          <a:stretch/>
        </p:blipFill>
        <p:spPr>
          <a:xfrm>
            <a:off x="10239" y="3372450"/>
            <a:ext cx="452574" cy="1307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5"/>
          <p:cNvGrpSpPr/>
          <p:nvPr/>
        </p:nvGrpSpPr>
        <p:grpSpPr>
          <a:xfrm>
            <a:off x="-1" y="2100"/>
            <a:ext cx="9144001" cy="5141388"/>
            <a:chOff x="-1" y="2100"/>
            <a:chExt cx="9144001" cy="5141388"/>
          </a:xfrm>
        </p:grpSpPr>
        <p:pic>
          <p:nvPicPr>
            <p:cNvPr id="142" name="Google Shape;142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 flipH="1">
              <a:off x="8171225" y="210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 flipH="1">
              <a:off x="-1" y="417071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15"/>
          <p:cNvGrpSpPr/>
          <p:nvPr/>
        </p:nvGrpSpPr>
        <p:grpSpPr>
          <a:xfrm>
            <a:off x="5356527" y="4752250"/>
            <a:ext cx="3785698" cy="388025"/>
            <a:chOff x="5356527" y="4752250"/>
            <a:chExt cx="3785698" cy="388025"/>
          </a:xfrm>
        </p:grpSpPr>
        <p:pic>
          <p:nvPicPr>
            <p:cNvPr id="145" name="Google Shape;145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5356527" y="4752250"/>
              <a:ext cx="3785698" cy="38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0800000">
              <a:off x="7293388" y="49117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720000" y="640080"/>
            <a:ext cx="3234900" cy="11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720000" y="2101875"/>
            <a:ext cx="3234900" cy="12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720000" y="5384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1"/>
          </p:nvPr>
        </p:nvSpPr>
        <p:spPr>
          <a:xfrm>
            <a:off x="709750" y="2636600"/>
            <a:ext cx="2225700" cy="19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2"/>
          </p:nvPr>
        </p:nvSpPr>
        <p:spPr>
          <a:xfrm>
            <a:off x="3457413" y="2636600"/>
            <a:ext cx="2225700" cy="19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3"/>
          </p:nvPr>
        </p:nvSpPr>
        <p:spPr>
          <a:xfrm>
            <a:off x="6205076" y="2636600"/>
            <a:ext cx="2225700" cy="19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4"/>
          </p:nvPr>
        </p:nvSpPr>
        <p:spPr>
          <a:xfrm>
            <a:off x="709758" y="2073291"/>
            <a:ext cx="2225700" cy="7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5"/>
          </p:nvPr>
        </p:nvSpPr>
        <p:spPr>
          <a:xfrm>
            <a:off x="3459159" y="2073291"/>
            <a:ext cx="2225700" cy="7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6"/>
          </p:nvPr>
        </p:nvSpPr>
        <p:spPr>
          <a:xfrm>
            <a:off x="6205085" y="2073291"/>
            <a:ext cx="2225700" cy="7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171200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17"/>
          <p:cNvGrpSpPr/>
          <p:nvPr/>
        </p:nvGrpSpPr>
        <p:grpSpPr>
          <a:xfrm flipH="1">
            <a:off x="2620475" y="0"/>
            <a:ext cx="6523526" cy="369900"/>
            <a:chOff x="0" y="0"/>
            <a:chExt cx="6523526" cy="369900"/>
          </a:xfrm>
        </p:grpSpPr>
        <p:pic>
          <p:nvPicPr>
            <p:cNvPr id="162" name="Google Shape;162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1"/>
          </p:nvPr>
        </p:nvSpPr>
        <p:spPr>
          <a:xfrm>
            <a:off x="720000" y="1679350"/>
            <a:ext cx="35496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subTitle" idx="2"/>
          </p:nvPr>
        </p:nvSpPr>
        <p:spPr>
          <a:xfrm>
            <a:off x="4881166" y="1679350"/>
            <a:ext cx="35496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3"/>
          </p:nvPr>
        </p:nvSpPr>
        <p:spPr>
          <a:xfrm>
            <a:off x="720000" y="3396200"/>
            <a:ext cx="35496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subTitle" idx="4"/>
          </p:nvPr>
        </p:nvSpPr>
        <p:spPr>
          <a:xfrm>
            <a:off x="4881166" y="3396200"/>
            <a:ext cx="35496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subTitle" idx="5"/>
          </p:nvPr>
        </p:nvSpPr>
        <p:spPr>
          <a:xfrm>
            <a:off x="720000" y="1429886"/>
            <a:ext cx="3549600" cy="3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subTitle" idx="6"/>
          </p:nvPr>
        </p:nvSpPr>
        <p:spPr>
          <a:xfrm>
            <a:off x="720000" y="3146911"/>
            <a:ext cx="3549600" cy="3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7"/>
          </p:nvPr>
        </p:nvSpPr>
        <p:spPr>
          <a:xfrm>
            <a:off x="4881127" y="1429886"/>
            <a:ext cx="3549600" cy="3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subTitle" idx="8"/>
          </p:nvPr>
        </p:nvSpPr>
        <p:spPr>
          <a:xfrm>
            <a:off x="4881130" y="3146911"/>
            <a:ext cx="3549600" cy="3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grpSp>
        <p:nvGrpSpPr>
          <p:cNvPr id="175" name="Google Shape;175;p18"/>
          <p:cNvGrpSpPr/>
          <p:nvPr/>
        </p:nvGrpSpPr>
        <p:grpSpPr>
          <a:xfrm>
            <a:off x="-1" y="-4719"/>
            <a:ext cx="9144001" cy="5148207"/>
            <a:chOff x="-1" y="-4719"/>
            <a:chExt cx="9144001" cy="5148207"/>
          </a:xfrm>
        </p:grpSpPr>
        <p:pic>
          <p:nvPicPr>
            <p:cNvPr id="176" name="Google Shape;176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 flipH="1">
              <a:off x="8171225" y="-4719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 flipH="1">
              <a:off x="-1" y="417071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" name="Google Shape;178;p18"/>
          <p:cNvGrpSpPr/>
          <p:nvPr/>
        </p:nvGrpSpPr>
        <p:grpSpPr>
          <a:xfrm rot="10800000">
            <a:off x="0" y="-4719"/>
            <a:ext cx="4881173" cy="365700"/>
            <a:chOff x="4261050" y="4610675"/>
            <a:chExt cx="4881173" cy="365700"/>
          </a:xfrm>
        </p:grpSpPr>
        <p:pic>
          <p:nvPicPr>
            <p:cNvPr id="179" name="Google Shape;179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4261050" y="4610675"/>
              <a:ext cx="4881173" cy="36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7293388" y="475903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1"/>
          </p:nvPr>
        </p:nvSpPr>
        <p:spPr>
          <a:xfrm>
            <a:off x="720075" y="1682496"/>
            <a:ext cx="23631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2"/>
          </p:nvPr>
        </p:nvSpPr>
        <p:spPr>
          <a:xfrm>
            <a:off x="3393880" y="1682496"/>
            <a:ext cx="23631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3"/>
          </p:nvPr>
        </p:nvSpPr>
        <p:spPr>
          <a:xfrm>
            <a:off x="720075" y="3398557"/>
            <a:ext cx="23631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4"/>
          </p:nvPr>
        </p:nvSpPr>
        <p:spPr>
          <a:xfrm>
            <a:off x="3393880" y="3398557"/>
            <a:ext cx="23631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5"/>
          </p:nvPr>
        </p:nvSpPr>
        <p:spPr>
          <a:xfrm>
            <a:off x="6067686" y="1682496"/>
            <a:ext cx="23631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ubTitle" idx="6"/>
          </p:nvPr>
        </p:nvSpPr>
        <p:spPr>
          <a:xfrm>
            <a:off x="6067686" y="3398557"/>
            <a:ext cx="23631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subTitle" idx="7"/>
          </p:nvPr>
        </p:nvSpPr>
        <p:spPr>
          <a:xfrm>
            <a:off x="720075" y="1426464"/>
            <a:ext cx="2363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subTitle" idx="8"/>
          </p:nvPr>
        </p:nvSpPr>
        <p:spPr>
          <a:xfrm>
            <a:off x="3395380" y="1426464"/>
            <a:ext cx="2360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9"/>
          </p:nvPr>
        </p:nvSpPr>
        <p:spPr>
          <a:xfrm>
            <a:off x="6067686" y="1426464"/>
            <a:ext cx="2360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subTitle" idx="13"/>
          </p:nvPr>
        </p:nvSpPr>
        <p:spPr>
          <a:xfrm>
            <a:off x="720075" y="3145536"/>
            <a:ext cx="2363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subTitle" idx="14"/>
          </p:nvPr>
        </p:nvSpPr>
        <p:spPr>
          <a:xfrm>
            <a:off x="3393880" y="3145541"/>
            <a:ext cx="2360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15"/>
          </p:nvPr>
        </p:nvSpPr>
        <p:spPr>
          <a:xfrm>
            <a:off x="6067686" y="3145541"/>
            <a:ext cx="2360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3">
            <a:alphaModFix/>
          </a:blip>
          <a:srcRect l="68148" b="22414"/>
          <a:stretch/>
        </p:blipFill>
        <p:spPr>
          <a:xfrm rot="10800000">
            <a:off x="8580849" y="64376"/>
            <a:ext cx="563126" cy="10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8171225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>
            <a:spLocks noGrp="1"/>
          </p:cNvSpPr>
          <p:nvPr>
            <p:ph type="title" hasCustomPrompt="1"/>
          </p:nvPr>
        </p:nvSpPr>
        <p:spPr>
          <a:xfrm>
            <a:off x="3099888" y="2045129"/>
            <a:ext cx="29442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20"/>
          <p:cNvSpPr txBox="1">
            <a:spLocks noGrp="1"/>
          </p:cNvSpPr>
          <p:nvPr>
            <p:ph type="subTitle" idx="1"/>
          </p:nvPr>
        </p:nvSpPr>
        <p:spPr>
          <a:xfrm>
            <a:off x="3099898" y="2737825"/>
            <a:ext cx="29442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title" idx="2" hasCustomPrompt="1"/>
          </p:nvPr>
        </p:nvSpPr>
        <p:spPr>
          <a:xfrm>
            <a:off x="3099904" y="669938"/>
            <a:ext cx="29442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20"/>
          <p:cNvSpPr txBox="1">
            <a:spLocks noGrp="1"/>
          </p:cNvSpPr>
          <p:nvPr>
            <p:ph type="subTitle" idx="3"/>
          </p:nvPr>
        </p:nvSpPr>
        <p:spPr>
          <a:xfrm>
            <a:off x="3099904" y="1362646"/>
            <a:ext cx="29442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 idx="4" hasCustomPrompt="1"/>
          </p:nvPr>
        </p:nvSpPr>
        <p:spPr>
          <a:xfrm>
            <a:off x="3099896" y="3420317"/>
            <a:ext cx="29442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20"/>
          <p:cNvSpPr txBox="1">
            <a:spLocks noGrp="1"/>
          </p:cNvSpPr>
          <p:nvPr>
            <p:ph type="subTitle" idx="5"/>
          </p:nvPr>
        </p:nvSpPr>
        <p:spPr>
          <a:xfrm>
            <a:off x="3099906" y="4113013"/>
            <a:ext cx="29442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0" y="0"/>
            <a:ext cx="9149044" cy="5153909"/>
            <a:chOff x="0" y="0"/>
            <a:chExt cx="9149044" cy="5153909"/>
          </a:xfrm>
        </p:grpSpPr>
        <p:grpSp>
          <p:nvGrpSpPr>
            <p:cNvPr id="207" name="Google Shape;207;p20"/>
            <p:cNvGrpSpPr/>
            <p:nvPr/>
          </p:nvGrpSpPr>
          <p:grpSpPr>
            <a:xfrm>
              <a:off x="2633519" y="4796608"/>
              <a:ext cx="6515525" cy="357300"/>
              <a:chOff x="2633519" y="4796608"/>
              <a:chExt cx="6515525" cy="357300"/>
            </a:xfrm>
          </p:grpSpPr>
          <p:pic>
            <p:nvPicPr>
              <p:cNvPr id="208" name="Google Shape;208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10800000">
                <a:off x="2633519" y="4796608"/>
                <a:ext cx="6515525" cy="357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09;p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10800000">
                <a:off x="7293388" y="4940768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0" name="Google Shape;210;p20"/>
            <p:cNvGrpSpPr/>
            <p:nvPr/>
          </p:nvGrpSpPr>
          <p:grpSpPr>
            <a:xfrm>
              <a:off x="0" y="0"/>
              <a:ext cx="6523526" cy="359400"/>
              <a:chOff x="0" y="0"/>
              <a:chExt cx="6523526" cy="359400"/>
            </a:xfrm>
          </p:grpSpPr>
          <p:pic>
            <p:nvPicPr>
              <p:cNvPr id="211" name="Google Shape;211;p2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0" y="0"/>
                <a:ext cx="6523526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2" name="Google Shape;212;p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65125" y="145205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13" name="Google Shape;213;p20"/>
          <p:cNvPicPr preferRelativeResize="0"/>
          <p:nvPr/>
        </p:nvPicPr>
        <p:blipFill rotWithShape="1">
          <a:blip r:embed="rId6">
            <a:alphaModFix/>
          </a:blip>
          <a:srcRect t="129" b="129"/>
          <a:stretch/>
        </p:blipFill>
        <p:spPr>
          <a:xfrm rot="5400000">
            <a:off x="-128174" y="3562553"/>
            <a:ext cx="1716695" cy="1307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1225" y="0"/>
            <a:ext cx="972775" cy="97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3"/>
          <p:cNvGrpSpPr/>
          <p:nvPr/>
        </p:nvGrpSpPr>
        <p:grpSpPr>
          <a:xfrm>
            <a:off x="4303195" y="4617494"/>
            <a:ext cx="4845850" cy="529600"/>
            <a:chOff x="4296376" y="4610675"/>
            <a:chExt cx="4845850" cy="529600"/>
          </a:xfrm>
        </p:grpSpPr>
        <p:pic>
          <p:nvPicPr>
            <p:cNvPr id="26" name="Google Shape;26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4296376" y="4610675"/>
              <a:ext cx="4845850" cy="52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7293388" y="484098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047175" y="2409650"/>
            <a:ext cx="4383600" cy="13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5690275" y="1037350"/>
            <a:ext cx="1097400" cy="109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>
            <a:spLocks noGrp="1"/>
          </p:cNvSpPr>
          <p:nvPr>
            <p:ph type="pic" idx="3"/>
          </p:nvPr>
        </p:nvSpPr>
        <p:spPr>
          <a:xfrm>
            <a:off x="713225" y="539500"/>
            <a:ext cx="2760600" cy="40644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17" name="Google Shape;217;p21"/>
          <p:cNvGrpSpPr/>
          <p:nvPr/>
        </p:nvGrpSpPr>
        <p:grpSpPr>
          <a:xfrm>
            <a:off x="0" y="0"/>
            <a:ext cx="6523526" cy="369900"/>
            <a:chOff x="0" y="0"/>
            <a:chExt cx="6523526" cy="369900"/>
          </a:xfrm>
        </p:grpSpPr>
        <p:pic>
          <p:nvPicPr>
            <p:cNvPr id="218" name="Google Shape;218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21"/>
          <p:cNvGrpSpPr/>
          <p:nvPr/>
        </p:nvGrpSpPr>
        <p:grpSpPr>
          <a:xfrm>
            <a:off x="0" y="0"/>
            <a:ext cx="9144000" cy="5143512"/>
            <a:chOff x="0" y="0"/>
            <a:chExt cx="9144000" cy="5143512"/>
          </a:xfrm>
        </p:grpSpPr>
        <p:pic>
          <p:nvPicPr>
            <p:cNvPr id="221" name="Google Shape;221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71225" y="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4170737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 l="14813" b="34262"/>
          <a:stretch/>
        </p:blipFill>
        <p:spPr>
          <a:xfrm rot="10800000">
            <a:off x="7654149" y="-40526"/>
            <a:ext cx="1506076" cy="887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22"/>
          <p:cNvGrpSpPr/>
          <p:nvPr/>
        </p:nvGrpSpPr>
        <p:grpSpPr>
          <a:xfrm flipH="1">
            <a:off x="0" y="0"/>
            <a:ext cx="9144000" cy="5143512"/>
            <a:chOff x="0" y="0"/>
            <a:chExt cx="9144000" cy="5143512"/>
          </a:xfrm>
        </p:grpSpPr>
        <p:pic>
          <p:nvPicPr>
            <p:cNvPr id="228" name="Google Shape;228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71225" y="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4170737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23"/>
          <p:cNvGrpSpPr/>
          <p:nvPr/>
        </p:nvGrpSpPr>
        <p:grpSpPr>
          <a:xfrm flipH="1">
            <a:off x="2620475" y="0"/>
            <a:ext cx="6523526" cy="369900"/>
            <a:chOff x="0" y="0"/>
            <a:chExt cx="6523526" cy="369900"/>
          </a:xfrm>
        </p:grpSpPr>
        <p:pic>
          <p:nvPicPr>
            <p:cNvPr id="234" name="Google Shape;234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6" name="Google Shape;236;p23"/>
          <p:cNvPicPr preferRelativeResize="0"/>
          <p:nvPr/>
        </p:nvPicPr>
        <p:blipFill rotWithShape="1">
          <a:blip r:embed="rId5">
            <a:alphaModFix/>
          </a:blip>
          <a:srcRect r="56111" b="41941"/>
          <a:stretch/>
        </p:blipFill>
        <p:spPr>
          <a:xfrm rot="-5400000">
            <a:off x="8325038" y="4266787"/>
            <a:ext cx="775950" cy="7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 flipH="1">
            <a:off x="0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41" name="Google Shape;241;p24"/>
          <p:cNvPicPr preferRelativeResize="0"/>
          <p:nvPr/>
        </p:nvPicPr>
        <p:blipFill rotWithShape="1">
          <a:blip r:embed="rId3">
            <a:alphaModFix/>
          </a:blip>
          <a:srcRect t="128" b="35496"/>
          <a:stretch/>
        </p:blipFill>
        <p:spPr>
          <a:xfrm>
            <a:off x="6296175" y="4293872"/>
            <a:ext cx="1716701" cy="84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24"/>
          <p:cNvGrpSpPr/>
          <p:nvPr/>
        </p:nvGrpSpPr>
        <p:grpSpPr>
          <a:xfrm>
            <a:off x="0" y="0"/>
            <a:ext cx="3789523" cy="359400"/>
            <a:chOff x="0" y="0"/>
            <a:chExt cx="3789523" cy="359400"/>
          </a:xfrm>
        </p:grpSpPr>
        <p:pic>
          <p:nvPicPr>
            <p:cNvPr id="243" name="Google Shape;243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0"/>
              <a:ext cx="3789523" cy="35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5125" y="14520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5" name="Google Shape;24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8171225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49" name="Google Shape;249;p25"/>
          <p:cNvGrpSpPr/>
          <p:nvPr/>
        </p:nvGrpSpPr>
        <p:grpSpPr>
          <a:xfrm rot="10800000" flipH="1">
            <a:off x="5131123" y="0"/>
            <a:ext cx="4012877" cy="359400"/>
            <a:chOff x="5129348" y="4780863"/>
            <a:chExt cx="4012877" cy="359400"/>
          </a:xfrm>
        </p:grpSpPr>
        <p:pic>
          <p:nvPicPr>
            <p:cNvPr id="250" name="Google Shape;250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5129348" y="4780863"/>
              <a:ext cx="4012877" cy="35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7293388" y="49117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2" name="Google Shape;25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25" y="0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6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26"/>
          <p:cNvGrpSpPr/>
          <p:nvPr/>
        </p:nvGrpSpPr>
        <p:grpSpPr>
          <a:xfrm>
            <a:off x="0" y="12"/>
            <a:ext cx="9144000" cy="5143487"/>
            <a:chOff x="0" y="12"/>
            <a:chExt cx="9144000" cy="5143487"/>
          </a:xfrm>
        </p:grpSpPr>
        <p:pic>
          <p:nvPicPr>
            <p:cNvPr id="257" name="Google Shape;25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 flipH="1">
              <a:off x="0" y="4170725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 flipH="1">
              <a:off x="8171225" y="12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" name="Google Shape;259;p26"/>
          <p:cNvGrpSpPr/>
          <p:nvPr/>
        </p:nvGrpSpPr>
        <p:grpSpPr>
          <a:xfrm rot="10800000">
            <a:off x="0" y="0"/>
            <a:ext cx="4012877" cy="359400"/>
            <a:chOff x="5129346" y="4780863"/>
            <a:chExt cx="4012877" cy="359400"/>
          </a:xfrm>
        </p:grpSpPr>
        <p:pic>
          <p:nvPicPr>
            <p:cNvPr id="260" name="Google Shape;260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5129346" y="4780863"/>
              <a:ext cx="4012877" cy="35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7293388" y="49260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4364013" y="540000"/>
            <a:ext cx="36993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7"/>
          <p:cNvSpPr txBox="1">
            <a:spLocks noGrp="1"/>
          </p:cNvSpPr>
          <p:nvPr>
            <p:ph type="subTitle" idx="1"/>
          </p:nvPr>
        </p:nvSpPr>
        <p:spPr>
          <a:xfrm>
            <a:off x="4364013" y="2369350"/>
            <a:ext cx="36993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7"/>
          <p:cNvSpPr>
            <a:spLocks noGrp="1"/>
          </p:cNvSpPr>
          <p:nvPr>
            <p:ph type="pic" idx="2"/>
          </p:nvPr>
        </p:nvSpPr>
        <p:spPr>
          <a:xfrm>
            <a:off x="713225" y="539550"/>
            <a:ext cx="3072600" cy="40644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sp>
        <p:nvSpPr>
          <p:cNvPr id="267" name="Google Shape;267;p27"/>
          <p:cNvSpPr txBox="1"/>
          <p:nvPr/>
        </p:nvSpPr>
        <p:spPr>
          <a:xfrm>
            <a:off x="4364013" y="3542325"/>
            <a:ext cx="36993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This presentation template was created by </a:t>
            </a:r>
            <a:r>
              <a:rPr lang="en" sz="10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000" b="1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68" name="Google Shape;268;p27"/>
          <p:cNvGrpSpPr/>
          <p:nvPr/>
        </p:nvGrpSpPr>
        <p:grpSpPr>
          <a:xfrm>
            <a:off x="-6816" y="0"/>
            <a:ext cx="9150952" cy="5153913"/>
            <a:chOff x="-6816" y="0"/>
            <a:chExt cx="9150952" cy="5153913"/>
          </a:xfrm>
        </p:grpSpPr>
        <p:grpSp>
          <p:nvGrpSpPr>
            <p:cNvPr id="269" name="Google Shape;269;p27"/>
            <p:cNvGrpSpPr/>
            <p:nvPr/>
          </p:nvGrpSpPr>
          <p:grpSpPr>
            <a:xfrm flipH="1">
              <a:off x="5354613" y="0"/>
              <a:ext cx="3789523" cy="359400"/>
              <a:chOff x="0" y="0"/>
              <a:chExt cx="3789523" cy="359400"/>
            </a:xfrm>
          </p:grpSpPr>
          <p:pic>
            <p:nvPicPr>
              <p:cNvPr id="270" name="Google Shape;270;p2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0" y="0"/>
                <a:ext cx="3789523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1" name="Google Shape;271;p2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65125" y="145205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2" name="Google Shape;272;p27"/>
            <p:cNvGrpSpPr/>
            <p:nvPr/>
          </p:nvGrpSpPr>
          <p:grpSpPr>
            <a:xfrm flipH="1">
              <a:off x="-6816" y="4765888"/>
              <a:ext cx="3785698" cy="388025"/>
              <a:chOff x="5363346" y="4765888"/>
              <a:chExt cx="3785698" cy="388025"/>
            </a:xfrm>
          </p:grpSpPr>
          <p:pic>
            <p:nvPicPr>
              <p:cNvPr id="273" name="Google Shape;273;p27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 rot="10800000">
                <a:off x="5363346" y="4765888"/>
                <a:ext cx="3785698" cy="388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2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 rot="10800000">
                <a:off x="7300206" y="4925405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5" name="Google Shape;275;p27"/>
          <p:cNvGrpSpPr/>
          <p:nvPr/>
        </p:nvGrpSpPr>
        <p:grpSpPr>
          <a:xfrm>
            <a:off x="0" y="-11538"/>
            <a:ext cx="9143999" cy="5155025"/>
            <a:chOff x="0" y="-11538"/>
            <a:chExt cx="9143999" cy="5155025"/>
          </a:xfrm>
        </p:grpSpPr>
        <p:pic>
          <p:nvPicPr>
            <p:cNvPr id="276" name="Google Shape;276;p2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flipH="1">
              <a:off x="0" y="-11538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2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flipH="1">
              <a:off x="8171224" y="417071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/>
          <p:cNvPicPr preferRelativeResize="0"/>
          <p:nvPr/>
        </p:nvPicPr>
        <p:blipFill rotWithShape="1">
          <a:blip r:embed="rId3">
            <a:alphaModFix/>
          </a:blip>
          <a:srcRect t="129" b="129"/>
          <a:stretch/>
        </p:blipFill>
        <p:spPr>
          <a:xfrm rot="-5400000">
            <a:off x="-145124" y="3582752"/>
            <a:ext cx="1716695" cy="130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6088" y="-13650"/>
            <a:ext cx="1251550" cy="125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8"/>
          <p:cNvGrpSpPr/>
          <p:nvPr/>
        </p:nvGrpSpPr>
        <p:grpSpPr>
          <a:xfrm>
            <a:off x="0" y="-13638"/>
            <a:ext cx="8878852" cy="4923618"/>
            <a:chOff x="0" y="-13638"/>
            <a:chExt cx="8878852" cy="4923618"/>
          </a:xfrm>
        </p:grpSpPr>
        <p:pic>
          <p:nvPicPr>
            <p:cNvPr id="284" name="Google Shape;284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7293388" y="484098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5" name="Google Shape;285;p28"/>
            <p:cNvGrpSpPr/>
            <p:nvPr/>
          </p:nvGrpSpPr>
          <p:grpSpPr>
            <a:xfrm>
              <a:off x="0" y="-13638"/>
              <a:ext cx="6523526" cy="536050"/>
              <a:chOff x="0" y="-13638"/>
              <a:chExt cx="6523526" cy="536050"/>
            </a:xfrm>
          </p:grpSpPr>
          <p:pic>
            <p:nvPicPr>
              <p:cNvPr id="286" name="Google Shape;286;p28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0" y="-13638"/>
                <a:ext cx="6523526" cy="53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7" name="Google Shape;287;p2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65125" y="232968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9"/>
          <p:cNvPicPr preferRelativeResize="0"/>
          <p:nvPr/>
        </p:nvPicPr>
        <p:blipFill rotWithShape="1">
          <a:blip r:embed="rId3">
            <a:alphaModFix/>
          </a:blip>
          <a:srcRect l="73637" t="129" b="129"/>
          <a:stretch/>
        </p:blipFill>
        <p:spPr>
          <a:xfrm>
            <a:off x="8632789" y="38875"/>
            <a:ext cx="452574" cy="1307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9"/>
          <p:cNvGrpSpPr/>
          <p:nvPr/>
        </p:nvGrpSpPr>
        <p:grpSpPr>
          <a:xfrm>
            <a:off x="-26" y="-20456"/>
            <a:ext cx="972776" cy="5162894"/>
            <a:chOff x="-26" y="-20456"/>
            <a:chExt cx="972776" cy="5162894"/>
          </a:xfrm>
        </p:grpSpPr>
        <p:pic>
          <p:nvPicPr>
            <p:cNvPr id="292" name="Google Shape;292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25" y="-20456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 flipH="1">
              <a:off x="-26" y="416966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4" name="Google Shape;294;p29"/>
          <p:cNvGrpSpPr/>
          <p:nvPr/>
        </p:nvGrpSpPr>
        <p:grpSpPr>
          <a:xfrm rot="10800000">
            <a:off x="5368113" y="4784100"/>
            <a:ext cx="3789523" cy="359400"/>
            <a:chOff x="-13638" y="0"/>
            <a:chExt cx="3789523" cy="359400"/>
          </a:xfrm>
        </p:grpSpPr>
        <p:pic>
          <p:nvPicPr>
            <p:cNvPr id="295" name="Google Shape;295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3638" y="0"/>
              <a:ext cx="3789523" cy="35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65125" y="14520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13225" y="1099175"/>
            <a:ext cx="317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13225" y="1869900"/>
            <a:ext cx="3171900" cy="21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 flipH="1">
            <a:off x="2620475" y="0"/>
            <a:ext cx="6523526" cy="369900"/>
            <a:chOff x="0" y="0"/>
            <a:chExt cx="6523526" cy="369900"/>
          </a:xfrm>
        </p:grpSpPr>
        <p:pic>
          <p:nvPicPr>
            <p:cNvPr id="36" name="Google Shape;36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Google Shape;3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 flipH="1">
            <a:off x="0" y="4170737"/>
            <a:ext cx="972775" cy="9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9350" y="3712050"/>
            <a:ext cx="1768001" cy="13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3553500" y="3054555"/>
            <a:ext cx="4787100" cy="9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3553500" y="1649136"/>
            <a:ext cx="4787100" cy="9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1859700" y="1649136"/>
            <a:ext cx="1541400" cy="9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1859700" y="3054549"/>
            <a:ext cx="1541400" cy="9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 rot="10800000">
            <a:off x="2620475" y="4773475"/>
            <a:ext cx="6523526" cy="369900"/>
            <a:chOff x="0" y="0"/>
            <a:chExt cx="6523526" cy="369900"/>
          </a:xfrm>
        </p:grpSpPr>
        <p:pic>
          <p:nvPicPr>
            <p:cNvPr id="48" name="Google Shape;48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" name="Google Shape;5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170737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l="31651" t="130" b="18270"/>
          <a:stretch/>
        </p:blipFill>
        <p:spPr>
          <a:xfrm rot="10800000" flipH="1">
            <a:off x="8199274" y="11375"/>
            <a:ext cx="1173326" cy="107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713225" y="987538"/>
            <a:ext cx="4294800" cy="10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1"/>
          </p:nvPr>
        </p:nvSpPr>
        <p:spPr>
          <a:xfrm>
            <a:off x="713225" y="2109663"/>
            <a:ext cx="4294800" cy="25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>
            <a:spLocks noGrp="1"/>
          </p:cNvSpPr>
          <p:nvPr>
            <p:ph type="pic" idx="2"/>
          </p:nvPr>
        </p:nvSpPr>
        <p:spPr>
          <a:xfrm>
            <a:off x="5643775" y="539500"/>
            <a:ext cx="2787000" cy="40644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pic>
        <p:nvPicPr>
          <p:cNvPr id="61" name="Google Shape;6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-25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4">
            <a:alphaModFix/>
          </a:blip>
          <a:srcRect t="129" b="129"/>
          <a:stretch/>
        </p:blipFill>
        <p:spPr>
          <a:xfrm rot="-5400000">
            <a:off x="7509601" y="3503753"/>
            <a:ext cx="1716695" cy="1307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7"/>
          <p:cNvGrpSpPr/>
          <p:nvPr/>
        </p:nvGrpSpPr>
        <p:grpSpPr>
          <a:xfrm>
            <a:off x="0" y="0"/>
            <a:ext cx="5837899" cy="536050"/>
            <a:chOff x="0" y="0"/>
            <a:chExt cx="5837899" cy="536050"/>
          </a:xfrm>
        </p:grpSpPr>
        <p:pic>
          <p:nvPicPr>
            <p:cNvPr id="64" name="Google Shape;64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0"/>
              <a:ext cx="5837899" cy="53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5125" y="24660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69" name="Google Shape;69;p8"/>
          <p:cNvPicPr preferRelativeResize="0"/>
          <p:nvPr/>
        </p:nvPicPr>
        <p:blipFill rotWithShape="1">
          <a:blip r:embed="rId3">
            <a:alphaModFix/>
          </a:blip>
          <a:srcRect b="22420"/>
          <a:stretch/>
        </p:blipFill>
        <p:spPr>
          <a:xfrm rot="5400000">
            <a:off x="-257665" y="461283"/>
            <a:ext cx="1768000" cy="10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890675" y="0"/>
            <a:ext cx="1251550" cy="125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8"/>
          <p:cNvGrpSpPr/>
          <p:nvPr/>
        </p:nvGrpSpPr>
        <p:grpSpPr>
          <a:xfrm>
            <a:off x="3881699" y="4752250"/>
            <a:ext cx="5260526" cy="388025"/>
            <a:chOff x="3881699" y="4752250"/>
            <a:chExt cx="5260526" cy="388025"/>
          </a:xfrm>
        </p:grpSpPr>
        <p:pic>
          <p:nvPicPr>
            <p:cNvPr id="72" name="Google Shape;72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3881699" y="4752250"/>
              <a:ext cx="5260526" cy="38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7293388" y="49117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-1" y="2100"/>
            <a:ext cx="9144001" cy="5141388"/>
            <a:chOff x="-1" y="2100"/>
            <a:chExt cx="9144001" cy="5141388"/>
          </a:xfrm>
        </p:grpSpPr>
        <p:pic>
          <p:nvPicPr>
            <p:cNvPr id="79" name="Google Shape;79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 flipH="1">
              <a:off x="8171225" y="210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 flipH="1">
              <a:off x="-1" y="417071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oogle Shape;81;p9"/>
          <p:cNvGrpSpPr/>
          <p:nvPr/>
        </p:nvGrpSpPr>
        <p:grpSpPr>
          <a:xfrm rot="10800000">
            <a:off x="0" y="2100"/>
            <a:ext cx="4881173" cy="365700"/>
            <a:chOff x="4261050" y="4610675"/>
            <a:chExt cx="4881173" cy="365700"/>
          </a:xfrm>
        </p:grpSpPr>
        <p:pic>
          <p:nvPicPr>
            <p:cNvPr id="82" name="Google Shape;82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4261050" y="4610675"/>
              <a:ext cx="4881173" cy="36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7293388" y="475903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>
            <a:spLocks noGrp="1"/>
          </p:cNvSpPr>
          <p:nvPr>
            <p:ph type="ctrTitle"/>
          </p:nvPr>
        </p:nvSpPr>
        <p:spPr>
          <a:xfrm>
            <a:off x="591300" y="1094100"/>
            <a:ext cx="7199400" cy="29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Poisid ja tüdrukud koolis ja elus: miks poisid koolist välja langevad?</a:t>
            </a:r>
            <a:endParaRPr/>
          </a:p>
        </p:txBody>
      </p:sp>
      <p:pic>
        <p:nvPicPr>
          <p:cNvPr id="302" name="Google Shape;3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6525" y="416325"/>
            <a:ext cx="1117475" cy="11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"/>
          <p:cNvSpPr txBox="1">
            <a:spLocks noGrp="1"/>
          </p:cNvSpPr>
          <p:nvPr>
            <p:ph type="title"/>
          </p:nvPr>
        </p:nvSpPr>
        <p:spPr>
          <a:xfrm>
            <a:off x="713225" y="987538"/>
            <a:ext cx="4294800" cy="6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Tulemused 2</a:t>
            </a:r>
            <a:endParaRPr sz="3100"/>
          </a:p>
        </p:txBody>
      </p:sp>
      <p:sp>
        <p:nvSpPr>
          <p:cNvPr id="363" name="Google Shape;363;p39"/>
          <p:cNvSpPr txBox="1">
            <a:spLocks noGrp="1"/>
          </p:cNvSpPr>
          <p:nvPr>
            <p:ph type="subTitle" idx="1"/>
          </p:nvPr>
        </p:nvSpPr>
        <p:spPr>
          <a:xfrm>
            <a:off x="713225" y="1863050"/>
            <a:ext cx="6955500" cy="25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Soostereotüübid ja karjäärivalikud:</a:t>
            </a:r>
            <a:r>
              <a:rPr lang="en" sz="1500"/>
              <a:t> 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koolis on poistele ja tüdrukutele erinevad ootused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tüdrukutel ilma hariduseta keerulisem töökohti leida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tänapäeval suurem valikuvabadus mõlema soo puhul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b="1"/>
              <a:t>kaitseväekohustus katkestab haridustee</a:t>
            </a:r>
            <a:endParaRPr sz="1500" b="1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stereotüübid endiselt olemas ja mõjutavad suhtumist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raha vs missioonitunne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reaalained vs humanitaarained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364" name="Google Shape;3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925" y="283550"/>
            <a:ext cx="1117475" cy="11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0"/>
          <p:cNvSpPr txBox="1">
            <a:spLocks noGrp="1"/>
          </p:cNvSpPr>
          <p:nvPr>
            <p:ph type="title"/>
          </p:nvPr>
        </p:nvSpPr>
        <p:spPr>
          <a:xfrm>
            <a:off x="713225" y="987550"/>
            <a:ext cx="8430900" cy="6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Tulemused 3</a:t>
            </a:r>
            <a:endParaRPr sz="3100"/>
          </a:p>
        </p:txBody>
      </p:sp>
      <p:sp>
        <p:nvSpPr>
          <p:cNvPr id="370" name="Google Shape;370;p40"/>
          <p:cNvSpPr txBox="1">
            <a:spLocks noGrp="1"/>
          </p:cNvSpPr>
          <p:nvPr>
            <p:ph type="subTitle" idx="1"/>
          </p:nvPr>
        </p:nvSpPr>
        <p:spPr>
          <a:xfrm>
            <a:off x="713225" y="1804875"/>
            <a:ext cx="7034400" cy="30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Intervjueeritavate pakutud lahendusi:</a:t>
            </a:r>
            <a:r>
              <a:rPr lang="en" sz="1500"/>
              <a:t> 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poisid 8-aastaselt kooli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b="1"/>
              <a:t>väiksemad klassid</a:t>
            </a:r>
            <a:endParaRPr sz="1500" b="1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e-õppe võimalus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b="1"/>
              <a:t>huvitavamad meetodid</a:t>
            </a:r>
            <a:endParaRPr sz="1500" b="1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väljalangemist ennetav süsteem koolis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paus kooliastmete vahel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b="1"/>
              <a:t>vaimse tervise teemadega tegelemine</a:t>
            </a:r>
            <a:r>
              <a:rPr lang="en" sz="1500"/>
              <a:t>, mängulisem abipakkumine poistele, igapäevase stressiga toimetuleku õpetamine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b="1"/>
              <a:t>tugev ja usalduslik tugivõrgustik</a:t>
            </a:r>
            <a:endParaRPr sz="1500" b="1"/>
          </a:p>
        </p:txBody>
      </p:sp>
      <p:pic>
        <p:nvPicPr>
          <p:cNvPr id="371" name="Google Shape;3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925" y="283550"/>
            <a:ext cx="1117475" cy="11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 txBox="1">
            <a:spLocks noGrp="1"/>
          </p:cNvSpPr>
          <p:nvPr>
            <p:ph type="title"/>
          </p:nvPr>
        </p:nvSpPr>
        <p:spPr>
          <a:xfrm>
            <a:off x="713225" y="987550"/>
            <a:ext cx="8430900" cy="6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Kokkuvõte</a:t>
            </a:r>
            <a:endParaRPr sz="3100"/>
          </a:p>
        </p:txBody>
      </p:sp>
      <p:sp>
        <p:nvSpPr>
          <p:cNvPr id="377" name="Google Shape;377;p41"/>
          <p:cNvSpPr txBox="1">
            <a:spLocks noGrp="1"/>
          </p:cNvSpPr>
          <p:nvPr>
            <p:ph type="subTitle" idx="1"/>
          </p:nvPr>
        </p:nvSpPr>
        <p:spPr>
          <a:xfrm>
            <a:off x="713225" y="1781650"/>
            <a:ext cx="7034400" cy="25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Soostereotüüpidel on oluline roll haridusse suhtumisel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Koolides esitatakse poistele ja tüdrukutele erinevaid ootuseid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Soorollidest lähtuvalt tehakse ka karjäärivalikuid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Koolipoolne tugi + vaimse tervisega seotud abi kättesaadavus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Perekonna ja sõprade hoiakud/suhtumine haridusse</a:t>
            </a:r>
            <a:endParaRPr sz="1500"/>
          </a:p>
        </p:txBody>
      </p:sp>
      <p:pic>
        <p:nvPicPr>
          <p:cNvPr id="378" name="Google Shape;3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925" y="283550"/>
            <a:ext cx="1117475" cy="11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/>
          <p:cNvSpPr txBox="1">
            <a:spLocks noGrp="1"/>
          </p:cNvSpPr>
          <p:nvPr>
            <p:ph type="title"/>
          </p:nvPr>
        </p:nvSpPr>
        <p:spPr>
          <a:xfrm>
            <a:off x="2086200" y="1555800"/>
            <a:ext cx="4971600" cy="20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Täname kuulamast!</a:t>
            </a:r>
            <a:endParaRPr/>
          </a:p>
        </p:txBody>
      </p:sp>
      <p:pic>
        <p:nvPicPr>
          <p:cNvPr id="384" name="Google Shape;3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3325" y="740750"/>
            <a:ext cx="1117475" cy="11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3"/>
          <p:cNvSpPr txBox="1">
            <a:spLocks noGrp="1"/>
          </p:cNvSpPr>
          <p:nvPr>
            <p:ph type="title"/>
          </p:nvPr>
        </p:nvSpPr>
        <p:spPr>
          <a:xfrm>
            <a:off x="4364013" y="540000"/>
            <a:ext cx="36993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90" name="Google Shape;390;p43"/>
          <p:cNvSpPr txBox="1">
            <a:spLocks noGrp="1"/>
          </p:cNvSpPr>
          <p:nvPr>
            <p:ph type="subTitle" idx="1"/>
          </p:nvPr>
        </p:nvSpPr>
        <p:spPr>
          <a:xfrm>
            <a:off x="4364013" y="2369350"/>
            <a:ext cx="36993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 you have any questions?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youremail@freepik.com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+34 654 321 432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yourwebsite.com</a:t>
            </a:r>
            <a:endParaRPr/>
          </a:p>
        </p:txBody>
      </p:sp>
      <p:sp>
        <p:nvSpPr>
          <p:cNvPr id="391" name="Google Shape;391;p43"/>
          <p:cNvSpPr txBox="1"/>
          <p:nvPr/>
        </p:nvSpPr>
        <p:spPr>
          <a:xfrm>
            <a:off x="4364013" y="4305200"/>
            <a:ext cx="36993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Please keep this slide for attribution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43"/>
          <p:cNvSpPr/>
          <p:nvPr/>
        </p:nvSpPr>
        <p:spPr>
          <a:xfrm>
            <a:off x="4423100" y="1712975"/>
            <a:ext cx="542100" cy="54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43"/>
          <p:cNvSpPr/>
          <p:nvPr/>
        </p:nvSpPr>
        <p:spPr>
          <a:xfrm>
            <a:off x="5129775" y="1712975"/>
            <a:ext cx="542100" cy="54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43"/>
          <p:cNvSpPr/>
          <p:nvPr/>
        </p:nvSpPr>
        <p:spPr>
          <a:xfrm>
            <a:off x="5836438" y="1712975"/>
            <a:ext cx="542100" cy="54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43"/>
          <p:cNvSpPr/>
          <p:nvPr/>
        </p:nvSpPr>
        <p:spPr>
          <a:xfrm>
            <a:off x="6543113" y="1712975"/>
            <a:ext cx="542100" cy="54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6" name="Google Shape;396;p4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660" r="31153"/>
          <a:stretch/>
        </p:blipFill>
        <p:spPr>
          <a:xfrm>
            <a:off x="713225" y="539550"/>
            <a:ext cx="3072600" cy="4064400"/>
          </a:xfrm>
          <a:prstGeom prst="round2DiagRect">
            <a:avLst>
              <a:gd name="adj1" fmla="val 50000"/>
              <a:gd name="adj2" fmla="val 0"/>
            </a:avLst>
          </a:prstGeom>
        </p:spPr>
      </p:pic>
      <p:pic>
        <p:nvPicPr>
          <p:cNvPr id="397" name="Google Shape;397;p43"/>
          <p:cNvPicPr preferRelativeResize="0"/>
          <p:nvPr/>
        </p:nvPicPr>
        <p:blipFill rotWithShape="1">
          <a:blip r:embed="rId4">
            <a:alphaModFix/>
          </a:blip>
          <a:srcRect b="22420"/>
          <a:stretch/>
        </p:blipFill>
        <p:spPr>
          <a:xfrm rot="5400000">
            <a:off x="2379526" y="417924"/>
            <a:ext cx="1768000" cy="104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43"/>
          <p:cNvGrpSpPr/>
          <p:nvPr/>
        </p:nvGrpSpPr>
        <p:grpSpPr>
          <a:xfrm>
            <a:off x="4531293" y="1821180"/>
            <a:ext cx="325727" cy="325710"/>
            <a:chOff x="266768" y="1721375"/>
            <a:chExt cx="397907" cy="397887"/>
          </a:xfrm>
        </p:grpSpPr>
        <p:sp>
          <p:nvSpPr>
            <p:cNvPr id="399" name="Google Shape;399;p43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3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43"/>
          <p:cNvGrpSpPr/>
          <p:nvPr/>
        </p:nvGrpSpPr>
        <p:grpSpPr>
          <a:xfrm>
            <a:off x="5237976" y="1821180"/>
            <a:ext cx="325693" cy="325710"/>
            <a:chOff x="864491" y="1723250"/>
            <a:chExt cx="397866" cy="397887"/>
          </a:xfrm>
        </p:grpSpPr>
        <p:sp>
          <p:nvSpPr>
            <p:cNvPr id="402" name="Google Shape;402;p43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3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3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43"/>
          <p:cNvGrpSpPr/>
          <p:nvPr/>
        </p:nvGrpSpPr>
        <p:grpSpPr>
          <a:xfrm>
            <a:off x="6651320" y="1820696"/>
            <a:ext cx="326669" cy="326669"/>
            <a:chOff x="1190625" y="238125"/>
            <a:chExt cx="5235075" cy="5235075"/>
          </a:xfrm>
        </p:grpSpPr>
        <p:sp>
          <p:nvSpPr>
            <p:cNvPr id="406" name="Google Shape;406;p43"/>
            <p:cNvSpPr/>
            <p:nvPr/>
          </p:nvSpPr>
          <p:spPr>
            <a:xfrm>
              <a:off x="2315100" y="1168900"/>
              <a:ext cx="2952100" cy="3373700"/>
            </a:xfrm>
            <a:custGeom>
              <a:avLst/>
              <a:gdLst/>
              <a:ahLst/>
              <a:cxnLst/>
              <a:rect l="l" t="t" r="r" b="b"/>
              <a:pathLst>
                <a:path w="118084" h="134948" extrusionOk="0">
                  <a:moveTo>
                    <a:pt x="69703" y="1"/>
                  </a:moveTo>
                  <a:cubicBezTo>
                    <a:pt x="69732" y="18483"/>
                    <a:pt x="69791" y="73192"/>
                    <a:pt x="69614" y="94277"/>
                  </a:cubicBezTo>
                  <a:cubicBezTo>
                    <a:pt x="69555" y="101848"/>
                    <a:pt x="66627" y="108827"/>
                    <a:pt x="61393" y="113914"/>
                  </a:cubicBezTo>
                  <a:cubicBezTo>
                    <a:pt x="56291" y="118871"/>
                    <a:pt x="49391" y="121638"/>
                    <a:pt x="41981" y="121638"/>
                  </a:cubicBezTo>
                  <a:cubicBezTo>
                    <a:pt x="41788" y="121638"/>
                    <a:pt x="41595" y="121636"/>
                    <a:pt x="41402" y="121632"/>
                  </a:cubicBezTo>
                  <a:cubicBezTo>
                    <a:pt x="26527" y="121336"/>
                    <a:pt x="14462" y="109005"/>
                    <a:pt x="14491" y="94159"/>
                  </a:cubicBezTo>
                  <a:cubicBezTo>
                    <a:pt x="14491" y="82094"/>
                    <a:pt x="22387" y="71477"/>
                    <a:pt x="33950" y="67988"/>
                  </a:cubicBezTo>
                  <a:lnTo>
                    <a:pt x="33861" y="54473"/>
                  </a:lnTo>
                  <a:cubicBezTo>
                    <a:pt x="25522" y="56070"/>
                    <a:pt x="17360" y="60949"/>
                    <a:pt x="11238" y="68224"/>
                  </a:cubicBezTo>
                  <a:cubicBezTo>
                    <a:pt x="3401" y="77480"/>
                    <a:pt x="1" y="88984"/>
                    <a:pt x="1864" y="99837"/>
                  </a:cubicBezTo>
                  <a:cubicBezTo>
                    <a:pt x="3668" y="109951"/>
                    <a:pt x="8961" y="119148"/>
                    <a:pt x="16857" y="125772"/>
                  </a:cubicBezTo>
                  <a:cubicBezTo>
                    <a:pt x="23901" y="131741"/>
                    <a:pt x="32192" y="134947"/>
                    <a:pt x="40396" y="134947"/>
                  </a:cubicBezTo>
                  <a:cubicBezTo>
                    <a:pt x="41215" y="134947"/>
                    <a:pt x="42034" y="134915"/>
                    <a:pt x="42851" y="134851"/>
                  </a:cubicBezTo>
                  <a:cubicBezTo>
                    <a:pt x="66893" y="133017"/>
                    <a:pt x="82508" y="116634"/>
                    <a:pt x="82596" y="93183"/>
                  </a:cubicBezTo>
                  <a:lnTo>
                    <a:pt x="82626" y="43738"/>
                  </a:lnTo>
                  <a:cubicBezTo>
                    <a:pt x="82626" y="40066"/>
                    <a:pt x="85620" y="37517"/>
                    <a:pt x="88833" y="37517"/>
                  </a:cubicBezTo>
                  <a:cubicBezTo>
                    <a:pt x="90045" y="37517"/>
                    <a:pt x="91289" y="37880"/>
                    <a:pt x="92414" y="38681"/>
                  </a:cubicBezTo>
                  <a:cubicBezTo>
                    <a:pt x="100014" y="44064"/>
                    <a:pt x="111163" y="46104"/>
                    <a:pt x="118083" y="46873"/>
                  </a:cubicBezTo>
                  <a:lnTo>
                    <a:pt x="118083" y="34127"/>
                  </a:lnTo>
                  <a:cubicBezTo>
                    <a:pt x="112405" y="32530"/>
                    <a:pt x="106432" y="30697"/>
                    <a:pt x="101197" y="27503"/>
                  </a:cubicBezTo>
                  <a:cubicBezTo>
                    <a:pt x="91320" y="21441"/>
                    <a:pt x="85228" y="12214"/>
                    <a:pt x="83069" y="30"/>
                  </a:cubicBezTo>
                  <a:lnTo>
                    <a:pt x="830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3"/>
            <p:cNvSpPr/>
            <p:nvPr/>
          </p:nvSpPr>
          <p:spPr>
            <a:xfrm>
              <a:off x="1190625" y="238125"/>
              <a:ext cx="5235075" cy="5235075"/>
            </a:xfrm>
            <a:custGeom>
              <a:avLst/>
              <a:gdLst/>
              <a:ahLst/>
              <a:cxnLst/>
              <a:rect l="l" t="t" r="r" b="b"/>
              <a:pathLst>
                <a:path w="209403" h="209403" extrusionOk="0">
                  <a:moveTo>
                    <a:pt x="108469" y="24836"/>
                  </a:moveTo>
                  <a:cubicBezTo>
                    <a:pt x="108549" y="24836"/>
                    <a:pt x="108628" y="24838"/>
                    <a:pt x="108708" y="24841"/>
                  </a:cubicBezTo>
                  <a:lnTo>
                    <a:pt x="132248" y="24841"/>
                  </a:lnTo>
                  <a:cubicBezTo>
                    <a:pt x="132267" y="24841"/>
                    <a:pt x="132287" y="24841"/>
                    <a:pt x="132306" y="24841"/>
                  </a:cubicBezTo>
                  <a:cubicBezTo>
                    <a:pt x="136154" y="24841"/>
                    <a:pt x="139377" y="27758"/>
                    <a:pt x="139789" y="31583"/>
                  </a:cubicBezTo>
                  <a:cubicBezTo>
                    <a:pt x="140794" y="42082"/>
                    <a:pt x="144993" y="49445"/>
                    <a:pt x="152653" y="54147"/>
                  </a:cubicBezTo>
                  <a:cubicBezTo>
                    <a:pt x="156556" y="56542"/>
                    <a:pt x="161406" y="57991"/>
                    <a:pt x="166463" y="59411"/>
                  </a:cubicBezTo>
                  <a:cubicBezTo>
                    <a:pt x="167557" y="59736"/>
                    <a:pt x="168651" y="59973"/>
                    <a:pt x="169775" y="60150"/>
                  </a:cubicBezTo>
                  <a:cubicBezTo>
                    <a:pt x="173028" y="60357"/>
                    <a:pt x="175512" y="63078"/>
                    <a:pt x="175453" y="66331"/>
                  </a:cubicBezTo>
                  <a:lnTo>
                    <a:pt x="175453" y="90787"/>
                  </a:lnTo>
                  <a:cubicBezTo>
                    <a:pt x="175453" y="92414"/>
                    <a:pt x="174802" y="94011"/>
                    <a:pt x="173620" y="95194"/>
                  </a:cubicBezTo>
                  <a:cubicBezTo>
                    <a:pt x="172462" y="96322"/>
                    <a:pt x="170909" y="96969"/>
                    <a:pt x="169292" y="96969"/>
                  </a:cubicBezTo>
                  <a:cubicBezTo>
                    <a:pt x="169256" y="96969"/>
                    <a:pt x="169220" y="96969"/>
                    <a:pt x="169184" y="96968"/>
                  </a:cubicBezTo>
                  <a:cubicBezTo>
                    <a:pt x="168444" y="96968"/>
                    <a:pt x="154871" y="96702"/>
                    <a:pt x="141888" y="91970"/>
                  </a:cubicBezTo>
                  <a:cubicBezTo>
                    <a:pt x="141720" y="91905"/>
                    <a:pt x="141550" y="91875"/>
                    <a:pt x="141384" y="91875"/>
                  </a:cubicBezTo>
                  <a:cubicBezTo>
                    <a:pt x="140646" y="91875"/>
                    <a:pt x="139996" y="92474"/>
                    <a:pt x="139996" y="93271"/>
                  </a:cubicBezTo>
                  <a:lnTo>
                    <a:pt x="139966" y="130444"/>
                  </a:lnTo>
                  <a:cubicBezTo>
                    <a:pt x="139848" y="160371"/>
                    <a:pt x="119265" y="182077"/>
                    <a:pt x="88776" y="184443"/>
                  </a:cubicBezTo>
                  <a:cubicBezTo>
                    <a:pt x="87653" y="184532"/>
                    <a:pt x="86529" y="184561"/>
                    <a:pt x="85405" y="184561"/>
                  </a:cubicBezTo>
                  <a:cubicBezTo>
                    <a:pt x="61481" y="184561"/>
                    <a:pt x="39095" y="164896"/>
                    <a:pt x="34629" y="139168"/>
                  </a:cubicBezTo>
                  <a:cubicBezTo>
                    <a:pt x="32116" y="124707"/>
                    <a:pt x="36522" y="109507"/>
                    <a:pt x="46724" y="97441"/>
                  </a:cubicBezTo>
                  <a:cubicBezTo>
                    <a:pt x="56803" y="85541"/>
                    <a:pt x="70647" y="78721"/>
                    <a:pt x="84747" y="78721"/>
                  </a:cubicBezTo>
                  <a:cubicBezTo>
                    <a:pt x="84839" y="78721"/>
                    <a:pt x="84930" y="78721"/>
                    <a:pt x="85021" y="78722"/>
                  </a:cubicBezTo>
                  <a:cubicBezTo>
                    <a:pt x="88392" y="78722"/>
                    <a:pt x="91142" y="81472"/>
                    <a:pt x="91172" y="84873"/>
                  </a:cubicBezTo>
                  <a:lnTo>
                    <a:pt x="91349" y="108856"/>
                  </a:lnTo>
                  <a:cubicBezTo>
                    <a:pt x="91349" y="112641"/>
                    <a:pt x="88658" y="116013"/>
                    <a:pt x="84902" y="116545"/>
                  </a:cubicBezTo>
                  <a:cubicBezTo>
                    <a:pt x="77125" y="117580"/>
                    <a:pt x="71447" y="124441"/>
                    <a:pt x="71890" y="132277"/>
                  </a:cubicBezTo>
                  <a:cubicBezTo>
                    <a:pt x="72334" y="140114"/>
                    <a:pt x="78751" y="146295"/>
                    <a:pt x="86618" y="146443"/>
                  </a:cubicBezTo>
                  <a:cubicBezTo>
                    <a:pt x="86736" y="146445"/>
                    <a:pt x="86855" y="146446"/>
                    <a:pt x="86973" y="146446"/>
                  </a:cubicBezTo>
                  <a:cubicBezTo>
                    <a:pt x="91096" y="146446"/>
                    <a:pt x="94919" y="144946"/>
                    <a:pt x="97707" y="142243"/>
                  </a:cubicBezTo>
                  <a:cubicBezTo>
                    <a:pt x="100605" y="139434"/>
                    <a:pt x="102143" y="135619"/>
                    <a:pt x="102173" y="131390"/>
                  </a:cubicBezTo>
                  <a:cubicBezTo>
                    <a:pt x="102380" y="106047"/>
                    <a:pt x="102291" y="31790"/>
                    <a:pt x="102291" y="31051"/>
                  </a:cubicBezTo>
                  <a:cubicBezTo>
                    <a:pt x="102291" y="28419"/>
                    <a:pt x="103917" y="26083"/>
                    <a:pt x="106401" y="25196"/>
                  </a:cubicBezTo>
                  <a:cubicBezTo>
                    <a:pt x="107067" y="24956"/>
                    <a:pt x="107756" y="24836"/>
                    <a:pt x="108469" y="24836"/>
                  </a:cubicBezTo>
                  <a:close/>
                  <a:moveTo>
                    <a:pt x="33831" y="0"/>
                  </a:moveTo>
                  <a:cubicBezTo>
                    <a:pt x="15141" y="0"/>
                    <a:pt x="0" y="15141"/>
                    <a:pt x="0" y="33831"/>
                  </a:cubicBezTo>
                  <a:lnTo>
                    <a:pt x="0" y="175601"/>
                  </a:lnTo>
                  <a:cubicBezTo>
                    <a:pt x="0" y="194261"/>
                    <a:pt x="15141" y="209402"/>
                    <a:pt x="33831" y="209402"/>
                  </a:cubicBezTo>
                  <a:lnTo>
                    <a:pt x="175601" y="209402"/>
                  </a:lnTo>
                  <a:cubicBezTo>
                    <a:pt x="194261" y="209402"/>
                    <a:pt x="209402" y="194261"/>
                    <a:pt x="209402" y="175601"/>
                  </a:cubicBezTo>
                  <a:lnTo>
                    <a:pt x="209402" y="33831"/>
                  </a:lnTo>
                  <a:cubicBezTo>
                    <a:pt x="209402" y="15141"/>
                    <a:pt x="194261" y="0"/>
                    <a:pt x="175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43"/>
          <p:cNvGrpSpPr/>
          <p:nvPr/>
        </p:nvGrpSpPr>
        <p:grpSpPr>
          <a:xfrm>
            <a:off x="5944639" y="1821180"/>
            <a:ext cx="325710" cy="325710"/>
            <a:chOff x="1379798" y="1723250"/>
            <a:chExt cx="397887" cy="397887"/>
          </a:xfrm>
        </p:grpSpPr>
        <p:sp>
          <p:nvSpPr>
            <p:cNvPr id="409" name="Google Shape;409;p43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3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3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3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>
            <a:spLocks noGrp="1"/>
          </p:cNvSpPr>
          <p:nvPr>
            <p:ph type="title"/>
          </p:nvPr>
        </p:nvSpPr>
        <p:spPr>
          <a:xfrm>
            <a:off x="385000" y="1270475"/>
            <a:ext cx="8169600" cy="20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Liikmed:</a:t>
            </a:r>
            <a:r>
              <a:rPr lang="en" sz="2400" b="0"/>
              <a:t> </a:t>
            </a:r>
            <a:r>
              <a:rPr lang="en" sz="2400" b="0">
                <a:solidFill>
                  <a:srgbClr val="26226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Karolin Ulmre, Anna-Brigita Topkin, Hanna-Lotta Püssa, Kirke Mänd, Daniil Stõk, Britta Järvekülg, Sintija Ozola, Riita Köster, Elis Kalmus, Hendrik Niit, Eleonor Kalamets, Uik Leete, Valeria Gerassimova</a:t>
            </a:r>
            <a:endParaRPr sz="2400"/>
          </a:p>
        </p:txBody>
      </p:sp>
      <p:sp>
        <p:nvSpPr>
          <p:cNvPr id="308" name="Google Shape;308;p31"/>
          <p:cNvSpPr txBox="1">
            <a:spLocks noGrp="1"/>
          </p:cNvSpPr>
          <p:nvPr>
            <p:ph type="subTitle" idx="1"/>
          </p:nvPr>
        </p:nvSpPr>
        <p:spPr>
          <a:xfrm>
            <a:off x="2424600" y="3680525"/>
            <a:ext cx="42948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JUHENDAJAD:</a:t>
            </a:r>
            <a:endParaRPr sz="1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TIIU KUURME,</a:t>
            </a:r>
            <a:endParaRPr sz="1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KRISTI METS-ALUNURM</a:t>
            </a:r>
            <a:endParaRPr sz="1400">
              <a:solidFill>
                <a:srgbClr val="26226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09" name="Google Shape;3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925" y="283550"/>
            <a:ext cx="1117475" cy="11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>
            <a:spLocks noGrp="1"/>
          </p:cNvSpPr>
          <p:nvPr>
            <p:ph type="title"/>
          </p:nvPr>
        </p:nvSpPr>
        <p:spPr>
          <a:xfrm>
            <a:off x="0" y="1001475"/>
            <a:ext cx="9144000" cy="6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Projekti taust ja kirjeldus</a:t>
            </a:r>
            <a:endParaRPr sz="3100"/>
          </a:p>
        </p:txBody>
      </p:sp>
      <p:sp>
        <p:nvSpPr>
          <p:cNvPr id="315" name="Google Shape;315;p32"/>
          <p:cNvSpPr txBox="1">
            <a:spLocks noGrp="1"/>
          </p:cNvSpPr>
          <p:nvPr>
            <p:ph type="subTitle" idx="1"/>
          </p:nvPr>
        </p:nvSpPr>
        <p:spPr>
          <a:xfrm>
            <a:off x="1906950" y="1647975"/>
            <a:ext cx="5330100" cy="34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2023. aasta projekti “Poisid ja tüdrukud koolis ja elus” jätkuprojekt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/>
              <a:t>Probleem:</a:t>
            </a:r>
            <a:r>
              <a:rPr lang="en" sz="1500"/>
              <a:t> poiste väljalangevus koolist;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/>
              <a:t>erinevad ootused poistele ja tüdrukutele koolis ning kodus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/>
              <a:t>Olulisus:</a:t>
            </a:r>
            <a:r>
              <a:rPr lang="en" sz="1500"/>
              <a:t> ühiskonda puudutav probleem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 b="1"/>
              <a:t>Eesmärk:</a:t>
            </a:r>
            <a:r>
              <a:rPr lang="en" sz="1500"/>
              <a:t> välja selgitada, milliseid ootusi esitab kool poistele ja tüdrukutele, kuidas soostereotüübid mõjutavad haridusse suhtumist ja karjäärivalikuid ning milline on pere mõju hariduse omandamisel; leida võimalikke lahendusi.</a:t>
            </a:r>
            <a:endParaRPr sz="1500"/>
          </a:p>
        </p:txBody>
      </p:sp>
      <p:pic>
        <p:nvPicPr>
          <p:cNvPr id="316" name="Google Shape;3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925" y="283550"/>
            <a:ext cx="1117475" cy="11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>
            <a:spLocks noGrp="1"/>
          </p:cNvSpPr>
          <p:nvPr>
            <p:ph type="title"/>
          </p:nvPr>
        </p:nvSpPr>
        <p:spPr>
          <a:xfrm>
            <a:off x="713225" y="987550"/>
            <a:ext cx="5526900" cy="6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Tegevuste rakendamine</a:t>
            </a:r>
            <a:endParaRPr sz="3100"/>
          </a:p>
        </p:txBody>
      </p:sp>
      <p:sp>
        <p:nvSpPr>
          <p:cNvPr id="322" name="Google Shape;322;p33"/>
          <p:cNvSpPr txBox="1">
            <a:spLocks noGrp="1"/>
          </p:cNvSpPr>
          <p:nvPr>
            <p:ph type="subTitle" idx="1"/>
          </p:nvPr>
        </p:nvSpPr>
        <p:spPr>
          <a:xfrm>
            <a:off x="713225" y="1900600"/>
            <a:ext cx="6897600" cy="25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Empiiriline uurimus ja kvalitatiivne lähenemine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Uurimisküsimuste ja hüpoteeside püstitamine, intervjuukava loomine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Narratiivsete lugude ja fookusgrupi intervjuude kombineerimine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Transkribeerimine ja analüüs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Uurimistulemuste koostamine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Tulemuste tutvustamine: teadlikkuse tõstmine, lahenduste pakkumine; artikkel ajakirjanduses.</a:t>
            </a:r>
            <a:endParaRPr/>
          </a:p>
        </p:txBody>
      </p:sp>
      <p:pic>
        <p:nvPicPr>
          <p:cNvPr id="323" name="Google Shape;3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925" y="283550"/>
            <a:ext cx="1117475" cy="11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"/>
          <p:cNvSpPr txBox="1">
            <a:spLocks noGrp="1"/>
          </p:cNvSpPr>
          <p:nvPr>
            <p:ph type="title"/>
          </p:nvPr>
        </p:nvSpPr>
        <p:spPr>
          <a:xfrm>
            <a:off x="713225" y="987550"/>
            <a:ext cx="7048500" cy="6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Projektiga seotud sidusrühmad</a:t>
            </a:r>
            <a:endParaRPr sz="3100"/>
          </a:p>
        </p:txBody>
      </p:sp>
      <p:sp>
        <p:nvSpPr>
          <p:cNvPr id="329" name="Google Shape;329;p34"/>
          <p:cNvSpPr txBox="1">
            <a:spLocks noGrp="1"/>
          </p:cNvSpPr>
          <p:nvPr>
            <p:ph type="subTitle" idx="1"/>
          </p:nvPr>
        </p:nvSpPr>
        <p:spPr>
          <a:xfrm>
            <a:off x="713225" y="1863075"/>
            <a:ext cx="4620600" cy="25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Põhikooli tugispetsialistid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Gümnaasiumi õpilased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Sotsiaal- ja humanitaarerialade tudengid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Õpetajad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Noorsootöötajad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Täiskasvanute gümnaasiumi õpilased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Kutsekooli õpilased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330" name="Google Shape;3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925" y="283550"/>
            <a:ext cx="1117475" cy="11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5"/>
          <p:cNvSpPr txBox="1">
            <a:spLocks noGrp="1"/>
          </p:cNvSpPr>
          <p:nvPr>
            <p:ph type="title"/>
          </p:nvPr>
        </p:nvSpPr>
        <p:spPr>
          <a:xfrm>
            <a:off x="713225" y="987538"/>
            <a:ext cx="4294800" cy="6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Teaduspõhisus</a:t>
            </a:r>
            <a:endParaRPr sz="3100"/>
          </a:p>
        </p:txBody>
      </p:sp>
      <p:sp>
        <p:nvSpPr>
          <p:cNvPr id="336" name="Google Shape;336;p35"/>
          <p:cNvSpPr txBox="1">
            <a:spLocks noGrp="1"/>
          </p:cNvSpPr>
          <p:nvPr>
            <p:ph type="subTitle" idx="1"/>
          </p:nvPr>
        </p:nvSpPr>
        <p:spPr>
          <a:xfrm>
            <a:off x="713225" y="1874800"/>
            <a:ext cx="5301600" cy="25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Soostereotüübid ja käitumise ideaalid</a:t>
            </a:r>
            <a:endParaRPr sz="1500"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Perekondlik ja sotsiaalmajanduslik taust</a:t>
            </a:r>
            <a:endParaRPr sz="1500"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Vaimne tervis ja kooli tugifunktsioonid</a:t>
            </a:r>
            <a:endParaRPr sz="1500"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Majanduslik-ühiskondlik eelisseisund ja otsused</a:t>
            </a:r>
            <a:endParaRPr sz="1500"/>
          </a:p>
        </p:txBody>
      </p:sp>
      <p:pic>
        <p:nvPicPr>
          <p:cNvPr id="337" name="Google Shape;3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925" y="283550"/>
            <a:ext cx="1117475" cy="11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713225" y="987550"/>
            <a:ext cx="4595100" cy="6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Interdistsiplinaarsus</a:t>
            </a:r>
            <a:endParaRPr sz="3100"/>
          </a:p>
        </p:txBody>
      </p:sp>
      <p:sp>
        <p:nvSpPr>
          <p:cNvPr id="343" name="Google Shape;343;p36"/>
          <p:cNvSpPr txBox="1">
            <a:spLocks noGrp="1"/>
          </p:cNvSpPr>
          <p:nvPr>
            <p:ph type="subTitle" idx="1"/>
          </p:nvPr>
        </p:nvSpPr>
        <p:spPr>
          <a:xfrm>
            <a:off x="713225" y="1649350"/>
            <a:ext cx="6885900" cy="29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Sotsiaaltöö</a:t>
            </a:r>
            <a:endParaRPr sz="1600" b="1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Soo mõju inimeste kogemusele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Analüüsioskus ja lahenduste väljapakkumine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/>
              <a:t>Filosoofia</a:t>
            </a:r>
            <a:endParaRPr sz="1600" b="1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Kriitiline mõtlemine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Analüüsioskus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/>
              <a:t>Sotsioloogia</a:t>
            </a:r>
            <a:endParaRPr sz="1600" b="1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Sotsiaalsete küsimuste tõlgendamine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Sotsiaalse ja bioloogilise soo erinevus</a:t>
            </a:r>
            <a:endParaRPr sz="1500" b="1"/>
          </a:p>
        </p:txBody>
      </p:sp>
      <p:pic>
        <p:nvPicPr>
          <p:cNvPr id="344" name="Google Shape;34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925" y="283550"/>
            <a:ext cx="1117475" cy="11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>
            <a:spLocks noGrp="1"/>
          </p:cNvSpPr>
          <p:nvPr>
            <p:ph type="subTitle" idx="1"/>
          </p:nvPr>
        </p:nvSpPr>
        <p:spPr>
          <a:xfrm>
            <a:off x="736475" y="842400"/>
            <a:ext cx="6932400" cy="3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Klassiõpetaja</a:t>
            </a:r>
            <a:endParaRPr sz="1600" b="1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Õpetaja kogemus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Hüpoteeside ja uurimisküsimuste püstitamine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/>
              <a:t>Psühholoogia</a:t>
            </a:r>
            <a:endParaRPr sz="1600" b="1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Teadmised vaimsest tervisest ja sotsiaalpsühholoogiast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Taktitunne ja empaatia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/>
              <a:t>Vene filoloogia</a:t>
            </a:r>
            <a:endParaRPr sz="1600" b="1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Oskus tekstiga töötada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Struktureeritud ja veenvate järelduste loomine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/>
              <a:t>Matemaatika, majandusmatemaatika ja andmeanalüüs</a:t>
            </a:r>
            <a:endParaRPr sz="1600" b="1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Teadmised matemaatikas ja andmeanalüüsist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Intervjuudes õpitu süstematiseerimine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350" name="Google Shape;3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925" y="283550"/>
            <a:ext cx="1117475" cy="11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title"/>
          </p:nvPr>
        </p:nvSpPr>
        <p:spPr>
          <a:xfrm>
            <a:off x="713225" y="987538"/>
            <a:ext cx="4294800" cy="6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Tulemused 1</a:t>
            </a:r>
            <a:endParaRPr sz="3100"/>
          </a:p>
        </p:txBody>
      </p:sp>
      <p:sp>
        <p:nvSpPr>
          <p:cNvPr id="356" name="Google Shape;356;p38"/>
          <p:cNvSpPr txBox="1">
            <a:spLocks noGrp="1"/>
          </p:cNvSpPr>
          <p:nvPr>
            <p:ph type="subTitle" idx="1"/>
          </p:nvPr>
        </p:nvSpPr>
        <p:spPr>
          <a:xfrm>
            <a:off x="713225" y="1786850"/>
            <a:ext cx="6955500" cy="25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Suhtumine haridusse ja õppetöösse:</a:t>
            </a:r>
            <a:r>
              <a:rPr lang="en" sz="1500"/>
              <a:t> 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poiste praktiline suhtumine - ebahuvitava puhul tehakse miinimum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õpetaja tugi on tähtis</a:t>
            </a:r>
            <a:endParaRPr sz="1500"/>
          </a:p>
          <a:p>
            <a:pPr marL="9144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vanus olulisem kui sugu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Pere ja sõprade olulisus õpingute ajal:</a:t>
            </a:r>
            <a:r>
              <a:rPr lang="en" sz="1500"/>
              <a:t> 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majanduslik ja psühholoogiline tugi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hoiakute ülekandumine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ülehoolitsus</a:t>
            </a:r>
            <a:endParaRPr sz="1500"/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/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357" name="Google Shape;3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925" y="283550"/>
            <a:ext cx="1117475" cy="11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dustrial Preliminary Project by Slidesgo">
  <a:themeElements>
    <a:clrScheme name="Simple Light">
      <a:dk1>
        <a:srgbClr val="202A41"/>
      </a:dk1>
      <a:lt1>
        <a:srgbClr val="FFFFFF"/>
      </a:lt1>
      <a:dk2>
        <a:srgbClr val="516988"/>
      </a:dk2>
      <a:lt2>
        <a:srgbClr val="D3E1F1"/>
      </a:lt2>
      <a:accent1>
        <a:srgbClr val="90ABCE"/>
      </a:accent1>
      <a:accent2>
        <a:srgbClr val="6E86A5"/>
      </a:accent2>
      <a:accent3>
        <a:srgbClr val="F5F4F3"/>
      </a:accent3>
      <a:accent4>
        <a:srgbClr val="FFFFFF"/>
      </a:accent4>
      <a:accent5>
        <a:srgbClr val="FFFFFF"/>
      </a:accent5>
      <a:accent6>
        <a:srgbClr val="FFFFFF"/>
      </a:accent6>
      <a:hlink>
        <a:srgbClr val="202A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On-screen Show (16:9)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Nunito Light</vt:lpstr>
      <vt:lpstr>PT Sans</vt:lpstr>
      <vt:lpstr>Poppins</vt:lpstr>
      <vt:lpstr>Poppins Medium</vt:lpstr>
      <vt:lpstr>Arial</vt:lpstr>
      <vt:lpstr>Industrial Preliminary Project by Slidesgo</vt:lpstr>
      <vt:lpstr>Poisid ja tüdrukud koolis ja elus: miks poisid koolist välja langevad?</vt:lpstr>
      <vt:lpstr>Liikmed: Karolin Ulmre, Anna-Brigita Topkin, Hanna-Lotta Püssa, Kirke Mänd, Daniil Stõk, Britta Järvekülg, Sintija Ozola, Riita Köster, Elis Kalmus, Hendrik Niit, Eleonor Kalamets, Uik Leete, Valeria Gerassimova</vt:lpstr>
      <vt:lpstr>Projekti taust ja kirjeldus</vt:lpstr>
      <vt:lpstr>Tegevuste rakendamine</vt:lpstr>
      <vt:lpstr>Projektiga seotud sidusrühmad</vt:lpstr>
      <vt:lpstr>Teaduspõhisus</vt:lpstr>
      <vt:lpstr>Interdistsiplinaarsus</vt:lpstr>
      <vt:lpstr>PowerPoint Presentation</vt:lpstr>
      <vt:lpstr>Tulemused 1</vt:lpstr>
      <vt:lpstr>Tulemused 2</vt:lpstr>
      <vt:lpstr>Tulemused 3</vt:lpstr>
      <vt:lpstr>Kokkuvõte</vt:lpstr>
      <vt:lpstr>Täname kuulamast!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Kristi Mets</dc:creator>
  <cp:lastModifiedBy>Kristi Mets-Alunurm</cp:lastModifiedBy>
  <cp:revision>1</cp:revision>
  <dcterms:modified xsi:type="dcterms:W3CDTF">2024-12-09T20:00:03Z</dcterms:modified>
</cp:coreProperties>
</file>