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ubag" panose="02020A03060303060403" pitchFamily="18" charset="77"/>
      <p:regular r:id="rId15"/>
    </p:embeddedFont>
    <p:embeddedFont>
      <p:font typeface="Loubag Bold" panose="02020A03060303060403" pitchFamily="18" charset="77"/>
      <p:regular r:id="rId16"/>
      <p:bold r:id="rId17"/>
    </p:embeddedFont>
    <p:embeddedFont>
      <p:font typeface="Loubag Semi-Bold" panose="02020A03060303060403" pitchFamily="18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12.svg"/><Relationship Id="rId21" Type="http://schemas.openxmlformats.org/officeDocument/2006/relationships/image" Target="../media/image24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1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2.sv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3316" y="5255745"/>
            <a:ext cx="13381799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Portfolio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9782" y="3153802"/>
            <a:ext cx="11348039" cy="196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362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FILMEU+ Imagination Challenge: Research and Implementation of Youth-Centric Approaches to Film &amp; Film Festival Promotion</a:t>
            </a:r>
          </a:p>
          <a:p>
            <a:pPr algn="ctr">
              <a:lnSpc>
                <a:spcPts val="117"/>
              </a:lnSpc>
              <a:spcBef>
                <a:spcPct val="0"/>
              </a:spcBef>
            </a:pPr>
            <a:endParaRPr lang="en-US" sz="3621">
              <a:solidFill>
                <a:srgbClr val="F7F7F7"/>
              </a:solidFill>
              <a:latin typeface="Loubag"/>
              <a:ea typeface="Loubag"/>
              <a:cs typeface="Loubag"/>
              <a:sym typeface="Loubag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80267" y="6797675"/>
            <a:ext cx="6030951" cy="312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Raigo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Ranna,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Niklas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Aiken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Oja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Polina Popova, Andrii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Vitsko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Kuldar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Mandli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Polina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Yakyan</a:t>
            </a: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Mark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Pervakov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Ilja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Vasin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Yiqi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Huang, Iryna </a:t>
            </a:r>
            <a:r>
              <a:rPr lang="en-US" sz="2499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Vynnyk</a:t>
            </a:r>
            <a:r>
              <a:rPr lang="en-US" sz="24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, Annabel Parts.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F7F7F7"/>
              </a:solidFill>
              <a:latin typeface="Loubag"/>
              <a:ea typeface="Loubag"/>
              <a:cs typeface="Loubag"/>
              <a:sym typeface="Loubag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7F7F7"/>
              </a:solidFill>
              <a:latin typeface="Loubag"/>
              <a:ea typeface="Loubag"/>
              <a:cs typeface="Loubag"/>
              <a:sym typeface="Loubag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8878182" y="-3288091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79" y="0"/>
                </a:lnTo>
                <a:lnTo>
                  <a:pt x="12639279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9" name="Freeform 9"/>
          <p:cNvSpPr/>
          <p:nvPr/>
        </p:nvSpPr>
        <p:spPr>
          <a:xfrm rot="10458758">
            <a:off x="10540090" y="-2832916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10" name="Freeform 10"/>
          <p:cNvSpPr/>
          <p:nvPr/>
        </p:nvSpPr>
        <p:spPr>
          <a:xfrm rot="-10211662">
            <a:off x="11713291" y="-3480137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2"/>
                </a:lnTo>
                <a:lnTo>
                  <a:pt x="0" y="8634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99631">
            <a:off x="8352238" y="276793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986174">
            <a:off x="9207519" y="333260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39487">
            <a:off x="-5668850" y="-2912503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41377" y="231566"/>
            <a:ext cx="1177923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Represented studies, supervisors, partners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6097" y="3851267"/>
            <a:ext cx="132584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Supervisors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25962" y="4575167"/>
            <a:ext cx="624435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Dagmar Mäe, Ermo Säks,Sten Kauber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3834" y="5625299"/>
            <a:ext cx="201156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Mentors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739" y="2546342"/>
            <a:ext cx="173925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Journalism, audiovisual media, crossmedia, physical education,  </a:t>
            </a:r>
          </a:p>
          <a:p>
            <a:pPr algn="ctr">
              <a:lnSpc>
                <a:spcPts val="3299"/>
              </a:lnSpc>
            </a:pP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theory of culture, contemporary media, digital learning games  </a:t>
            </a:r>
          </a:p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3834" y="1888915"/>
            <a:ext cx="437376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Our backgrounds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6096" y="6763060"/>
            <a:ext cx="520970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Justfilm</a:t>
            </a: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 project owner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3411" y="7633264"/>
            <a:ext cx="250221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4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Sandra Ashilevi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96096" y="8574715"/>
            <a:ext cx="536210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International students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984176" y="1927015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12791" y="2583301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6"/>
                </a:lnTo>
                <a:lnTo>
                  <a:pt x="0" y="353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84176" y="4021576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6"/>
                </a:lnTo>
                <a:lnTo>
                  <a:pt x="0" y="353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15053" y="4575167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84176" y="5711405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24460" y="6849167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612791" y="7661839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24460" y="8660822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286414" y="-450246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68166" y="2249959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601570" y="492817"/>
            <a:ext cx="1394807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Problem, significance and goal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11296" y="3676139"/>
            <a:ext cx="7940163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Developing means for the film industry to better connect with Gen Z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30253" y="5364802"/>
            <a:ext cx="7459120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Identifying Gen Z’s preferences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6407" y="6556951"/>
            <a:ext cx="7459120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Ideas for stronger communication and marketing strategies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30253" y="2119286"/>
            <a:ext cx="7459120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Decline in cinema attendance and engagement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68166" y="3714239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68166" y="5402902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8166" y="6595051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0393" y="334010"/>
            <a:ext cx="8773607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Research base and interdisciplinarity of the project</a:t>
            </a:r>
          </a:p>
        </p:txBody>
      </p:sp>
      <p:sp>
        <p:nvSpPr>
          <p:cNvPr id="3" name="Freeform 3"/>
          <p:cNvSpPr/>
          <p:nvPr/>
        </p:nvSpPr>
        <p:spPr>
          <a:xfrm rot="235289">
            <a:off x="-4614682" y="219226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777091">
            <a:off x="9188763" y="-5135391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85875" y="2634346"/>
            <a:ext cx="627355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0"/>
              </a:lnSpc>
            </a:pPr>
            <a:r>
              <a:rPr lang="en-US" sz="3000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Some examples of studies</a:t>
            </a:r>
          </a:p>
        </p:txBody>
      </p:sp>
      <p:sp>
        <p:nvSpPr>
          <p:cNvPr id="6" name="Freeform 6"/>
          <p:cNvSpPr/>
          <p:nvPr/>
        </p:nvSpPr>
        <p:spPr>
          <a:xfrm>
            <a:off x="1549509" y="3048113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93773" y="3488055"/>
            <a:ext cx="352376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0"/>
              </a:lnSpc>
            </a:pPr>
            <a:r>
              <a:rPr lang="en-US" sz="3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Gen Z personality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93773" y="4136897"/>
            <a:ext cx="725767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0"/>
              </a:lnSpc>
            </a:pPr>
            <a:r>
              <a:rPr lang="en-US" sz="3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Cinema attendance in recent years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93773" y="4750416"/>
            <a:ext cx="725767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0"/>
              </a:lnSpc>
            </a:pPr>
            <a:r>
              <a:rPr lang="en-US" sz="3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Youth interest in film festivals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93773" y="5598141"/>
            <a:ext cx="11191676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0"/>
              </a:lnSpc>
            </a:pPr>
            <a:r>
              <a:rPr lang="en-US" sz="3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Movies impact, social media usage and many more</a:t>
            </a:r>
          </a:p>
        </p:txBody>
      </p:sp>
      <p:sp>
        <p:nvSpPr>
          <p:cNvPr id="11" name="Freeform 11"/>
          <p:cNvSpPr/>
          <p:nvPr/>
        </p:nvSpPr>
        <p:spPr>
          <a:xfrm>
            <a:off x="3023949" y="3901822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6"/>
                </a:lnTo>
                <a:lnTo>
                  <a:pt x="0" y="353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23949" y="4550663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23949" y="5164183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23949" y="5813025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49509" y="6789340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5875" y="6703234"/>
            <a:ext cx="14282024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Know your audience, see the bigger picture, ask the right questions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442" y="315067"/>
            <a:ext cx="5931944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Applied activities</a:t>
            </a:r>
          </a:p>
        </p:txBody>
      </p:sp>
      <p:sp>
        <p:nvSpPr>
          <p:cNvPr id="3" name="Freeform 3"/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012034" y="3662546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5" name="Freeform 5"/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85616" y="2160834"/>
            <a:ext cx="627355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50"/>
              </a:lnSpc>
            </a:pPr>
            <a:r>
              <a:rPr lang="en-US" sz="3000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Survey - 31  questions </a:t>
            </a:r>
          </a:p>
        </p:txBody>
      </p:sp>
      <p:sp>
        <p:nvSpPr>
          <p:cNvPr id="7" name="Freeform 7"/>
          <p:cNvSpPr/>
          <p:nvPr/>
        </p:nvSpPr>
        <p:spPr>
          <a:xfrm>
            <a:off x="2925371" y="2574601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25371" y="4308153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85616" y="4174040"/>
            <a:ext cx="419638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Survey analyzation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5616" y="5176070"/>
            <a:ext cx="594898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Collaborating with mentors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06414" y="6178100"/>
            <a:ext cx="5544026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Presenting our ideas</a:t>
            </a:r>
          </a:p>
        </p:txBody>
      </p:sp>
      <p:sp>
        <p:nvSpPr>
          <p:cNvPr id="12" name="Freeform 12"/>
          <p:cNvSpPr/>
          <p:nvPr/>
        </p:nvSpPr>
        <p:spPr>
          <a:xfrm>
            <a:off x="2925371" y="5262177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6"/>
                </a:lnTo>
                <a:lnTo>
                  <a:pt x="0" y="353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25371" y="6264207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23530" y="3419279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26658" y="3333172"/>
            <a:ext cx="395534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What was asked?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011" y="607046"/>
            <a:ext cx="6582860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Results from the survey</a:t>
            </a:r>
          </a:p>
        </p:txBody>
      </p:sp>
      <p:sp>
        <p:nvSpPr>
          <p:cNvPr id="3" name="Freeform 3"/>
          <p:cNvSpPr/>
          <p:nvPr/>
        </p:nvSpPr>
        <p:spPr>
          <a:xfrm rot="9770323">
            <a:off x="9924794" y="-11059695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2"/>
                </a:lnTo>
                <a:lnTo>
                  <a:pt x="0" y="1078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770323">
            <a:off x="9356644" y="-4123584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1"/>
                </a:lnTo>
                <a:lnTo>
                  <a:pt x="0" y="1078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077093">
            <a:off x="11026106" y="-3887918"/>
            <a:ext cx="12039468" cy="9253524"/>
          </a:xfrm>
          <a:custGeom>
            <a:avLst/>
            <a:gdLst/>
            <a:ahLst/>
            <a:cxnLst/>
            <a:rect l="l" t="t" r="r" b="b"/>
            <a:pathLst>
              <a:path w="12039468" h="9253524">
                <a:moveTo>
                  <a:pt x="0" y="0"/>
                </a:moveTo>
                <a:lnTo>
                  <a:pt x="12039468" y="0"/>
                </a:lnTo>
                <a:lnTo>
                  <a:pt x="12039468" y="9253523"/>
                </a:lnTo>
                <a:lnTo>
                  <a:pt x="0" y="925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6" name="Freeform 6"/>
          <p:cNvSpPr/>
          <p:nvPr/>
        </p:nvSpPr>
        <p:spPr>
          <a:xfrm rot="-10232867">
            <a:off x="10545314" y="-4123584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1"/>
                </a:lnTo>
                <a:lnTo>
                  <a:pt x="0" y="10787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6302" y="3559419"/>
            <a:ext cx="2347810" cy="13695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27236" y="4851203"/>
            <a:ext cx="3385943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of responders cite </a:t>
            </a:r>
            <a:r>
              <a:rPr lang="en-US" sz="2000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storyline</a:t>
            </a:r>
            <a:r>
              <a:rPr lang="en-US" sz="2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as the most crucial factor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4018" y="3664452"/>
            <a:ext cx="2318032" cy="13521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43725" y="4907351"/>
            <a:ext cx="365861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watch indie films </a:t>
            </a:r>
            <a:r>
              <a:rPr lang="en-US" sz="2000" b="1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regularly</a:t>
            </a:r>
            <a:r>
              <a:rPr lang="en-US" sz="200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 (few times a month)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028" y="6288548"/>
            <a:ext cx="2517671" cy="14686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4690" y="6264404"/>
            <a:ext cx="2517671" cy="14686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4352" y="6264404"/>
            <a:ext cx="2517671" cy="1468642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1608675" y="7897999"/>
            <a:ext cx="610377" cy="610377"/>
          </a:xfrm>
          <a:custGeom>
            <a:avLst/>
            <a:gdLst/>
            <a:ahLst/>
            <a:cxnLst/>
            <a:rect l="l" t="t" r="r" b="b"/>
            <a:pathLst>
              <a:path w="610377" h="610377">
                <a:moveTo>
                  <a:pt x="0" y="0"/>
                </a:moveTo>
                <a:lnTo>
                  <a:pt x="610377" y="0"/>
                </a:lnTo>
                <a:lnTo>
                  <a:pt x="610377" y="610377"/>
                </a:lnTo>
                <a:lnTo>
                  <a:pt x="0" y="6103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76265" y="7873856"/>
            <a:ext cx="634521" cy="634521"/>
          </a:xfrm>
          <a:custGeom>
            <a:avLst/>
            <a:gdLst/>
            <a:ahLst/>
            <a:cxnLst/>
            <a:rect l="l" t="t" r="r" b="b"/>
            <a:pathLst>
              <a:path w="634521" h="634521">
                <a:moveTo>
                  <a:pt x="0" y="0"/>
                </a:moveTo>
                <a:lnTo>
                  <a:pt x="634521" y="0"/>
                </a:lnTo>
                <a:lnTo>
                  <a:pt x="634521" y="634520"/>
                </a:lnTo>
                <a:lnTo>
                  <a:pt x="0" y="6345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0214" y="7897999"/>
            <a:ext cx="690993" cy="610377"/>
          </a:xfrm>
          <a:custGeom>
            <a:avLst/>
            <a:gdLst/>
            <a:ahLst/>
            <a:cxnLst/>
            <a:rect l="l" t="t" r="r" b="b"/>
            <a:pathLst>
              <a:path w="690993" h="610377">
                <a:moveTo>
                  <a:pt x="0" y="0"/>
                </a:moveTo>
                <a:lnTo>
                  <a:pt x="690993" y="0"/>
                </a:lnTo>
                <a:lnTo>
                  <a:pt x="690993" y="610377"/>
                </a:lnTo>
                <a:lnTo>
                  <a:pt x="0" y="61037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38392" y="7897999"/>
            <a:ext cx="816209" cy="629501"/>
          </a:xfrm>
          <a:custGeom>
            <a:avLst/>
            <a:gdLst/>
            <a:ahLst/>
            <a:cxnLst/>
            <a:rect l="l" t="t" r="r" b="b"/>
            <a:pathLst>
              <a:path w="816209" h="629501">
                <a:moveTo>
                  <a:pt x="0" y="0"/>
                </a:moveTo>
                <a:lnTo>
                  <a:pt x="816209" y="0"/>
                </a:lnTo>
                <a:lnTo>
                  <a:pt x="816209" y="629501"/>
                </a:lnTo>
                <a:lnTo>
                  <a:pt x="0" y="62950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082207" y="7861014"/>
            <a:ext cx="659378" cy="660203"/>
          </a:xfrm>
          <a:custGeom>
            <a:avLst/>
            <a:gdLst/>
            <a:ahLst/>
            <a:cxnLst/>
            <a:rect l="l" t="t" r="r" b="b"/>
            <a:pathLst>
              <a:path w="659378" h="660203">
                <a:moveTo>
                  <a:pt x="0" y="0"/>
                </a:moveTo>
                <a:lnTo>
                  <a:pt x="659377" y="0"/>
                </a:lnTo>
                <a:lnTo>
                  <a:pt x="659377" y="660204"/>
                </a:lnTo>
                <a:lnTo>
                  <a:pt x="0" y="6602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665754" y="7125108"/>
            <a:ext cx="592123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Presenting our results at PÖFF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964054" y="3782164"/>
            <a:ext cx="2746481" cy="177028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860811" y="4306312"/>
            <a:ext cx="379320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Loubag Bold"/>
                <a:ea typeface="Loubag Bold"/>
                <a:cs typeface="Loubag Bold"/>
                <a:sym typeface="Loubag Bold"/>
              </a:rPr>
              <a:t>99 participants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4355" y="607046"/>
            <a:ext cx="7191355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Results from our creative concepts</a:t>
            </a:r>
          </a:p>
        </p:txBody>
      </p:sp>
      <p:sp>
        <p:nvSpPr>
          <p:cNvPr id="3" name="Freeform 3"/>
          <p:cNvSpPr/>
          <p:nvPr/>
        </p:nvSpPr>
        <p:spPr>
          <a:xfrm rot="9770323">
            <a:off x="9924794" y="-11059695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2"/>
                </a:lnTo>
                <a:lnTo>
                  <a:pt x="0" y="1078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770323">
            <a:off x="9356644" y="-4123584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1"/>
                </a:lnTo>
                <a:lnTo>
                  <a:pt x="0" y="1078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077093">
            <a:off x="11026106" y="-3887918"/>
            <a:ext cx="12039468" cy="9253524"/>
          </a:xfrm>
          <a:custGeom>
            <a:avLst/>
            <a:gdLst/>
            <a:ahLst/>
            <a:cxnLst/>
            <a:rect l="l" t="t" r="r" b="b"/>
            <a:pathLst>
              <a:path w="12039468" h="9253524">
                <a:moveTo>
                  <a:pt x="0" y="0"/>
                </a:moveTo>
                <a:lnTo>
                  <a:pt x="12039468" y="0"/>
                </a:lnTo>
                <a:lnTo>
                  <a:pt x="12039468" y="9253523"/>
                </a:lnTo>
                <a:lnTo>
                  <a:pt x="0" y="925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6" name="Freeform 6"/>
          <p:cNvSpPr/>
          <p:nvPr/>
        </p:nvSpPr>
        <p:spPr>
          <a:xfrm rot="-10232867">
            <a:off x="10545314" y="-4123584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1"/>
                </a:lnTo>
                <a:lnTo>
                  <a:pt x="0" y="10787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11714" y="5497924"/>
            <a:ext cx="914708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Marketing and communication strategies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12969" y="6326599"/>
            <a:ext cx="481000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3 movies, 1 </a:t>
            </a:r>
            <a:r>
              <a:rPr lang="en-US" sz="3000" dirty="0" err="1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filmfestival</a:t>
            </a:r>
            <a:endParaRPr lang="en-US" sz="3000" dirty="0">
              <a:solidFill>
                <a:srgbClr val="F7F7F7"/>
              </a:solidFill>
              <a:latin typeface="Loubag"/>
              <a:ea typeface="Loubag"/>
              <a:cs typeface="Loubag"/>
              <a:sym typeface="Loubag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428528" y="6496907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28528" y="4629705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47485" y="5616416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47485" y="3799783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11714" y="3713677"/>
            <a:ext cx="625148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Understanding the audience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7532" y="4543598"/>
            <a:ext cx="8568755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interactive, socializing, communities</a:t>
            </a:r>
          </a:p>
        </p:txBody>
      </p:sp>
      <p:sp>
        <p:nvSpPr>
          <p:cNvPr id="15" name="Freeform 15"/>
          <p:cNvSpPr/>
          <p:nvPr/>
        </p:nvSpPr>
        <p:spPr>
          <a:xfrm>
            <a:off x="2947485" y="7327106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11713" y="7240999"/>
            <a:ext cx="495992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Who does it benefit?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3940" y="7999571"/>
            <a:ext cx="15845360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Film industry professionals, project owners, </a:t>
            </a:r>
          </a:p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mentors &amp; survey participants, institutions</a:t>
            </a:r>
          </a:p>
        </p:txBody>
      </p:sp>
      <p:sp>
        <p:nvSpPr>
          <p:cNvPr id="18" name="Freeform 18"/>
          <p:cNvSpPr/>
          <p:nvPr/>
        </p:nvSpPr>
        <p:spPr>
          <a:xfrm>
            <a:off x="3428528" y="8157304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5885" y="544513"/>
            <a:ext cx="525975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Conclusions</a:t>
            </a:r>
          </a:p>
        </p:txBody>
      </p:sp>
      <p:sp>
        <p:nvSpPr>
          <p:cNvPr id="3" name="Freeform 3"/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5" name="Freeform 5"/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86942" y="4787007"/>
            <a:ext cx="666185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Developed the following skills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1518" y="5608283"/>
            <a:ext cx="1201209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Teamwork, communication, leadership, time management, </a:t>
            </a:r>
          </a:p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persistence, presenting </a:t>
            </a:r>
          </a:p>
        </p:txBody>
      </p:sp>
      <p:sp>
        <p:nvSpPr>
          <p:cNvPr id="8" name="Freeform 8"/>
          <p:cNvSpPr/>
          <p:nvPr/>
        </p:nvSpPr>
        <p:spPr>
          <a:xfrm>
            <a:off x="1679968" y="2974726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6"/>
                </a:lnTo>
                <a:lnTo>
                  <a:pt x="0" y="353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86942" y="6578725"/>
            <a:ext cx="254705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7F7F7"/>
                </a:solidFill>
                <a:latin typeface="Loubag Bold"/>
                <a:ea typeface="Loubag Bold"/>
                <a:cs typeface="Loubag Bold"/>
                <a:sym typeface="Loubag Bold"/>
              </a:rPr>
              <a:t>End notes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2393677" y="3829050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9968" y="6664832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9968" y="4873114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6" y="0"/>
                </a:lnTo>
                <a:lnTo>
                  <a:pt x="96208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93677" y="5625465"/>
            <a:ext cx="962086" cy="353567"/>
          </a:xfrm>
          <a:custGeom>
            <a:avLst/>
            <a:gdLst/>
            <a:ahLst/>
            <a:cxnLst/>
            <a:rect l="l" t="t" r="r" b="b"/>
            <a:pathLst>
              <a:path w="962086" h="353567">
                <a:moveTo>
                  <a:pt x="0" y="0"/>
                </a:moveTo>
                <a:lnTo>
                  <a:pt x="962087" y="0"/>
                </a:lnTo>
                <a:lnTo>
                  <a:pt x="962087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786943" y="2888619"/>
            <a:ext cx="734765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 dirty="0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Our findings can make a difference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71518" y="3742943"/>
            <a:ext cx="2497336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999">
                <a:solidFill>
                  <a:srgbClr val="F7F7F7"/>
                </a:solidFill>
                <a:latin typeface="Loubag"/>
                <a:ea typeface="Loubag"/>
                <a:cs typeface="Loubag"/>
                <a:sym typeface="Loubag"/>
              </a:rPr>
              <a:t>Time will tell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3316" y="4179418"/>
            <a:ext cx="13381799" cy="198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2"/>
              </a:lnSpc>
              <a:spcBef>
                <a:spcPct val="0"/>
              </a:spcBef>
            </a:pPr>
            <a:r>
              <a:rPr lang="en-US" sz="11609" b="1">
                <a:solidFill>
                  <a:srgbClr val="F7F7F7"/>
                </a:solidFill>
                <a:latin typeface="Loubag Semi-Bold"/>
                <a:ea typeface="Loubag Semi-Bold"/>
                <a:cs typeface="Loubag Semi-Bold"/>
                <a:sym typeface="Loubag Semi-Bold"/>
              </a:rPr>
              <a:t>Thank you!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8878182" y="-3288091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79" y="0"/>
                </a:lnTo>
                <a:lnTo>
                  <a:pt x="12639279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</p:sp>
      <p:sp>
        <p:nvSpPr>
          <p:cNvPr id="7" name="Freeform 7"/>
          <p:cNvSpPr/>
          <p:nvPr/>
        </p:nvSpPr>
        <p:spPr>
          <a:xfrm rot="10458758">
            <a:off x="10540090" y="-2832916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8" name="Freeform 8"/>
          <p:cNvSpPr/>
          <p:nvPr/>
        </p:nvSpPr>
        <p:spPr>
          <a:xfrm rot="-10211662">
            <a:off x="11713291" y="-3480137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2"/>
                </a:lnTo>
                <a:lnTo>
                  <a:pt x="0" y="8634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297</Words>
  <Application>Microsoft Macintosh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Loubag</vt:lpstr>
      <vt:lpstr>Arial</vt:lpstr>
      <vt:lpstr>Calibri</vt:lpstr>
      <vt:lpstr>Loubag Semi-Bold</vt:lpstr>
      <vt:lpstr>Loubag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ELU Portfolio</dc:title>
  <cp:lastModifiedBy>Ermo Säks</cp:lastModifiedBy>
  <cp:revision>3</cp:revision>
  <dcterms:created xsi:type="dcterms:W3CDTF">2006-08-16T00:00:00Z</dcterms:created>
  <dcterms:modified xsi:type="dcterms:W3CDTF">2024-12-08T14:02:36Z</dcterms:modified>
  <dc:identifier>DAGXG5uRBao</dc:identifier>
</cp:coreProperties>
</file>