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5" r:id="rId7"/>
    <p:sldId id="264" r:id="rId8"/>
    <p:sldId id="276" r:id="rId9"/>
    <p:sldId id="275" r:id="rId10"/>
    <p:sldId id="272" r:id="rId11"/>
    <p:sldId id="277" r:id="rId12"/>
    <p:sldId id="278" r:id="rId13"/>
    <p:sldId id="266" r:id="rId14"/>
    <p:sldId id="267" r:id="rId15"/>
    <p:sldId id="273" r:id="rId16"/>
    <p:sldId id="274" r:id="rId17"/>
  </p:sldIdLst>
  <p:sldSz cx="9144000" cy="5143500" type="screen16x9"/>
  <p:notesSz cx="6858000" cy="9144000"/>
  <p:embeddedFontLst>
    <p:embeddedFont>
      <p:font typeface="Barlow Condensed" panose="00000506000000000000" pitchFamily="2" charset="-70"/>
      <p:regular r:id="rId19"/>
      <p:bold r:id="rId20"/>
      <p:italic r:id="rId21"/>
      <p:boldItalic r:id="rId22"/>
    </p:embeddedFont>
    <p:embeddedFont>
      <p:font typeface="Barlow Condensed ExtraLight" panose="00000306000000000000" pitchFamily="2" charset="-70"/>
      <p:regular r:id="rId23"/>
      <p:bold r:id="rId24"/>
      <p:italic r:id="rId25"/>
      <p:boldItalic r:id="rId26"/>
    </p:embeddedFont>
    <p:embeddedFont>
      <p:font typeface="Barlow Condensed Medium" panose="00000606000000000000" pitchFamily="2" charset="-70"/>
      <p:regular r:id="rId27"/>
      <p:bold r:id="rId28"/>
      <p:italic r:id="rId29"/>
      <p:boldItalic r:id="rId30"/>
    </p:embeddedFont>
    <p:embeddedFont>
      <p:font typeface="EB Garamond" panose="00000500000000000000" pitchFamily="2" charset="0"/>
      <p:regular r:id="rId31"/>
      <p:bold r:id="rId32"/>
      <p:italic r:id="rId33"/>
      <p:boldItalic r:id="rId34"/>
    </p:embeddedFont>
    <p:embeddedFont>
      <p:font typeface="Merriweather Sans" pitchFamily="2" charset="-7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2GqbM+/ekpXezlCK2pPy17HPM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16" autoAdjust="0"/>
  </p:normalViewPr>
  <p:slideViewPr>
    <p:cSldViewPr snapToGrid="0">
      <p:cViewPr varScale="1">
        <p:scale>
          <a:sx n="117" d="100"/>
          <a:sy n="117" d="100"/>
        </p:scale>
        <p:origin x="1434" y="9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b8ca3a61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6b8ca3a61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Karate kasulikkusest väärtuskasvatuses ollakse keskmiselt teadlikud.</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Enim teati karate mõjust distsipliini, enesejuhtimise ja vastutustunde kasvatamisele.</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Karate vastu valikainena ollakse üsnagi huvitatud.</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Enamik vastajaid oleks huvitatud karate lisamisest valikainena.</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Enamik vastajaid oleks huvitatud karate lisamisest pikaaegse programmina.</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Keskmiselt oleks vaja 11 registreerunud õpilast, et aine saaks toimuda.</a:t>
            </a:r>
          </a:p>
          <a:p>
            <a:pPr marL="457200" marR="0" lvl="0" indent="-228600" algn="l" rtl="0">
              <a:lnSpc>
                <a:spcPct val="100000"/>
              </a:lnSpc>
              <a:spcBef>
                <a:spcPts val="0"/>
              </a:spcBef>
              <a:spcAft>
                <a:spcPts val="0"/>
              </a:spcAft>
              <a:buSzPts val="1400"/>
              <a:buNone/>
            </a:pPr>
            <a:endParaRPr sz="1000" dirty="0"/>
          </a:p>
        </p:txBody>
      </p:sp>
      <p:sp>
        <p:nvSpPr>
          <p:cNvPr id="227" name="Google Shape;227;g16b8ca3a616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b8ca3a61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6b8ca3a61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Suur enamik vastas, et ei ole olemas koolis treenerit, kes saaks ainet läbi viia.</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Ollakse huvitatud alaliidust tulevast treenerist, aga samas paljud ei oska ka oma huvi hinnata</a:t>
            </a:r>
          </a:p>
          <a:p>
            <a:pPr algn="just" rtl="0" fontAlgn="base">
              <a:spcBef>
                <a:spcPts val="0"/>
              </a:spcBef>
              <a:spcAft>
                <a:spcPts val="0"/>
              </a:spcAft>
              <a:buFont typeface="Arial" panose="020B0604020202020204" pitchFamily="34" charset="0"/>
              <a:buChar char="•"/>
            </a:pPr>
            <a:r>
              <a:rPr lang="et-EE" sz="1800" b="0" i="0" u="none" strike="noStrike" dirty="0">
                <a:solidFill>
                  <a:srgbClr val="262261"/>
                </a:solidFill>
                <a:effectLst/>
                <a:latin typeface="Barlow Condensed" panose="00000506000000000000" pitchFamily="2" charset="-70"/>
              </a:rPr>
              <a:t>Kõige suuremaks võimalikuks takistavaks teguriks hinnatakse õpilaste huvi puudus, lisaks puuduvad vajalikud tingimused.</a:t>
            </a:r>
          </a:p>
          <a:p>
            <a:pPr marL="457200" marR="0" lvl="0" indent="-228600" algn="l" rtl="0">
              <a:lnSpc>
                <a:spcPct val="100000"/>
              </a:lnSpc>
              <a:spcBef>
                <a:spcPts val="0"/>
              </a:spcBef>
              <a:spcAft>
                <a:spcPts val="0"/>
              </a:spcAft>
              <a:buSzPts val="1400"/>
              <a:buNone/>
            </a:pPr>
            <a:endParaRPr sz="1000" dirty="0"/>
          </a:p>
        </p:txBody>
      </p:sp>
      <p:sp>
        <p:nvSpPr>
          <p:cNvPr id="227" name="Google Shape;227;g16b8ca3a616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2636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b8ca3a61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6b8ca3a61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algn="just" rtl="0" fontAlgn="base">
              <a:spcBef>
                <a:spcPts val="0"/>
              </a:spcBef>
              <a:spcAft>
                <a:spcPts val="0"/>
              </a:spcAft>
              <a:buFont typeface="Arial" panose="020B0604020202020204" pitchFamily="34" charset="0"/>
              <a:buNone/>
            </a:pPr>
            <a:r>
              <a:rPr lang="et-EE" sz="1800" b="0" i="0" u="none" strike="noStrike" dirty="0">
                <a:solidFill>
                  <a:srgbClr val="262261"/>
                </a:solidFill>
                <a:effectLst/>
                <a:latin typeface="Barlow Condensed" panose="00000506000000000000" pitchFamily="2" charset="-70"/>
              </a:rPr>
              <a:t>Kuna küsitlusele vastas siiski keegi kooli juhtkonnast, on küsitav, kui hästi on tegelikult teada õpilaste huvi teema vastu. </a:t>
            </a:r>
          </a:p>
          <a:p>
            <a:pPr marL="228600" indent="0" algn="just" rtl="0" fontAlgn="base">
              <a:spcBef>
                <a:spcPts val="0"/>
              </a:spcBef>
              <a:spcAft>
                <a:spcPts val="0"/>
              </a:spcAft>
              <a:buFont typeface="Arial" panose="020B0604020202020204" pitchFamily="34" charset="0"/>
              <a:buNone/>
            </a:pPr>
            <a:r>
              <a:rPr lang="et-EE" sz="1800" b="0" i="0" u="none" strike="noStrike" dirty="0">
                <a:solidFill>
                  <a:srgbClr val="262261"/>
                </a:solidFill>
                <a:effectLst/>
                <a:latin typeface="Barlow Condensed" panose="00000506000000000000" pitchFamily="2" charset="-70"/>
              </a:rPr>
              <a:t>Üheks teguriks võib olla ka õpilase enda teadlikkuse või teadmatuse suve tajutud huvipuudusega. Kui näiteks teha koolis mõni demotund, kas see huvi võiks esile kerkida?</a:t>
            </a:r>
          </a:p>
          <a:p>
            <a:pPr marL="228600" indent="0" algn="just" rtl="0" fontAlgn="base">
              <a:spcBef>
                <a:spcPts val="0"/>
              </a:spcBef>
              <a:spcAft>
                <a:spcPts val="0"/>
              </a:spcAft>
              <a:buFont typeface="Arial" panose="020B0604020202020204" pitchFamily="34" charset="0"/>
              <a:buNone/>
            </a:pPr>
            <a:r>
              <a:rPr lang="et-EE" sz="1800" b="0" i="0" u="none" strike="noStrike" dirty="0">
                <a:solidFill>
                  <a:srgbClr val="262261"/>
                </a:solidFill>
                <a:effectLst/>
                <a:latin typeface="Barlow Condensed" panose="00000506000000000000" pitchFamily="2" charset="-70"/>
              </a:rPr>
              <a:t>Kõige olulisem küsimus on aga, kas karate koht on tingimata kooli ainekavas, või sobib see endiselt paremini huvitegevuseks, nagu see seni pigem olnud on.</a:t>
            </a:r>
          </a:p>
          <a:p>
            <a:pPr marL="228600" indent="0" algn="just" rtl="0" fontAlgn="base">
              <a:spcBef>
                <a:spcPts val="0"/>
              </a:spcBef>
              <a:spcAft>
                <a:spcPts val="0"/>
              </a:spcAft>
              <a:buFont typeface="Arial" panose="020B0604020202020204" pitchFamily="34" charset="0"/>
              <a:buNone/>
            </a:pPr>
            <a:endParaRPr lang="et-EE" sz="1800" b="0" i="0" u="none" strike="noStrike" dirty="0">
              <a:solidFill>
                <a:srgbClr val="262261"/>
              </a:solidFill>
              <a:effectLst/>
              <a:latin typeface="Barlow Condensed" panose="00000506000000000000" pitchFamily="2" charset="-70"/>
            </a:endParaRPr>
          </a:p>
          <a:p>
            <a:pPr marL="457200" marR="0" lvl="0" indent="-228600" algn="l" rtl="0">
              <a:lnSpc>
                <a:spcPct val="100000"/>
              </a:lnSpc>
              <a:spcBef>
                <a:spcPts val="0"/>
              </a:spcBef>
              <a:spcAft>
                <a:spcPts val="0"/>
              </a:spcAft>
              <a:buSzPts val="1400"/>
              <a:buNone/>
            </a:pPr>
            <a:endParaRPr sz="1000" dirty="0"/>
          </a:p>
        </p:txBody>
      </p:sp>
      <p:sp>
        <p:nvSpPr>
          <p:cNvPr id="227" name="Google Shape;227;g16b8ca3a616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62017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a:solidFill>
                  <a:srgbClr val="262261"/>
                </a:solidFill>
                <a:latin typeface="Barlow Condensed"/>
                <a:ea typeface="Barlow Condensed"/>
                <a:cs typeface="Barlow Condensed"/>
                <a:sym typeface="Barlow Condensed"/>
              </a:rPr>
              <a:t>Kui projekt integreerub aktiivselt mõnes koolis, on sidusrühmadeks nii õpilased ise kui ka kooli personal. Õpilased oleks aktiivselt kaasatud karate-treeningutes, mis võib tuua tulemusi nende väärtushinnangute ning füüsiliste ja vaimsete võimete arendamisel. Kooli personali puudutab eelkõige projekti praktiline ja logistiline pool. Samas, kui õpilaste väärtushinnangutes ja võimetes toimuvad muutused, siis ka see mõjutab personali. Samamoodi puudutab noorte areng (või halvemal juhul taandareng) lapsevanemaid.</a:t>
            </a:r>
            <a:endParaRPr>
              <a:solidFill>
                <a:srgbClr val="262261"/>
              </a:solidFill>
              <a:latin typeface="Barlow Condensed"/>
              <a:ea typeface="Barlow Condensed"/>
              <a:cs typeface="Barlow Condensed"/>
              <a:sym typeface="Barlow Condensed"/>
            </a:endParaRPr>
          </a:p>
          <a:p>
            <a:pPr marL="0" lvl="0" indent="0" algn="just" rtl="0">
              <a:lnSpc>
                <a:spcPct val="115000"/>
              </a:lnSpc>
              <a:spcBef>
                <a:spcPts val="0"/>
              </a:spcBef>
              <a:spcAft>
                <a:spcPts val="0"/>
              </a:spcAft>
              <a:buClr>
                <a:schemeClr val="dk1"/>
              </a:buClr>
              <a:buSzPts val="1100"/>
              <a:buFont typeface="Arial"/>
              <a:buNone/>
            </a:pPr>
            <a:r>
              <a:rPr lang="en-US">
                <a:solidFill>
                  <a:srgbClr val="262261"/>
                </a:solidFill>
                <a:latin typeface="Barlow Condensed"/>
                <a:ea typeface="Barlow Condensed"/>
                <a:cs typeface="Barlow Condensed"/>
                <a:sym typeface="Barlow Condensed"/>
              </a:rPr>
              <a:t>Kui aga ei toimu aktiivset integratsiooni ning uurime, mis põhjustel karate keskkooli ei sobitu, on kooli poolt peamiseks sidusrühmaks personal, kes vastab meie küsitlustele. Saadud info võib olla aga vajalik Eesti Karate Föderatsioonile ja Eesti karate kogukonnale laiemalt.</a:t>
            </a:r>
            <a:endParaRPr sz="1000"/>
          </a:p>
        </p:txBody>
      </p:sp>
      <p:sp>
        <p:nvSpPr>
          <p:cNvPr id="194" name="Google Shape;1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0c3d815a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0c3d815a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dirty="0"/>
          </a:p>
        </p:txBody>
      </p:sp>
      <p:sp>
        <p:nvSpPr>
          <p:cNvPr id="240" name="Google Shape;240;g30c3d815a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d2676e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1d2676e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1d2676e34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1d2676e34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100"/>
              <a:buNone/>
            </a:pPr>
            <a:r>
              <a:rPr lang="en-US">
                <a:solidFill>
                  <a:srgbClr val="262261"/>
                </a:solidFill>
                <a:latin typeface="Barlow Condensed"/>
                <a:ea typeface="Barlow Condensed"/>
                <a:cs typeface="Barlow Condensed"/>
                <a:sym typeface="Barlow Condensed"/>
              </a:rPr>
              <a:t>Karate-do (tühja käe tee) ei ole vaid võitluskunst, vaid terviklikum kasvatussüsteem, mis toetab nii füüsilist, vaimset kui ka moraalset arengut. Kui 20. sajandil integreeriti karate Jaapani koolidesse, nähti positiivset mõju laste ja noorte kasvatamisele. Karate õpetamine aitas arendada eluks ja tööks vajalikke oskusi ning kujundada tugevaid kõlbelisi väärtusi ja kindlat iseloomu. </a:t>
            </a:r>
            <a:endParaRPr sz="1400">
              <a:solidFill>
                <a:srgbClr val="262261"/>
              </a:solidFill>
              <a:latin typeface="Barlow Condensed"/>
              <a:ea typeface="Barlow Condensed"/>
              <a:cs typeface="Barlow Condensed"/>
              <a:sym typeface="Barlow Condensed"/>
            </a:endParaRPr>
          </a:p>
          <a:p>
            <a:pPr marL="0" lvl="0" indent="0" algn="l" rtl="0">
              <a:lnSpc>
                <a:spcPct val="120000"/>
              </a:lnSpc>
              <a:spcBef>
                <a:spcPts val="1400"/>
              </a:spcBef>
              <a:spcAft>
                <a:spcPts val="0"/>
              </a:spcAft>
              <a:buSzPts val="1100"/>
              <a:buNone/>
            </a:pPr>
            <a:r>
              <a:rPr lang="en-US">
                <a:solidFill>
                  <a:srgbClr val="262261"/>
                </a:solidFill>
                <a:latin typeface="Barlow Condensed"/>
                <a:ea typeface="Barlow Condensed"/>
                <a:cs typeface="Barlow Condensed"/>
                <a:sym typeface="Barlow Condensed"/>
              </a:rPr>
              <a:t>Projekti eesmärgiks on uurida, kuidas saaks integreerida karate-do õpetuse ja distsipliini süsteemi Eesti haridussüsteemiga. Kasvatussüsteemis karate põhimõtete järgimine aitaks kasvatada noorte iseloomu, nende väärtushinnanguid, enesekontrolli, vastutustunnet ja eetilisi väärtusi. Seda kinnitavad ka mõned uuringud.</a:t>
            </a:r>
            <a:endParaRPr>
              <a:solidFill>
                <a:srgbClr val="262261"/>
              </a:solidFill>
              <a:latin typeface="Barlow Condensed"/>
              <a:ea typeface="Barlow Condensed"/>
              <a:cs typeface="Barlow Condensed"/>
              <a:sym typeface="Barlow Condensed"/>
            </a:endParaRPr>
          </a:p>
          <a:p>
            <a:pPr marL="0" lvl="0" indent="0" algn="l" rtl="0">
              <a:lnSpc>
                <a:spcPct val="120000"/>
              </a:lnSpc>
              <a:spcBef>
                <a:spcPts val="1400"/>
              </a:spcBef>
              <a:spcAft>
                <a:spcPts val="0"/>
              </a:spcAft>
              <a:buSzPts val="1100"/>
              <a:buNone/>
            </a:pPr>
            <a:r>
              <a:rPr lang="en-US">
                <a:solidFill>
                  <a:srgbClr val="262261"/>
                </a:solidFill>
                <a:latin typeface="Barlow Condensed"/>
                <a:ea typeface="Barlow Condensed"/>
                <a:cs typeface="Barlow Condensed"/>
                <a:sym typeface="Barlow Condensed"/>
              </a:rPr>
              <a:t>Eesti haridussüsteemi õppekavades keskendub kehaline kasvatus peamiselt füüsilisele arengule ning tähelepanuta jääb vaimsete omaduste arendamine. Samuti on ka teistes õppeainetes rõhk rohkem teadmiste omandamisel ning vaimne ja isiksuse areng jääb tahaplaanile.</a:t>
            </a:r>
            <a:endParaRPr>
              <a:solidFill>
                <a:srgbClr val="262261"/>
              </a:solidFill>
              <a:latin typeface="Barlow Condensed"/>
              <a:ea typeface="Barlow Condensed"/>
              <a:cs typeface="Barlow Condensed"/>
              <a:sym typeface="Barlow Condensed"/>
            </a:endParaRPr>
          </a:p>
          <a:p>
            <a:pPr marL="0" lvl="0" indent="0" algn="l" rtl="0">
              <a:lnSpc>
                <a:spcPct val="120000"/>
              </a:lnSpc>
              <a:spcBef>
                <a:spcPts val="0"/>
              </a:spcBef>
              <a:spcAft>
                <a:spcPts val="0"/>
              </a:spcAft>
              <a:buSzPts val="1100"/>
              <a:buNone/>
            </a:pPr>
            <a:r>
              <a:rPr lang="en-US">
                <a:solidFill>
                  <a:srgbClr val="24285D"/>
                </a:solidFill>
                <a:latin typeface="Barlow Condensed"/>
                <a:ea typeface="Barlow Condensed"/>
                <a:cs typeface="Barlow Condensed"/>
                <a:sym typeface="Barlow Condensed"/>
              </a:rPr>
              <a:t>Uuringud näitavad, et karate parandab õpilaste vaimset tervist. Väheneb stress, suureneb enesekindlus. Greco puudutas ka enesetõhusust, mis Bandura järgi on oluline võimekuse ja heaolu prediktor. </a:t>
            </a:r>
            <a:endParaRPr>
              <a:solidFill>
                <a:srgbClr val="24285D"/>
              </a:solidFill>
              <a:latin typeface="Barlow Condensed"/>
              <a:ea typeface="Barlow Condensed"/>
              <a:cs typeface="Barlow Condensed"/>
              <a:sym typeface="Barlow Condensed"/>
            </a:endParaRPr>
          </a:p>
          <a:p>
            <a:pPr marL="0" lvl="0" indent="0" algn="just" rtl="0">
              <a:lnSpc>
                <a:spcPct val="150000"/>
              </a:lnSpc>
              <a:spcBef>
                <a:spcPts val="0"/>
              </a:spcBef>
              <a:spcAft>
                <a:spcPts val="1200"/>
              </a:spcAft>
              <a:buClr>
                <a:schemeClr val="dk1"/>
              </a:buClr>
              <a:buSzPts val="1100"/>
              <a:buFont typeface="Arial"/>
              <a:buNone/>
            </a:pPr>
            <a:r>
              <a:rPr lang="en-US">
                <a:solidFill>
                  <a:srgbClr val="262261"/>
                </a:solidFill>
                <a:latin typeface="Barlow Condensed"/>
                <a:ea typeface="Barlow Condensed"/>
                <a:cs typeface="Barlow Condensed"/>
                <a:sym typeface="Barlow Condensed"/>
              </a:rPr>
              <a:t>Harwoodi jt (2017) poolt läbi viidud metaanalüüs tõi selgelt välja, et võitluskunstidega tegelemine suurendas inimeste heaolu ja vähendas noorte hulgas agressiooni, viha ja vägivalda. Lisaks õpetavad võitluskunstid enesekontrolli ja positiivseid hoiakuid vastuseks füüsilistele raskustele, toetavad enesehinnangut, õpetavad ja arendavad emotsionaalset stabiilsust, enesekindlust ja otsustuskindlust. </a:t>
            </a:r>
            <a:endParaRPr sz="1000"/>
          </a:p>
        </p:txBody>
      </p:sp>
      <p:sp>
        <p:nvSpPr>
          <p:cNvPr id="130" name="Google Shape;130;g31d2676e34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d2676e34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31d2676e34a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400"/>
              </a:spcBef>
              <a:spcAft>
                <a:spcPts val="1400"/>
              </a:spcAft>
              <a:buSzPts val="1100"/>
              <a:buNone/>
            </a:pPr>
            <a:r>
              <a:rPr lang="en-US" dirty="0">
                <a:solidFill>
                  <a:srgbClr val="24285D"/>
                </a:solidFill>
                <a:latin typeface="Barlow Condensed"/>
                <a:ea typeface="Barlow Condensed"/>
                <a:cs typeface="Barlow Condensed"/>
                <a:sym typeface="Barlow Condensed"/>
              </a:rPr>
              <a:t>Kuna </a:t>
            </a:r>
            <a:r>
              <a:rPr lang="en-US" dirty="0" err="1">
                <a:solidFill>
                  <a:srgbClr val="24285D"/>
                </a:solidFill>
                <a:latin typeface="Barlow Condensed"/>
                <a:ea typeface="Barlow Condensed"/>
                <a:cs typeface="Barlow Condensed"/>
                <a:sym typeface="Barlow Condensed"/>
              </a:rPr>
              <a:t>uuringutes</a:t>
            </a:r>
            <a:r>
              <a:rPr lang="en-US" dirty="0">
                <a:solidFill>
                  <a:srgbClr val="24285D"/>
                </a:solidFill>
                <a:latin typeface="Barlow Condensed"/>
                <a:ea typeface="Barlow Condensed"/>
                <a:cs typeface="Barlow Condensed"/>
                <a:sym typeface="Barlow Condensed"/>
              </a:rPr>
              <a:t> on juba </a:t>
            </a:r>
            <a:r>
              <a:rPr lang="en-US" dirty="0" err="1">
                <a:solidFill>
                  <a:srgbClr val="24285D"/>
                </a:solidFill>
                <a:latin typeface="Barlow Condensed"/>
                <a:ea typeface="Barlow Condensed"/>
                <a:cs typeface="Barlow Condensed"/>
                <a:sym typeface="Barlow Condensed"/>
              </a:rPr>
              <a:t>testitud</a:t>
            </a:r>
            <a:r>
              <a:rPr lang="en-US" dirty="0">
                <a:solidFill>
                  <a:srgbClr val="24285D"/>
                </a:solidFill>
                <a:latin typeface="Barlow Condensed"/>
                <a:ea typeface="Barlow Condensed"/>
                <a:cs typeface="Barlow Condensed"/>
                <a:sym typeface="Barlow Condensed"/>
              </a:rPr>
              <a:t> 8-12 </a:t>
            </a:r>
            <a:r>
              <a:rPr lang="en-US" dirty="0" err="1">
                <a:solidFill>
                  <a:srgbClr val="24285D"/>
                </a:solidFill>
                <a:latin typeface="Barlow Condensed"/>
                <a:ea typeface="Barlow Condensed"/>
                <a:cs typeface="Barlow Condensed"/>
                <a:sym typeface="Barlow Condensed"/>
              </a:rPr>
              <a:t>nädalast</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regulaarset</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sekkumist</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vastaks</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Eesti</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kontekstis</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sellele</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näiteks</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valikaine</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ühel</a:t>
            </a:r>
            <a:r>
              <a:rPr lang="en-US" dirty="0">
                <a:solidFill>
                  <a:srgbClr val="24285D"/>
                </a:solidFill>
                <a:latin typeface="Barlow Condensed"/>
                <a:ea typeface="Barlow Condensed"/>
                <a:cs typeface="Barlow Condensed"/>
                <a:sym typeface="Barlow Condensed"/>
              </a:rPr>
              <a:t> </a:t>
            </a:r>
            <a:r>
              <a:rPr lang="en-US" dirty="0" err="1">
                <a:solidFill>
                  <a:srgbClr val="24285D"/>
                </a:solidFill>
                <a:latin typeface="Barlow Condensed"/>
                <a:ea typeface="Barlow Condensed"/>
                <a:cs typeface="Barlow Condensed"/>
                <a:sym typeface="Barlow Condensed"/>
              </a:rPr>
              <a:t>semestril</a:t>
            </a:r>
            <a:r>
              <a:rPr lang="en-US" dirty="0">
                <a:solidFill>
                  <a:srgbClr val="24285D"/>
                </a:solidFill>
                <a:latin typeface="Barlow Condensed"/>
                <a:ea typeface="Barlow Condensed"/>
                <a:cs typeface="Barlow Condensed"/>
                <a:sym typeface="Barlow Condensed"/>
              </a:rPr>
              <a:t>.</a:t>
            </a:r>
            <a:r>
              <a:rPr lang="et-EE" dirty="0">
                <a:solidFill>
                  <a:srgbClr val="24285D"/>
                </a:solidFill>
                <a:latin typeface="Barlow Condensed"/>
                <a:ea typeface="Barlow Condensed"/>
                <a:cs typeface="Barlow Condensed"/>
                <a:sym typeface="Barlow Condensed"/>
              </a:rPr>
              <a:t> Meie gümnaasiumites on ka juba üsna põhjalik valik- ja moodulainete kultuur. Kui aga üksikud erandid välja jätta, ei ole võitluskunstid üldiselt levinud osa õppekavadest.</a:t>
            </a:r>
            <a:endParaRPr sz="1000" dirty="0"/>
          </a:p>
        </p:txBody>
      </p:sp>
      <p:sp>
        <p:nvSpPr>
          <p:cNvPr id="137" name="Google Shape;137;g31d2676e34a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d2676e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1d2676e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100"/>
              <a:buNone/>
            </a:pPr>
            <a:r>
              <a:rPr lang="en-US">
                <a:solidFill>
                  <a:srgbClr val="262261"/>
                </a:solidFill>
                <a:latin typeface="Barlow Condensed"/>
                <a:ea typeface="Barlow Condensed"/>
                <a:cs typeface="Barlow Condensed"/>
                <a:sym typeface="Barlow Condensed"/>
              </a:rPr>
              <a:t>Karate-do (tühja käe tee) ei ole vaid võitluskunst, vaid terviklikum kasvatussüsteem, mis toetab nii füüsilist, vaimset kui ka moraalset arengut. Kui 20. sajandil integreeriti karate Jaapani koolidesse, nähti positiivset mõju laste ja noorte kasvatamisele. Karate õpetamine aitas arendada eluks ja tööks vajalikke oskusi ning kujundada tugevaid kõlbelisi väärtusi ja kindlat iseloomu.</a:t>
            </a:r>
            <a:endParaRPr>
              <a:solidFill>
                <a:srgbClr val="262261"/>
              </a:solidFill>
              <a:latin typeface="Barlow Condensed"/>
              <a:ea typeface="Barlow Condensed"/>
              <a:cs typeface="Barlow Condensed"/>
              <a:sym typeface="Barlow Condensed"/>
            </a:endParaRPr>
          </a:p>
          <a:p>
            <a:pPr marL="0" lvl="0" indent="0" algn="l" rtl="0">
              <a:lnSpc>
                <a:spcPct val="120000"/>
              </a:lnSpc>
              <a:spcBef>
                <a:spcPts val="1400"/>
              </a:spcBef>
              <a:spcAft>
                <a:spcPts val="0"/>
              </a:spcAft>
              <a:buSzPts val="1100"/>
              <a:buNone/>
            </a:pPr>
            <a:r>
              <a:rPr lang="en-US">
                <a:solidFill>
                  <a:srgbClr val="262261"/>
                </a:solidFill>
                <a:latin typeface="Barlow Condensed"/>
                <a:ea typeface="Barlow Condensed"/>
                <a:cs typeface="Barlow Condensed"/>
                <a:sym typeface="Barlow Condensed"/>
              </a:rPr>
              <a:t>Projekti eesmärgiks on uurida, kuidas saaks integreerida karate-do õpetuse ja distsipliini süsteemi Eesti haridussüsteemiga. Kasvatussüsteemis karate põhimõtete järgimine aitaks kasvatada noorte iseloomu, nende väärtushinnanguid, enesekontrolli, vastutustunnet ja eetilisi väärtusi. Seda kinnitavad ka mõned uuringud.</a:t>
            </a:r>
            <a:endParaRPr>
              <a:solidFill>
                <a:srgbClr val="262261"/>
              </a:solidFill>
              <a:latin typeface="Barlow Condensed"/>
              <a:ea typeface="Barlow Condensed"/>
              <a:cs typeface="Barlow Condensed"/>
              <a:sym typeface="Barlow Condensed"/>
            </a:endParaRPr>
          </a:p>
          <a:p>
            <a:pPr marL="0" lvl="0" indent="0" algn="l" rtl="0">
              <a:lnSpc>
                <a:spcPct val="120000"/>
              </a:lnSpc>
              <a:spcBef>
                <a:spcPts val="1400"/>
              </a:spcBef>
              <a:spcAft>
                <a:spcPts val="0"/>
              </a:spcAft>
              <a:buSzPts val="1100"/>
              <a:buNone/>
            </a:pPr>
            <a:r>
              <a:rPr lang="en-US">
                <a:solidFill>
                  <a:srgbClr val="262261"/>
                </a:solidFill>
                <a:latin typeface="Barlow Condensed"/>
                <a:ea typeface="Barlow Condensed"/>
                <a:cs typeface="Barlow Condensed"/>
                <a:sym typeface="Barlow Condensed"/>
              </a:rPr>
              <a:t>Eesti haridussüsteemi õppekavades keskendub kehaline kasvatus peamiselt füüsilisele arengule ning tähelepanuta jääb vaimsete omaduste arendamine. Samuti on ka teistes õppeainetes rõhk rohkem teadmiste omandamisel ning vaimne ja isiksuse areng jääb tahaplaanile.</a:t>
            </a:r>
            <a:endParaRPr>
              <a:solidFill>
                <a:srgbClr val="262261"/>
              </a:solidFill>
              <a:latin typeface="Barlow Condensed"/>
              <a:ea typeface="Barlow Condensed"/>
              <a:cs typeface="Barlow Condensed"/>
              <a:sym typeface="Barlow Condensed"/>
            </a:endParaRPr>
          </a:p>
          <a:p>
            <a:pPr marL="0" lvl="0" indent="0" algn="l" rtl="0">
              <a:lnSpc>
                <a:spcPct val="120000"/>
              </a:lnSpc>
              <a:spcBef>
                <a:spcPts val="1400"/>
              </a:spcBef>
              <a:spcAft>
                <a:spcPts val="1400"/>
              </a:spcAft>
              <a:buSzPts val="1100"/>
              <a:buNone/>
            </a:pPr>
            <a:r>
              <a:rPr lang="en-US">
                <a:solidFill>
                  <a:srgbClr val="262261"/>
                </a:solidFill>
                <a:latin typeface="Barlow Condensed"/>
                <a:ea typeface="Barlow Condensed"/>
                <a:cs typeface="Barlow Condensed"/>
                <a:sym typeface="Barlow Condensed"/>
              </a:rPr>
              <a:t>Meie rühm tegeleb karate-do väärtuskasvatuse viimisega Eesti haridussüsteemi. Meie ülesandeks on uurida, kas ja kuidas saaks karate-do kasvatuslikke põhimõtteid viia Eesti koolide õppekavasse gümnaasiumiastmes. Kui ilmneb, et ei saa, siis uurime, miks ei ole see võimalik, mis need takistused on.</a:t>
            </a:r>
            <a:endParaRPr sz="1000"/>
          </a:p>
        </p:txBody>
      </p:sp>
      <p:sp>
        <p:nvSpPr>
          <p:cNvPr id="144" name="Google Shape;144;g31d2676e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b8ca3a61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6b8ca3a61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27" name="Google Shape;227;g16b8ca3a616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73895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875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6" name="Google Shape;16;p17"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8" name="Google Shape;18;p17"/>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7"/>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48"/>
        <p:cNvGrpSpPr/>
        <p:nvPr/>
      </p:nvGrpSpPr>
      <p:grpSpPr>
        <a:xfrm>
          <a:off x="0" y="0"/>
          <a:ext cx="0" cy="0"/>
          <a:chOff x="0" y="0"/>
          <a:chExt cx="0" cy="0"/>
        </a:xfrm>
      </p:grpSpPr>
      <p:sp>
        <p:nvSpPr>
          <p:cNvPr id="49" name="Google Shape;49;p26"/>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52"/>
        <p:cNvGrpSpPr/>
        <p:nvPr/>
      </p:nvGrpSpPr>
      <p:grpSpPr>
        <a:xfrm>
          <a:off x="0" y="0"/>
          <a:ext cx="0" cy="0"/>
          <a:chOff x="0" y="0"/>
          <a:chExt cx="0" cy="0"/>
        </a:xfrm>
      </p:grpSpPr>
      <p:sp>
        <p:nvSpPr>
          <p:cNvPr id="53" name="Google Shape;53;p27"/>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7"/>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56"/>
        <p:cNvGrpSpPr/>
        <p:nvPr/>
      </p:nvGrpSpPr>
      <p:grpSpPr>
        <a:xfrm>
          <a:off x="0" y="0"/>
          <a:ext cx="0" cy="0"/>
          <a:chOff x="0" y="0"/>
          <a:chExt cx="0" cy="0"/>
        </a:xfrm>
      </p:grpSpPr>
      <p:sp>
        <p:nvSpPr>
          <p:cNvPr id="57" name="Google Shape;57;p28"/>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8"/>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29"/>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a:spLocks noGrp="1"/>
          </p:cNvSpPr>
          <p:nvPr>
            <p:ph type="pic" idx="2"/>
          </p:nvPr>
        </p:nvSpPr>
        <p:spPr>
          <a:xfrm>
            <a:off x="3455876" y="519522"/>
            <a:ext cx="2160000" cy="2160000"/>
          </a:xfrm>
          <a:prstGeom prst="rect">
            <a:avLst/>
          </a:prstGeom>
          <a:noFill/>
          <a:ln>
            <a:noFill/>
          </a:ln>
        </p:spPr>
      </p:sp>
      <p:sp>
        <p:nvSpPr>
          <p:cNvPr id="63" name="Google Shape;63;p29"/>
          <p:cNvSpPr>
            <a:spLocks noGrp="1"/>
          </p:cNvSpPr>
          <p:nvPr>
            <p:ph type="pic" idx="3"/>
          </p:nvPr>
        </p:nvSpPr>
        <p:spPr>
          <a:xfrm>
            <a:off x="6156176" y="519522"/>
            <a:ext cx="2160000" cy="2160000"/>
          </a:xfrm>
          <a:prstGeom prst="rect">
            <a:avLst/>
          </a:prstGeom>
          <a:noFill/>
          <a:ln>
            <a:noFill/>
          </a:ln>
        </p:spPr>
      </p:sp>
      <p:sp>
        <p:nvSpPr>
          <p:cNvPr id="64" name="Google Shape;64;p29"/>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66"/>
        <p:cNvGrpSpPr/>
        <p:nvPr/>
      </p:nvGrpSpPr>
      <p:grpSpPr>
        <a:xfrm>
          <a:off x="0" y="0"/>
          <a:ext cx="0" cy="0"/>
          <a:chOff x="0" y="0"/>
          <a:chExt cx="0" cy="0"/>
        </a:xfrm>
      </p:grpSpPr>
      <p:sp>
        <p:nvSpPr>
          <p:cNvPr id="67" name="Google Shape;67;p30"/>
          <p:cNvSpPr>
            <a:spLocks noGrp="1"/>
          </p:cNvSpPr>
          <p:nvPr>
            <p:ph type="pic" idx="2"/>
          </p:nvPr>
        </p:nvSpPr>
        <p:spPr>
          <a:xfrm>
            <a:off x="763476" y="519522"/>
            <a:ext cx="2160000" cy="2160000"/>
          </a:xfrm>
          <a:prstGeom prst="rect">
            <a:avLst/>
          </a:prstGeom>
          <a:noFill/>
          <a:ln>
            <a:noFill/>
          </a:ln>
        </p:spPr>
      </p:sp>
      <p:sp>
        <p:nvSpPr>
          <p:cNvPr id="68" name="Google Shape;68;p30"/>
          <p:cNvSpPr>
            <a:spLocks noGrp="1"/>
          </p:cNvSpPr>
          <p:nvPr>
            <p:ph type="pic" idx="3"/>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Google Shape;70;p30"/>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72" name="Google Shape;72;p30"/>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73"/>
        <p:cNvGrpSpPr/>
        <p:nvPr/>
      </p:nvGrpSpPr>
      <p:grpSpPr>
        <a:xfrm>
          <a:off x="0" y="0"/>
          <a:ext cx="0" cy="0"/>
          <a:chOff x="0" y="0"/>
          <a:chExt cx="0" cy="0"/>
        </a:xfrm>
      </p:grpSpPr>
      <p:sp>
        <p:nvSpPr>
          <p:cNvPr id="74" name="Google Shape;74;p31"/>
          <p:cNvSpPr>
            <a:spLocks noGrp="1"/>
          </p:cNvSpPr>
          <p:nvPr>
            <p:ph type="pic" idx="2"/>
          </p:nvPr>
        </p:nvSpPr>
        <p:spPr>
          <a:xfrm>
            <a:off x="3455876" y="519522"/>
            <a:ext cx="2160000" cy="2160000"/>
          </a:xfrm>
          <a:prstGeom prst="rect">
            <a:avLst/>
          </a:prstGeom>
          <a:noFill/>
          <a:ln>
            <a:noFill/>
          </a:ln>
        </p:spPr>
      </p:sp>
      <p:sp>
        <p:nvSpPr>
          <p:cNvPr id="75" name="Google Shape;75;p31"/>
          <p:cNvSpPr>
            <a:spLocks noGrp="1"/>
          </p:cNvSpPr>
          <p:nvPr>
            <p:ph type="pic" idx="3"/>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7" name="Google Shape;77;p31"/>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sp>
        <p:nvSpPr>
          <p:cNvPr id="79" name="Google Shape;79;p31"/>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80"/>
        <p:cNvGrpSpPr/>
        <p:nvPr/>
      </p:nvGrpSpPr>
      <p:grpSpPr>
        <a:xfrm>
          <a:off x="0" y="0"/>
          <a:ext cx="0" cy="0"/>
          <a:chOff x="0" y="0"/>
          <a:chExt cx="0" cy="0"/>
        </a:xfrm>
      </p:grpSpPr>
      <p:sp>
        <p:nvSpPr>
          <p:cNvPr id="81" name="Google Shape;81;p32"/>
          <p:cNvSpPr>
            <a:spLocks noGrp="1"/>
          </p:cNvSpPr>
          <p:nvPr>
            <p:ph type="pic" idx="2"/>
          </p:nvPr>
        </p:nvSpPr>
        <p:spPr>
          <a:xfrm>
            <a:off x="566445" y="777213"/>
            <a:ext cx="3240000" cy="3240000"/>
          </a:xfrm>
          <a:prstGeom prst="ellipse">
            <a:avLst/>
          </a:prstGeom>
          <a:noFill/>
          <a:ln>
            <a:noFill/>
          </a:ln>
        </p:spPr>
      </p:sp>
      <p:sp>
        <p:nvSpPr>
          <p:cNvPr id="82" name="Google Shape;82;p32"/>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83"/>
        <p:cNvGrpSpPr/>
        <p:nvPr/>
      </p:nvGrpSpPr>
      <p:grpSpPr>
        <a:xfrm>
          <a:off x="0" y="0"/>
          <a:ext cx="0" cy="0"/>
          <a:chOff x="0" y="0"/>
          <a:chExt cx="0" cy="0"/>
        </a:xfrm>
      </p:grpSpPr>
      <p:sp>
        <p:nvSpPr>
          <p:cNvPr id="84" name="Google Shape;84;p33"/>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a:spLocks noGrp="1"/>
          </p:cNvSpPr>
          <p:nvPr>
            <p:ph type="pic" idx="2"/>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86"/>
        <p:cNvGrpSpPr/>
        <p:nvPr/>
      </p:nvGrpSpPr>
      <p:grpSpPr>
        <a:xfrm>
          <a:off x="0" y="0"/>
          <a:ext cx="0" cy="0"/>
          <a:chOff x="0" y="0"/>
          <a:chExt cx="0" cy="0"/>
        </a:xfrm>
      </p:grpSpPr>
      <p:sp>
        <p:nvSpPr>
          <p:cNvPr id="87" name="Google Shape;87;p34"/>
          <p:cNvSpPr>
            <a:spLocks noGrp="1"/>
          </p:cNvSpPr>
          <p:nvPr>
            <p:ph type="pic" idx="2"/>
          </p:nvPr>
        </p:nvSpPr>
        <p:spPr>
          <a:xfrm>
            <a:off x="4850090" y="0"/>
            <a:ext cx="4293911" cy="5143500"/>
          </a:xfrm>
          <a:prstGeom prst="rect">
            <a:avLst/>
          </a:prstGeom>
          <a:noFill/>
          <a:ln>
            <a:noFill/>
          </a:ln>
        </p:spPr>
      </p:sp>
      <p:sp>
        <p:nvSpPr>
          <p:cNvPr id="88" name="Google Shape;88;p34"/>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90"/>
        <p:cNvGrpSpPr/>
        <p:nvPr/>
      </p:nvGrpSpPr>
      <p:grpSpPr>
        <a:xfrm>
          <a:off x="0" y="0"/>
          <a:ext cx="0" cy="0"/>
          <a:chOff x="0" y="0"/>
          <a:chExt cx="0" cy="0"/>
        </a:xfrm>
      </p:grpSpPr>
      <p:sp>
        <p:nvSpPr>
          <p:cNvPr id="91" name="Google Shape;91;p35"/>
          <p:cNvSpPr>
            <a:spLocks noGrp="1"/>
          </p:cNvSpPr>
          <p:nvPr>
            <p:ph type="pic" idx="2"/>
          </p:nvPr>
        </p:nvSpPr>
        <p:spPr>
          <a:xfrm>
            <a:off x="4850090" y="0"/>
            <a:ext cx="4293911" cy="5143500"/>
          </a:xfrm>
          <a:prstGeom prst="rect">
            <a:avLst/>
          </a:prstGeom>
          <a:noFill/>
          <a:ln>
            <a:noFill/>
          </a:ln>
        </p:spPr>
      </p:sp>
      <p:sp>
        <p:nvSpPr>
          <p:cNvPr id="92" name="Google Shape;92;p35"/>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625320" y="1371978"/>
            <a:ext cx="7909080" cy="2925209"/>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93"/>
        <p:cNvGrpSpPr/>
        <p:nvPr/>
      </p:nvGrpSpPr>
      <p:grpSpPr>
        <a:xfrm>
          <a:off x="0" y="0"/>
          <a:ext cx="0" cy="0"/>
          <a:chOff x="0" y="0"/>
          <a:chExt cx="0" cy="0"/>
        </a:xfrm>
      </p:grpSpPr>
      <p:sp>
        <p:nvSpPr>
          <p:cNvPr id="94" name="Google Shape;94;p36"/>
          <p:cNvSpPr>
            <a:spLocks noGrp="1"/>
          </p:cNvSpPr>
          <p:nvPr>
            <p:ph type="pic" idx="2"/>
          </p:nvPr>
        </p:nvSpPr>
        <p:spPr>
          <a:xfrm>
            <a:off x="381000" y="257175"/>
            <a:ext cx="8356600" cy="4010025"/>
          </a:xfrm>
          <a:prstGeom prst="rect">
            <a:avLst/>
          </a:prstGeom>
          <a:noFill/>
          <a:ln>
            <a:noFill/>
          </a:ln>
        </p:spPr>
      </p:sp>
      <p:sp>
        <p:nvSpPr>
          <p:cNvPr id="95" name="Google Shape;95;p36"/>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01"/>
        <p:cNvGrpSpPr/>
        <p:nvPr/>
      </p:nvGrpSpPr>
      <p:grpSpPr>
        <a:xfrm>
          <a:off x="0" y="0"/>
          <a:ext cx="0" cy="0"/>
          <a:chOff x="0" y="0"/>
          <a:chExt cx="0" cy="0"/>
        </a:xfrm>
      </p:grpSpPr>
      <p:sp>
        <p:nvSpPr>
          <p:cNvPr id="102" name="Google Shape;102;p40"/>
          <p:cNvSpPr>
            <a:spLocks noGrp="1"/>
          </p:cNvSpPr>
          <p:nvPr>
            <p:ph type="pic" idx="2"/>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41"/>
          <p:cNvSpPr>
            <a:spLocks noGrp="1"/>
          </p:cNvSpPr>
          <p:nvPr>
            <p:ph type="pic" idx="2"/>
          </p:nvPr>
        </p:nvSpPr>
        <p:spPr>
          <a:xfrm>
            <a:off x="985545" y="977548"/>
            <a:ext cx="1044000" cy="1044000"/>
          </a:xfrm>
          <a:prstGeom prst="ellipse">
            <a:avLst/>
          </a:prstGeom>
          <a:noFill/>
          <a:ln>
            <a:noFill/>
          </a:ln>
        </p:spPr>
      </p:sp>
      <p:sp>
        <p:nvSpPr>
          <p:cNvPr id="105" name="Google Shape;105;p41"/>
          <p:cNvSpPr>
            <a:spLocks noGrp="1"/>
          </p:cNvSpPr>
          <p:nvPr>
            <p:ph type="pic" idx="3"/>
          </p:nvPr>
        </p:nvSpPr>
        <p:spPr>
          <a:xfrm>
            <a:off x="3474745" y="977548"/>
            <a:ext cx="1044000" cy="1044000"/>
          </a:xfrm>
          <a:prstGeom prst="ellipse">
            <a:avLst/>
          </a:prstGeom>
          <a:noFill/>
          <a:ln>
            <a:noFill/>
          </a:ln>
        </p:spPr>
      </p:sp>
      <p:sp>
        <p:nvSpPr>
          <p:cNvPr id="106" name="Google Shape;106;p41"/>
          <p:cNvSpPr>
            <a:spLocks noGrp="1"/>
          </p:cNvSpPr>
          <p:nvPr>
            <p:ph type="pic" idx="4"/>
          </p:nvPr>
        </p:nvSpPr>
        <p:spPr>
          <a:xfrm>
            <a:off x="5887745" y="977548"/>
            <a:ext cx="1044000" cy="1044000"/>
          </a:xfrm>
          <a:prstGeom prst="ellipse">
            <a:avLst/>
          </a:prstGeom>
          <a:noFill/>
          <a:ln>
            <a:noFill/>
          </a:ln>
        </p:spPr>
      </p:sp>
      <p:sp>
        <p:nvSpPr>
          <p:cNvPr id="107" name="Google Shape;107;p41"/>
          <p:cNvSpPr>
            <a:spLocks noGrp="1"/>
          </p:cNvSpPr>
          <p:nvPr>
            <p:ph type="pic" idx="5"/>
          </p:nvPr>
        </p:nvSpPr>
        <p:spPr>
          <a:xfrm>
            <a:off x="6891045" y="2806348"/>
            <a:ext cx="1044000" cy="1044000"/>
          </a:xfrm>
          <a:prstGeom prst="ellipse">
            <a:avLst/>
          </a:prstGeom>
          <a:noFill/>
          <a:ln>
            <a:noFill/>
          </a:ln>
        </p:spPr>
      </p:sp>
      <p:sp>
        <p:nvSpPr>
          <p:cNvPr id="108" name="Google Shape;108;p41"/>
          <p:cNvSpPr>
            <a:spLocks noGrp="1"/>
          </p:cNvSpPr>
          <p:nvPr>
            <p:ph type="pic" idx="6"/>
          </p:nvPr>
        </p:nvSpPr>
        <p:spPr>
          <a:xfrm>
            <a:off x="4414545" y="2806348"/>
            <a:ext cx="1044000" cy="1044000"/>
          </a:xfrm>
          <a:prstGeom prst="ellipse">
            <a:avLst/>
          </a:prstGeom>
          <a:noFill/>
          <a:ln>
            <a:noFill/>
          </a:ln>
        </p:spPr>
      </p:sp>
      <p:sp>
        <p:nvSpPr>
          <p:cNvPr id="109" name="Google Shape;109;p41"/>
          <p:cNvSpPr>
            <a:spLocks noGrp="1"/>
          </p:cNvSpPr>
          <p:nvPr>
            <p:ph type="pic" idx="7"/>
          </p:nvPr>
        </p:nvSpPr>
        <p:spPr>
          <a:xfrm>
            <a:off x="1963445" y="2806348"/>
            <a:ext cx="1044000" cy="1044000"/>
          </a:xfrm>
          <a:prstGeom prst="ellipse">
            <a:avLst/>
          </a:prstGeom>
          <a:noFill/>
          <a:ln>
            <a:noFill/>
          </a:ln>
        </p:spPr>
      </p:sp>
      <p:sp>
        <p:nvSpPr>
          <p:cNvPr id="110" name="Google Shape;110;p41"/>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1"/>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1"/>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1"/>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1"/>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1"/>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19"/>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0"/>
          <p:cNvSpPr>
            <a:spLocks noGrp="1"/>
          </p:cNvSpPr>
          <p:nvPr>
            <p:ph type="pic" idx="2"/>
          </p:nvPr>
        </p:nvSpPr>
        <p:spPr>
          <a:xfrm>
            <a:off x="4671398" y="-668680"/>
            <a:ext cx="6732000" cy="6732000"/>
          </a:xfrm>
          <a:prstGeom prst="ellipse">
            <a:avLst/>
          </a:prstGeom>
          <a:noFill/>
          <a:ln>
            <a:noFill/>
          </a:ln>
        </p:spPr>
      </p:sp>
      <p:sp>
        <p:nvSpPr>
          <p:cNvPr id="30" name="Google Shape;30;p20"/>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21"/>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 name="Google Shape;37;p22"/>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23"/>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4"/>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1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6" descr="TLY-est.png"/>
          <p:cNvPicPr preferRelativeResize="0"/>
          <p:nvPr/>
        </p:nvPicPr>
        <p:blipFill rotWithShape="1">
          <a:blip r:embed="rId27">
            <a:alphaModFix/>
          </a:blip>
          <a:srcRect/>
          <a:stretch/>
        </p:blipFill>
        <p:spPr>
          <a:xfrm>
            <a:off x="400050" y="4483721"/>
            <a:ext cx="1896511" cy="3903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p:nvPr/>
        </p:nvSpPr>
        <p:spPr>
          <a:xfrm>
            <a:off x="-228598" y="1472277"/>
            <a:ext cx="46878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ELU</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5200" b="0" i="1" u="none" strike="noStrike" cap="none">
                <a:solidFill>
                  <a:srgbClr val="EC008B"/>
                </a:solidFill>
                <a:latin typeface="Barlow Condensed Medium"/>
                <a:ea typeface="Barlow Condensed Medium"/>
                <a:cs typeface="Barlow Condensed Medium"/>
                <a:sym typeface="Barlow Condensed Medium"/>
              </a:rPr>
              <a:t>         </a:t>
            </a:r>
            <a:r>
              <a:rPr lang="en-US" sz="5200" b="0" i="1" u="none" strike="noStrike" cap="none">
                <a:solidFill>
                  <a:srgbClr val="EC008B"/>
                </a:solidFill>
                <a:latin typeface="Barlow Condensed ExtraLight"/>
                <a:ea typeface="Barlow Condensed ExtraLight"/>
                <a:cs typeface="Barlow Condensed ExtraLight"/>
                <a:sym typeface="Barlow Condensed ExtraLight"/>
              </a:rPr>
              <a:t>Karate kui väärtuskasvatuse koht kaasaegses haridussüsteemis</a:t>
            </a:r>
            <a:endParaRPr sz="52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b8ca3a616_0_21"/>
          <p:cNvSpPr txBox="1">
            <a:spLocks noGrp="1"/>
          </p:cNvSpPr>
          <p:nvPr>
            <p:ph type="body" idx="1"/>
          </p:nvPr>
        </p:nvSpPr>
        <p:spPr>
          <a:xfrm>
            <a:off x="477329" y="993675"/>
            <a:ext cx="42141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30" name="Google Shape;230;g16b8ca3a616_0_21"/>
          <p:cNvSpPr txBox="1">
            <a:spLocks noGrp="1"/>
          </p:cNvSpPr>
          <p:nvPr>
            <p:ph type="title"/>
          </p:nvPr>
        </p:nvSpPr>
        <p:spPr>
          <a:xfrm>
            <a:off x="477329" y="39669"/>
            <a:ext cx="5139699"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Tulemused I: võimalused</a:t>
            </a:r>
            <a:endParaRPr sz="4500" i="1" dirty="0">
              <a:solidFill>
                <a:srgbClr val="EC008B"/>
              </a:solidFill>
              <a:latin typeface="Barlow Condensed ExtraLight"/>
              <a:ea typeface="Barlow Condensed ExtraLight"/>
              <a:cs typeface="Barlow Condensed ExtraLight"/>
              <a:sym typeface="Barlow Condensed ExtraLight"/>
            </a:endParaRPr>
          </a:p>
        </p:txBody>
      </p:sp>
      <p:sp>
        <p:nvSpPr>
          <p:cNvPr id="2" name="Google Shape;229;g16b8ca3a616_0_21">
            <a:extLst>
              <a:ext uri="{FF2B5EF4-FFF2-40B4-BE49-F238E27FC236}">
                <a16:creationId xmlns:a16="http://schemas.microsoft.com/office/drawing/2014/main" id="{0180440E-A536-53F3-DA8D-2BCFA43158B4}"/>
              </a:ext>
            </a:extLst>
          </p:cNvPr>
          <p:cNvSpPr txBox="1">
            <a:spLocks/>
          </p:cNvSpPr>
          <p:nvPr/>
        </p:nvSpPr>
        <p:spPr>
          <a:xfrm>
            <a:off x="629729" y="1146075"/>
            <a:ext cx="5901700" cy="129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20000"/>
              </a:lnSpc>
              <a:spcBef>
                <a:spcPts val="1000"/>
              </a:spcBef>
              <a:spcAft>
                <a:spcPts val="0"/>
              </a:spcAft>
              <a:buClr>
                <a:srgbClr val="9B002B"/>
              </a:buClr>
              <a:buSzPts val="2400"/>
              <a:buFont typeface="Merriweather Sans"/>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20000"/>
              </a:lnSpc>
              <a:spcBef>
                <a:spcPts val="5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20000"/>
              </a:lnSpc>
              <a:spcBef>
                <a:spcPts val="500"/>
              </a:spcBef>
              <a:spcAft>
                <a:spcPts val="0"/>
              </a:spcAft>
              <a:buClr>
                <a:srgbClr val="9B002B"/>
              </a:buClr>
              <a:buSzPts val="18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Teadlikkus karatest keskmine</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Seos distsipliini, enesejuhtimise ja vastutustundega</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Suur huvi karate suhtes</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Valikaineks vaja ~11 õpilast</a:t>
            </a: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b8ca3a616_0_21"/>
          <p:cNvSpPr txBox="1">
            <a:spLocks noGrp="1"/>
          </p:cNvSpPr>
          <p:nvPr>
            <p:ph type="body" idx="1"/>
          </p:nvPr>
        </p:nvSpPr>
        <p:spPr>
          <a:xfrm>
            <a:off x="477329" y="993675"/>
            <a:ext cx="42141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30" name="Google Shape;230;g16b8ca3a616_0_21"/>
          <p:cNvSpPr txBox="1">
            <a:spLocks noGrp="1"/>
          </p:cNvSpPr>
          <p:nvPr>
            <p:ph type="title"/>
          </p:nvPr>
        </p:nvSpPr>
        <p:spPr>
          <a:xfrm>
            <a:off x="477329" y="39669"/>
            <a:ext cx="5139699"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Tulemused II: takistused</a:t>
            </a:r>
            <a:endParaRPr sz="4500" i="1" dirty="0">
              <a:solidFill>
                <a:srgbClr val="EC008B"/>
              </a:solidFill>
              <a:latin typeface="Barlow Condensed ExtraLight"/>
              <a:ea typeface="Barlow Condensed ExtraLight"/>
              <a:cs typeface="Barlow Condensed ExtraLight"/>
              <a:sym typeface="Barlow Condensed ExtraLight"/>
            </a:endParaRPr>
          </a:p>
        </p:txBody>
      </p:sp>
      <p:sp>
        <p:nvSpPr>
          <p:cNvPr id="2" name="Google Shape;229;g16b8ca3a616_0_21">
            <a:extLst>
              <a:ext uri="{FF2B5EF4-FFF2-40B4-BE49-F238E27FC236}">
                <a16:creationId xmlns:a16="http://schemas.microsoft.com/office/drawing/2014/main" id="{0180440E-A536-53F3-DA8D-2BCFA43158B4}"/>
              </a:ext>
            </a:extLst>
          </p:cNvPr>
          <p:cNvSpPr txBox="1">
            <a:spLocks/>
          </p:cNvSpPr>
          <p:nvPr/>
        </p:nvSpPr>
        <p:spPr>
          <a:xfrm>
            <a:off x="629729" y="1146075"/>
            <a:ext cx="5901700" cy="129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20000"/>
              </a:lnSpc>
              <a:spcBef>
                <a:spcPts val="1000"/>
              </a:spcBef>
              <a:spcAft>
                <a:spcPts val="0"/>
              </a:spcAft>
              <a:buClr>
                <a:srgbClr val="9B002B"/>
              </a:buClr>
              <a:buSzPts val="2400"/>
              <a:buFont typeface="Merriweather Sans"/>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20000"/>
              </a:lnSpc>
              <a:spcBef>
                <a:spcPts val="5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20000"/>
              </a:lnSpc>
              <a:spcBef>
                <a:spcPts val="500"/>
              </a:spcBef>
              <a:spcAft>
                <a:spcPts val="0"/>
              </a:spcAft>
              <a:buClr>
                <a:srgbClr val="9B002B"/>
              </a:buClr>
              <a:buSzPts val="18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Huvi suur, kuid initsiatiiv väike</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Puuduvad tingimused ja ressursid (treener)</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Põhjalikult juurdunud valik- ja moodulained</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Diskursuses pigem huviringi tasand</a:t>
            </a: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28589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b8ca3a616_0_21"/>
          <p:cNvSpPr txBox="1">
            <a:spLocks noGrp="1"/>
          </p:cNvSpPr>
          <p:nvPr>
            <p:ph type="body" idx="1"/>
          </p:nvPr>
        </p:nvSpPr>
        <p:spPr>
          <a:xfrm>
            <a:off x="477329" y="993675"/>
            <a:ext cx="42141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30" name="Google Shape;230;g16b8ca3a616_0_21"/>
          <p:cNvSpPr txBox="1">
            <a:spLocks noGrp="1"/>
          </p:cNvSpPr>
          <p:nvPr>
            <p:ph type="title"/>
          </p:nvPr>
        </p:nvSpPr>
        <p:spPr>
          <a:xfrm>
            <a:off x="477329" y="39669"/>
            <a:ext cx="5139699"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Arutelukoht</a:t>
            </a:r>
            <a:endParaRPr sz="4500" i="1" dirty="0">
              <a:solidFill>
                <a:srgbClr val="EC008B"/>
              </a:solidFill>
              <a:latin typeface="Barlow Condensed ExtraLight"/>
              <a:ea typeface="Barlow Condensed ExtraLight"/>
              <a:cs typeface="Barlow Condensed ExtraLight"/>
              <a:sym typeface="Barlow Condensed ExtraLight"/>
            </a:endParaRPr>
          </a:p>
        </p:txBody>
      </p:sp>
      <p:sp>
        <p:nvSpPr>
          <p:cNvPr id="2" name="Google Shape;229;g16b8ca3a616_0_21">
            <a:extLst>
              <a:ext uri="{FF2B5EF4-FFF2-40B4-BE49-F238E27FC236}">
                <a16:creationId xmlns:a16="http://schemas.microsoft.com/office/drawing/2014/main" id="{0180440E-A536-53F3-DA8D-2BCFA43158B4}"/>
              </a:ext>
            </a:extLst>
          </p:cNvPr>
          <p:cNvSpPr txBox="1">
            <a:spLocks/>
          </p:cNvSpPr>
          <p:nvPr/>
        </p:nvSpPr>
        <p:spPr>
          <a:xfrm>
            <a:off x="629729" y="1146075"/>
            <a:ext cx="5901700" cy="129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20000"/>
              </a:lnSpc>
              <a:spcBef>
                <a:spcPts val="1000"/>
              </a:spcBef>
              <a:spcAft>
                <a:spcPts val="0"/>
              </a:spcAft>
              <a:buClr>
                <a:srgbClr val="9B002B"/>
              </a:buClr>
              <a:buSzPts val="2400"/>
              <a:buFont typeface="Merriweather Sans"/>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20000"/>
              </a:lnSpc>
              <a:spcBef>
                <a:spcPts val="5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20000"/>
              </a:lnSpc>
              <a:spcBef>
                <a:spcPts val="500"/>
              </a:spcBef>
              <a:spcAft>
                <a:spcPts val="0"/>
              </a:spcAft>
              <a:buClr>
                <a:srgbClr val="9B002B"/>
              </a:buClr>
              <a:buSzPts val="18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Kui teadlik on kooli juhtkond õpilaste huvist?</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Kuivõrd mõjutab õpilase teadlikkus huvi?</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Õpilaste uuring + demotunnid</a:t>
            </a:r>
          </a:p>
          <a:p>
            <a:pPr marL="342900" indent="-342900">
              <a:spcBef>
                <a:spcPts val="1200"/>
              </a:spcBef>
              <a:buSzPts val="2200"/>
            </a:pPr>
            <a:r>
              <a:rPr lang="et-EE" sz="2200" dirty="0">
                <a:solidFill>
                  <a:srgbClr val="24285D"/>
                </a:solidFill>
                <a:latin typeface="Barlow Condensed"/>
                <a:ea typeface="Barlow Condensed"/>
                <a:cs typeface="Barlow Condensed"/>
                <a:sym typeface="Barlow Condensed"/>
              </a:rPr>
              <a:t>Kas valikaine on õige tee?</a:t>
            </a: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342900" indent="-342900">
              <a:spcBef>
                <a:spcPts val="1200"/>
              </a:spcBef>
              <a:buSzPts val="2200"/>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0" indent="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a:p>
            <a:pPr marL="342900" indent="-203200">
              <a:spcBef>
                <a:spcPts val="1200"/>
              </a:spcBef>
              <a:buSzPts val="2200"/>
              <a:buFont typeface="Merriweather Sans"/>
              <a:buNone/>
            </a:pPr>
            <a:endParaRPr lang="et-EE" sz="2200" dirty="0">
              <a:solidFill>
                <a:srgbClr val="24285D"/>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872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1871899" y="1855077"/>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SIDUSRÜHMAD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body" idx="1"/>
          </p:nvPr>
        </p:nvSpPr>
        <p:spPr>
          <a:xfrm>
            <a:off x="477305" y="993600"/>
            <a:ext cx="81894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Gümnaasiumiõpilased</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Lapsevanemad</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Koolid</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Eesti</a:t>
            </a:r>
            <a:r>
              <a:rPr lang="en-US" sz="2200" dirty="0">
                <a:solidFill>
                  <a:srgbClr val="24285D"/>
                </a:solidFill>
                <a:latin typeface="Barlow Condensed"/>
                <a:ea typeface="Barlow Condensed"/>
                <a:cs typeface="Barlow Condensed"/>
                <a:sym typeface="Barlow Condensed"/>
              </a:rPr>
              <a:t> </a:t>
            </a:r>
            <a:r>
              <a:rPr lang="et-EE" sz="2200" dirty="0">
                <a:solidFill>
                  <a:srgbClr val="24285D"/>
                </a:solidFill>
                <a:latin typeface="Barlow Condensed"/>
                <a:ea typeface="Barlow Condensed"/>
                <a:cs typeface="Barlow Condensed"/>
                <a:sym typeface="Barlow Condensed"/>
              </a:rPr>
              <a:t>Karate föderatsioon ning karate kogukond laiemalt</a:t>
            </a:r>
            <a:endParaRPr sz="2200" dirty="0">
              <a:solidFill>
                <a:srgbClr val="24285D"/>
              </a:solidFill>
              <a:latin typeface="Barlow Condensed"/>
              <a:ea typeface="Barlow Condensed"/>
              <a:cs typeface="Barlow Condensed"/>
              <a:sym typeface="Barlow Condensed"/>
            </a:endParaRPr>
          </a:p>
          <a:p>
            <a:pPr marL="457200" lvl="0" indent="0" algn="l" rtl="0">
              <a:lnSpc>
                <a:spcPct val="120000"/>
              </a:lnSpc>
              <a:spcBef>
                <a:spcPts val="1200"/>
              </a:spcBef>
              <a:spcAft>
                <a:spcPts val="0"/>
              </a:spcAft>
              <a:buSzPts val="24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97" name="Google Shape;197;p10"/>
          <p:cNvSpPr txBox="1">
            <a:spLocks noGrp="1"/>
          </p:cNvSpPr>
          <p:nvPr>
            <p:ph type="title"/>
          </p:nvPr>
        </p:nvSpPr>
        <p:spPr>
          <a:xfrm>
            <a:off x="477323" y="39600"/>
            <a:ext cx="58230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3800" i="1">
                <a:solidFill>
                  <a:srgbClr val="EC008B"/>
                </a:solidFill>
                <a:latin typeface="Barlow Condensed ExtraLight"/>
                <a:ea typeface="Barlow Condensed ExtraLight"/>
                <a:cs typeface="Barlow Condensed ExtraLight"/>
                <a:sym typeface="Barlow Condensed ExtraLight"/>
              </a:rPr>
              <a:t>PROJEKTIGA SEOTUD SIDUSRÜHMAD</a:t>
            </a:r>
            <a:endParaRPr sz="38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p:nvPr/>
        </p:nvSpPr>
        <p:spPr>
          <a:xfrm>
            <a:off x="763501" y="1341475"/>
            <a:ext cx="43065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5000"/>
              <a:buFont typeface="Arial"/>
              <a:buNone/>
            </a:pPr>
            <a:r>
              <a:rPr lang="en-US" sz="5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r>
              <a:rPr lang="en-US" sz="8000" b="0" i="1" u="none" strike="noStrike" cap="none">
                <a:solidFill>
                  <a:srgbClr val="EC008B"/>
                </a:solidFill>
                <a:latin typeface="Barlow Condensed ExtraLight"/>
                <a:ea typeface="Barlow Condensed ExtraLight"/>
                <a:cs typeface="Barlow Condensed ExtraLight"/>
                <a:sym typeface="Barlow Condensed ExtraLight"/>
              </a:rPr>
              <a:t>TÄNAME KUULAMAST</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0c3d815a87_0_0"/>
          <p:cNvSpPr txBox="1">
            <a:spLocks noGrp="1"/>
          </p:cNvSpPr>
          <p:nvPr>
            <p:ph type="body" idx="1"/>
          </p:nvPr>
        </p:nvSpPr>
        <p:spPr>
          <a:xfrm>
            <a:off x="477326" y="993676"/>
            <a:ext cx="7949700" cy="2189700"/>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800"/>
              </a:spcBef>
              <a:spcAft>
                <a:spcPts val="0"/>
              </a:spcAft>
              <a:buClr>
                <a:schemeClr val="dk1"/>
              </a:buClr>
              <a:buSzPts val="1100"/>
              <a:buFont typeface="Arial"/>
              <a:buNone/>
            </a:pPr>
            <a:r>
              <a:rPr lang="en-US" sz="1400" dirty="0">
                <a:solidFill>
                  <a:srgbClr val="262261"/>
                </a:solidFill>
                <a:latin typeface="Barlow Condensed"/>
                <a:ea typeface="Barlow Condensed"/>
                <a:cs typeface="Barlow Condensed"/>
                <a:sym typeface="Barlow Condensed"/>
              </a:rPr>
              <a:t>Bandura, A. (1998). </a:t>
            </a:r>
            <a:r>
              <a:rPr lang="en-US" sz="1400" i="1" dirty="0">
                <a:solidFill>
                  <a:srgbClr val="262261"/>
                </a:solidFill>
                <a:latin typeface="Barlow Condensed"/>
                <a:ea typeface="Barlow Condensed"/>
                <a:cs typeface="Barlow Condensed"/>
                <a:sym typeface="Barlow Condensed"/>
              </a:rPr>
              <a:t>Self-efficacy</a:t>
            </a:r>
            <a:r>
              <a:rPr lang="en-US" sz="1400" dirty="0">
                <a:solidFill>
                  <a:srgbClr val="262261"/>
                </a:solidFill>
                <a:latin typeface="Barlow Condensed"/>
                <a:ea typeface="Barlow Condensed"/>
                <a:cs typeface="Barlow Condensed"/>
                <a:sym typeface="Barlow Condensed"/>
              </a:rPr>
              <a:t>. In V. S. </a:t>
            </a:r>
            <a:r>
              <a:rPr lang="en-US" sz="1400" dirty="0" err="1">
                <a:solidFill>
                  <a:srgbClr val="262261"/>
                </a:solidFill>
                <a:latin typeface="Barlow Condensed"/>
                <a:ea typeface="Barlow Condensed"/>
                <a:cs typeface="Barlow Condensed"/>
                <a:sym typeface="Barlow Condensed"/>
              </a:rPr>
              <a:t>Ramachaudran</a:t>
            </a:r>
            <a:r>
              <a:rPr lang="en-US" sz="1400" dirty="0">
                <a:solidFill>
                  <a:srgbClr val="262261"/>
                </a:solidFill>
                <a:latin typeface="Barlow Condensed"/>
                <a:ea typeface="Barlow Condensed"/>
                <a:cs typeface="Barlow Condensed"/>
                <a:sym typeface="Barlow Condensed"/>
              </a:rPr>
              <a:t> (Ed.), Encyclopedia of human behavior (Vol. 4, pp. 71-81). New York: Academic Press. (Reprinted in H. Friedman [Ed.], Encyclopedia of mental health. San Diego: Academic Press).</a:t>
            </a:r>
            <a:endParaRPr sz="1400" dirty="0">
              <a:solidFill>
                <a:srgbClr val="262261"/>
              </a:solidFill>
              <a:highlight>
                <a:srgbClr val="FFFFFF"/>
              </a:highlight>
              <a:latin typeface="Barlow Condensed"/>
              <a:ea typeface="Barlow Condensed"/>
              <a:cs typeface="Barlow Condensed"/>
              <a:sym typeface="Barlow Condensed"/>
            </a:endParaRPr>
          </a:p>
          <a:p>
            <a:pPr marL="0" marR="365760" lvl="0" indent="0" algn="just" rtl="0">
              <a:lnSpc>
                <a:spcPct val="110000"/>
              </a:lnSpc>
              <a:spcBef>
                <a:spcPts val="800"/>
              </a:spcBef>
              <a:spcAft>
                <a:spcPts val="0"/>
              </a:spcAft>
              <a:buClr>
                <a:schemeClr val="dk1"/>
              </a:buClr>
              <a:buSzPts val="1100"/>
              <a:buFont typeface="Arial"/>
              <a:buNone/>
            </a:pPr>
            <a:r>
              <a:rPr lang="en-US" sz="1400" dirty="0">
                <a:solidFill>
                  <a:srgbClr val="262261"/>
                </a:solidFill>
                <a:highlight>
                  <a:srgbClr val="FFFFFF"/>
                </a:highlight>
                <a:latin typeface="Barlow Condensed"/>
                <a:ea typeface="Barlow Condensed"/>
                <a:cs typeface="Barlow Condensed"/>
                <a:sym typeface="Barlow Condensed"/>
              </a:rPr>
              <a:t>Greco, G., </a:t>
            </a:r>
            <a:r>
              <a:rPr lang="en-US" sz="1400" dirty="0" err="1">
                <a:solidFill>
                  <a:srgbClr val="262261"/>
                </a:solidFill>
                <a:highlight>
                  <a:srgbClr val="FFFFFF"/>
                </a:highlight>
                <a:latin typeface="Barlow Condensed"/>
                <a:ea typeface="Barlow Condensed"/>
                <a:cs typeface="Barlow Condensed"/>
                <a:sym typeface="Barlow Condensed"/>
              </a:rPr>
              <a:t>Cataldi</a:t>
            </a:r>
            <a:r>
              <a:rPr lang="en-US" sz="1400" dirty="0">
                <a:solidFill>
                  <a:srgbClr val="262261"/>
                </a:solidFill>
                <a:highlight>
                  <a:srgbClr val="FFFFFF"/>
                </a:highlight>
                <a:latin typeface="Barlow Condensed"/>
                <a:ea typeface="Barlow Condensed"/>
                <a:cs typeface="Barlow Condensed"/>
                <a:sym typeface="Barlow Condensed"/>
              </a:rPr>
              <a:t>, S., &amp; </a:t>
            </a:r>
            <a:r>
              <a:rPr lang="en-US" sz="1400" dirty="0" err="1">
                <a:solidFill>
                  <a:srgbClr val="262261"/>
                </a:solidFill>
                <a:highlight>
                  <a:srgbClr val="FFFFFF"/>
                </a:highlight>
                <a:latin typeface="Barlow Condensed"/>
                <a:ea typeface="Barlow Condensed"/>
                <a:cs typeface="Barlow Condensed"/>
                <a:sym typeface="Barlow Condensed"/>
              </a:rPr>
              <a:t>Fischetti</a:t>
            </a:r>
            <a:r>
              <a:rPr lang="en-US" sz="1400" dirty="0">
                <a:solidFill>
                  <a:srgbClr val="262261"/>
                </a:solidFill>
                <a:highlight>
                  <a:srgbClr val="FFFFFF"/>
                </a:highlight>
                <a:latin typeface="Barlow Condensed"/>
                <a:ea typeface="Barlow Condensed"/>
                <a:cs typeface="Barlow Condensed"/>
                <a:sym typeface="Barlow Condensed"/>
              </a:rPr>
              <a:t>, F. (2019). Karate as anti-bullying strategy by improvement resilience and self-efficacy in school-age youth. </a:t>
            </a:r>
            <a:r>
              <a:rPr lang="en-US" sz="1400" i="1" dirty="0">
                <a:solidFill>
                  <a:srgbClr val="262261"/>
                </a:solidFill>
                <a:highlight>
                  <a:srgbClr val="FFFFFF"/>
                </a:highlight>
                <a:latin typeface="Barlow Condensed"/>
                <a:ea typeface="Barlow Condensed"/>
                <a:cs typeface="Barlow Condensed"/>
                <a:sym typeface="Barlow Condensed"/>
              </a:rPr>
              <a:t>Journal of Physical Education and Sport</a:t>
            </a:r>
            <a:r>
              <a:rPr lang="en-US" sz="1400" dirty="0">
                <a:solidFill>
                  <a:srgbClr val="262261"/>
                </a:solidFill>
                <a:highlight>
                  <a:srgbClr val="FFFFFF"/>
                </a:highlight>
                <a:latin typeface="Barlow Condensed"/>
                <a:ea typeface="Barlow Condensed"/>
                <a:cs typeface="Barlow Condensed"/>
                <a:sym typeface="Barlow Condensed"/>
              </a:rPr>
              <a:t>, </a:t>
            </a:r>
            <a:r>
              <a:rPr lang="en-US" sz="1400" i="1" dirty="0">
                <a:solidFill>
                  <a:srgbClr val="262261"/>
                </a:solidFill>
                <a:highlight>
                  <a:srgbClr val="FFFFFF"/>
                </a:highlight>
                <a:latin typeface="Barlow Condensed"/>
                <a:ea typeface="Barlow Condensed"/>
                <a:cs typeface="Barlow Condensed"/>
                <a:sym typeface="Barlow Condensed"/>
              </a:rPr>
              <a:t>19</a:t>
            </a:r>
            <a:r>
              <a:rPr lang="en-US" sz="1400" dirty="0">
                <a:solidFill>
                  <a:srgbClr val="262261"/>
                </a:solidFill>
                <a:highlight>
                  <a:srgbClr val="FFFFFF"/>
                </a:highlight>
                <a:latin typeface="Barlow Condensed"/>
                <a:ea typeface="Barlow Condensed"/>
                <a:cs typeface="Barlow Condensed"/>
                <a:sym typeface="Barlow Condensed"/>
              </a:rPr>
              <a:t>(Suppl. 5), 1863-1870.</a:t>
            </a:r>
            <a:endParaRPr lang="et-EE" sz="1400" dirty="0">
              <a:solidFill>
                <a:srgbClr val="262261"/>
              </a:solidFill>
              <a:highlight>
                <a:srgbClr val="FFFFFF"/>
              </a:highlight>
              <a:latin typeface="Barlow Condensed"/>
              <a:ea typeface="Barlow Condensed"/>
              <a:cs typeface="Barlow Condensed"/>
              <a:sym typeface="Barlow Condensed"/>
            </a:endParaRPr>
          </a:p>
          <a:p>
            <a:pPr marL="0" marR="365760" lvl="0" indent="0" algn="just" rtl="0">
              <a:lnSpc>
                <a:spcPct val="110000"/>
              </a:lnSpc>
              <a:spcBef>
                <a:spcPts val="800"/>
              </a:spcBef>
              <a:spcAft>
                <a:spcPts val="0"/>
              </a:spcAft>
              <a:buClr>
                <a:schemeClr val="dk1"/>
              </a:buClr>
              <a:buSzPts val="1100"/>
              <a:buFont typeface="Arial"/>
              <a:buNone/>
            </a:pPr>
            <a:r>
              <a:rPr lang="en-US" sz="1400" b="0" i="0" u="none" strike="noStrike" dirty="0">
                <a:solidFill>
                  <a:srgbClr val="262261"/>
                </a:solidFill>
                <a:effectLst/>
                <a:latin typeface="Barlow Condensed" panose="00000506000000000000" pitchFamily="2" charset="-70"/>
              </a:rPr>
              <a:t>Harwood, A., </a:t>
            </a:r>
            <a:r>
              <a:rPr lang="en-US" sz="1400" b="0" i="0" u="none" strike="noStrike" dirty="0" err="1">
                <a:solidFill>
                  <a:srgbClr val="262261"/>
                </a:solidFill>
                <a:effectLst/>
                <a:latin typeface="Barlow Condensed" panose="00000506000000000000" pitchFamily="2" charset="-70"/>
              </a:rPr>
              <a:t>Lavidor</a:t>
            </a:r>
            <a:r>
              <a:rPr lang="en-US" sz="1400" b="0" i="0" u="none" strike="noStrike" dirty="0">
                <a:solidFill>
                  <a:srgbClr val="262261"/>
                </a:solidFill>
                <a:effectLst/>
                <a:latin typeface="Barlow Condensed" panose="00000506000000000000" pitchFamily="2" charset="-70"/>
              </a:rPr>
              <a:t>, M., &amp; </a:t>
            </a:r>
            <a:r>
              <a:rPr lang="en-US" sz="1400" b="0" i="0" u="none" strike="noStrike" dirty="0" err="1">
                <a:solidFill>
                  <a:srgbClr val="262261"/>
                </a:solidFill>
                <a:effectLst/>
                <a:latin typeface="Barlow Condensed" panose="00000506000000000000" pitchFamily="2" charset="-70"/>
              </a:rPr>
              <a:t>Rassovsky</a:t>
            </a:r>
            <a:r>
              <a:rPr lang="en-US" sz="1400" b="0" i="0" u="none" strike="noStrike" dirty="0">
                <a:solidFill>
                  <a:srgbClr val="262261"/>
                </a:solidFill>
                <a:effectLst/>
                <a:latin typeface="Barlow Condensed" panose="00000506000000000000" pitchFamily="2" charset="-70"/>
              </a:rPr>
              <a:t>, Y. (2017). Reducing aggression with martial arts: A meta-analysis of child and youth studies.</a:t>
            </a:r>
            <a:r>
              <a:rPr lang="en-US" sz="1400" b="0" i="1" u="none" strike="noStrike" dirty="0">
                <a:solidFill>
                  <a:srgbClr val="262261"/>
                </a:solidFill>
                <a:effectLst/>
                <a:latin typeface="Barlow Condensed" panose="00000506000000000000" pitchFamily="2" charset="-70"/>
              </a:rPr>
              <a:t> Aggression and violent behavior</a:t>
            </a:r>
            <a:r>
              <a:rPr lang="en-US" sz="1400" b="0" i="0" u="none" strike="noStrike" dirty="0">
                <a:solidFill>
                  <a:srgbClr val="262261"/>
                </a:solidFill>
                <a:effectLst/>
                <a:latin typeface="Barlow Condensed" panose="00000506000000000000" pitchFamily="2" charset="-70"/>
              </a:rPr>
              <a:t>, 34 : 96-101. </a:t>
            </a:r>
            <a:endParaRPr sz="1400" dirty="0">
              <a:solidFill>
                <a:srgbClr val="262261"/>
              </a:solidFill>
              <a:highlight>
                <a:srgbClr val="FFFFFF"/>
              </a:highlight>
              <a:latin typeface="Barlow Condensed"/>
              <a:ea typeface="Barlow Condensed"/>
              <a:cs typeface="Barlow Condensed"/>
              <a:sym typeface="Barlow Condensed"/>
            </a:endParaRPr>
          </a:p>
          <a:p>
            <a:pPr marL="0" marR="365760" lvl="0" indent="0" algn="just" rtl="0">
              <a:lnSpc>
                <a:spcPct val="110000"/>
              </a:lnSpc>
              <a:spcBef>
                <a:spcPts val="800"/>
              </a:spcBef>
              <a:spcAft>
                <a:spcPts val="0"/>
              </a:spcAft>
              <a:buClr>
                <a:schemeClr val="dk1"/>
              </a:buClr>
              <a:buSzPts val="1100"/>
              <a:buFont typeface="Arial"/>
              <a:buNone/>
            </a:pPr>
            <a:r>
              <a:rPr lang="en-US" sz="1400" dirty="0" err="1">
                <a:solidFill>
                  <a:srgbClr val="262261"/>
                </a:solidFill>
                <a:highlight>
                  <a:srgbClr val="FFFFFF"/>
                </a:highlight>
                <a:latin typeface="Barlow Condensed"/>
                <a:ea typeface="Barlow Condensed"/>
                <a:cs typeface="Barlow Condensed"/>
                <a:sym typeface="Barlow Condensed"/>
              </a:rPr>
              <a:t>Yildiz</a:t>
            </a:r>
            <a:r>
              <a:rPr lang="en-US" sz="1400" dirty="0">
                <a:solidFill>
                  <a:srgbClr val="262261"/>
                </a:solidFill>
                <a:highlight>
                  <a:srgbClr val="FFFFFF"/>
                </a:highlight>
                <a:latin typeface="Barlow Condensed"/>
                <a:ea typeface="Barlow Condensed"/>
                <a:cs typeface="Barlow Condensed"/>
                <a:sym typeface="Barlow Condensed"/>
              </a:rPr>
              <a:t>, M. E., &amp; </a:t>
            </a:r>
            <a:r>
              <a:rPr lang="en-US" sz="1400" dirty="0" err="1">
                <a:solidFill>
                  <a:srgbClr val="262261"/>
                </a:solidFill>
                <a:highlight>
                  <a:srgbClr val="FFFFFF"/>
                </a:highlight>
                <a:latin typeface="Barlow Condensed"/>
                <a:ea typeface="Barlow Condensed"/>
                <a:cs typeface="Barlow Condensed"/>
                <a:sym typeface="Barlow Condensed"/>
              </a:rPr>
              <a:t>Günel</a:t>
            </a:r>
            <a:r>
              <a:rPr lang="en-US" sz="1400" dirty="0">
                <a:solidFill>
                  <a:srgbClr val="262261"/>
                </a:solidFill>
                <a:highlight>
                  <a:srgbClr val="FFFFFF"/>
                </a:highlight>
                <a:latin typeface="Barlow Condensed"/>
                <a:ea typeface="Barlow Condensed"/>
                <a:cs typeface="Barlow Condensed"/>
                <a:sym typeface="Barlow Condensed"/>
              </a:rPr>
              <a:t>, I. (2022). The effect of karate practice on stress and self-confidence levels: An empirical practice among sedentary teenagers. </a:t>
            </a:r>
            <a:r>
              <a:rPr lang="en-US" sz="1400" i="1" dirty="0">
                <a:solidFill>
                  <a:srgbClr val="262261"/>
                </a:solidFill>
                <a:highlight>
                  <a:srgbClr val="FFFFFF"/>
                </a:highlight>
                <a:latin typeface="Barlow Condensed"/>
                <a:ea typeface="Barlow Condensed"/>
                <a:cs typeface="Barlow Condensed"/>
                <a:sym typeface="Barlow Condensed"/>
              </a:rPr>
              <a:t>International Journal of Eurasian Education and Culture</a:t>
            </a:r>
            <a:r>
              <a:rPr lang="en-US" sz="1400" dirty="0">
                <a:solidFill>
                  <a:srgbClr val="262261"/>
                </a:solidFill>
                <a:highlight>
                  <a:srgbClr val="FFFFFF"/>
                </a:highlight>
                <a:latin typeface="Barlow Condensed"/>
                <a:ea typeface="Barlow Condensed"/>
                <a:cs typeface="Barlow Condensed"/>
                <a:sym typeface="Barlow Condensed"/>
              </a:rPr>
              <a:t>, </a:t>
            </a:r>
            <a:r>
              <a:rPr lang="en-US" sz="1400" i="1" dirty="0">
                <a:solidFill>
                  <a:srgbClr val="262261"/>
                </a:solidFill>
                <a:highlight>
                  <a:srgbClr val="FFFFFF"/>
                </a:highlight>
                <a:latin typeface="Barlow Condensed"/>
                <a:ea typeface="Barlow Condensed"/>
                <a:cs typeface="Barlow Condensed"/>
                <a:sym typeface="Barlow Condensed"/>
              </a:rPr>
              <a:t>7</a:t>
            </a:r>
            <a:r>
              <a:rPr lang="en-US" sz="1400" dirty="0">
                <a:solidFill>
                  <a:srgbClr val="262261"/>
                </a:solidFill>
                <a:highlight>
                  <a:srgbClr val="FFFFFF"/>
                </a:highlight>
                <a:latin typeface="Barlow Condensed"/>
                <a:ea typeface="Barlow Condensed"/>
                <a:cs typeface="Barlow Condensed"/>
                <a:sym typeface="Barlow Condensed"/>
              </a:rPr>
              <a:t>(18), 1385-1394.</a:t>
            </a:r>
            <a:endParaRPr sz="14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14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1400" dirty="0">
              <a:solidFill>
                <a:srgbClr val="24285D"/>
              </a:solidFill>
              <a:latin typeface="Barlow Condensed"/>
              <a:ea typeface="Barlow Condensed"/>
              <a:cs typeface="Barlow Condensed"/>
              <a:sym typeface="Barlow Condensed"/>
            </a:endParaRPr>
          </a:p>
        </p:txBody>
      </p:sp>
      <p:sp>
        <p:nvSpPr>
          <p:cNvPr id="243" name="Google Shape;243;g30c3d815a87_0_0"/>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KASUTATUD ALLIKAD</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g31d2676e34a_0_0"/>
          <p:cNvSpPr txBox="1">
            <a:spLocks noGrp="1"/>
          </p:cNvSpPr>
          <p:nvPr>
            <p:ph type="title"/>
          </p:nvPr>
        </p:nvSpPr>
        <p:spPr>
          <a:xfrm>
            <a:off x="2091328" y="2296399"/>
            <a:ext cx="5928600" cy="115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4300">
                <a:solidFill>
                  <a:srgbClr val="EC008B"/>
                </a:solidFill>
                <a:latin typeface="Barlow Condensed ExtraLight"/>
                <a:ea typeface="Barlow Condensed ExtraLight"/>
                <a:cs typeface="Barlow Condensed ExtraLight"/>
                <a:sym typeface="Barlow Condensed ExtraLight"/>
              </a:rPr>
              <a:t>KARATE INTEGREERIMINE GÜMNAASIUMISSE: VÕIMALUSED JA VÄLJAKUTSED</a:t>
            </a:r>
            <a:endParaRPr sz="43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1d2676e34a_0_5"/>
          <p:cNvSpPr txBox="1">
            <a:spLocks noGrp="1"/>
          </p:cNvSpPr>
          <p:nvPr>
            <p:ph type="body" idx="1"/>
          </p:nvPr>
        </p:nvSpPr>
        <p:spPr>
          <a:xfrm>
            <a:off x="477425" y="1528875"/>
            <a:ext cx="54450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Positiivne</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mõju</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kehale</a:t>
            </a:r>
            <a:r>
              <a:rPr lang="en-US" sz="2200" dirty="0">
                <a:solidFill>
                  <a:srgbClr val="24285D"/>
                </a:solidFill>
                <a:latin typeface="Barlow Condensed"/>
                <a:ea typeface="Barlow Condensed"/>
                <a:cs typeface="Barlow Condensed"/>
                <a:sym typeface="Barlow Condensed"/>
              </a:rPr>
              <a:t> ja </a:t>
            </a:r>
            <a:r>
              <a:rPr lang="en-US" sz="2200" dirty="0" err="1">
                <a:solidFill>
                  <a:srgbClr val="24285D"/>
                </a:solidFill>
                <a:latin typeface="Barlow Condensed"/>
                <a:ea typeface="Barlow Condensed"/>
                <a:cs typeface="Barlow Condensed"/>
                <a:sym typeface="Barlow Condensed"/>
              </a:rPr>
              <a:t>vaimule</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Tunnetatud</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võimekus</a:t>
            </a:r>
            <a:r>
              <a:rPr lang="en-US" sz="2200" dirty="0">
                <a:solidFill>
                  <a:srgbClr val="24285D"/>
                </a:solidFill>
                <a:latin typeface="Barlow Condensed"/>
                <a:ea typeface="Barlow Condensed"/>
                <a:cs typeface="Barlow Condensed"/>
                <a:sym typeface="Barlow Condensed"/>
              </a:rPr>
              <a:t> (Bandura, 1998; Greco, 2019)</a:t>
            </a:r>
            <a:endParaRPr dirty="0"/>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Kiusamise</a:t>
            </a:r>
            <a:r>
              <a:rPr lang="en-US" sz="2200" dirty="0">
                <a:solidFill>
                  <a:srgbClr val="24285D"/>
                </a:solidFill>
                <a:latin typeface="Barlow Condensed"/>
                <a:ea typeface="Barlow Condensed"/>
                <a:cs typeface="Barlow Condensed"/>
                <a:sym typeface="Barlow Condensed"/>
              </a:rPr>
              <a:t> ja </a:t>
            </a:r>
            <a:r>
              <a:rPr lang="en-US" sz="2200" dirty="0" err="1">
                <a:solidFill>
                  <a:srgbClr val="24285D"/>
                </a:solidFill>
                <a:latin typeface="Barlow Condensed"/>
                <a:ea typeface="Barlow Condensed"/>
                <a:cs typeface="Barlow Condensed"/>
                <a:sym typeface="Barlow Condensed"/>
              </a:rPr>
              <a:t>stressi</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ennetamine</a:t>
            </a:r>
            <a:r>
              <a:rPr lang="en-US" sz="2200" dirty="0">
                <a:solidFill>
                  <a:srgbClr val="24285D"/>
                </a:solidFill>
                <a:latin typeface="Barlow Condensed"/>
                <a:ea typeface="Barlow Condensed"/>
                <a:cs typeface="Barlow Condensed"/>
                <a:sym typeface="Barlow Condensed"/>
              </a:rPr>
              <a:t> (Harwood, 2017</a:t>
            </a:r>
            <a:r>
              <a:rPr lang="et-EE" sz="2200" dirty="0">
                <a:solidFill>
                  <a:srgbClr val="24285D"/>
                </a:solidFill>
                <a:latin typeface="Barlow Condensed"/>
                <a:ea typeface="Barlow Condensed"/>
                <a:cs typeface="Barlow Condensed"/>
                <a:sym typeface="Barlow Condensed"/>
              </a:rPr>
              <a:t>, </a:t>
            </a:r>
            <a:r>
              <a:rPr lang="et-EE" sz="2200" dirty="0" err="1">
                <a:solidFill>
                  <a:srgbClr val="24285D"/>
                </a:solidFill>
                <a:latin typeface="Barlow Condensed"/>
                <a:ea typeface="Barlow Condensed"/>
                <a:cs typeface="Barlow Condensed"/>
                <a:sym typeface="Barlow Condensed"/>
              </a:rPr>
              <a:t>Yldiz</a:t>
            </a:r>
            <a:r>
              <a:rPr lang="et-EE" sz="2200" dirty="0">
                <a:solidFill>
                  <a:srgbClr val="24285D"/>
                </a:solidFill>
                <a:latin typeface="Barlow Condensed"/>
                <a:ea typeface="Barlow Condensed"/>
                <a:cs typeface="Barlow Condensed"/>
                <a:sym typeface="Barlow Condensed"/>
              </a:rPr>
              <a:t> &amp; </a:t>
            </a:r>
            <a:r>
              <a:rPr lang="et-EE" sz="2200" dirty="0" err="1">
                <a:solidFill>
                  <a:srgbClr val="24285D"/>
                </a:solidFill>
                <a:latin typeface="Barlow Condensed"/>
                <a:ea typeface="Barlow Condensed"/>
                <a:cs typeface="Barlow Condensed"/>
                <a:sym typeface="Barlow Condensed"/>
              </a:rPr>
              <a:t>Günel</a:t>
            </a:r>
            <a:r>
              <a:rPr lang="et-EE" sz="2200" dirty="0">
                <a:solidFill>
                  <a:srgbClr val="24285D"/>
                </a:solidFill>
                <a:latin typeface="Barlow Condensed"/>
                <a:ea typeface="Barlow Condensed"/>
                <a:cs typeface="Barlow Condensed"/>
                <a:sym typeface="Barlow Condensed"/>
              </a:rPr>
              <a:t> 2022</a:t>
            </a:r>
            <a:r>
              <a:rPr lang="en-US" sz="2200" dirty="0">
                <a:solidFill>
                  <a:srgbClr val="24285D"/>
                </a:solidFill>
                <a:latin typeface="Barlow Condensed"/>
                <a:ea typeface="Barlow Condensed"/>
                <a:cs typeface="Barlow Condensed"/>
                <a:sym typeface="Barlow Condensed"/>
              </a:rPr>
              <a:t>)</a:t>
            </a:r>
            <a:endParaRPr dirty="0"/>
          </a:p>
          <a:p>
            <a:pPr marL="0" lvl="0" indent="0" algn="l" rtl="0">
              <a:lnSpc>
                <a:spcPct val="120000"/>
              </a:lnSpc>
              <a:spcBef>
                <a:spcPts val="1200"/>
              </a:spcBef>
              <a:spcAft>
                <a:spcPts val="0"/>
              </a:spcAft>
              <a:buSzPts val="2400"/>
              <a:buNone/>
            </a:pPr>
            <a:endParaRPr dirty="0"/>
          </a:p>
          <a:p>
            <a:pPr marL="342900" lvl="0" indent="-20320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33" name="Google Shape;133;g31d2676e34a_0_5"/>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Karate</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1d2676e34a_0_13"/>
          <p:cNvSpPr txBox="1">
            <a:spLocks noGrp="1"/>
          </p:cNvSpPr>
          <p:nvPr>
            <p:ph type="body" idx="1"/>
          </p:nvPr>
        </p:nvSpPr>
        <p:spPr>
          <a:xfrm>
            <a:off x="477429" y="1528866"/>
            <a:ext cx="42657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Uuringute</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kestus</a:t>
            </a:r>
            <a:r>
              <a:rPr lang="en-US" sz="2200" dirty="0">
                <a:solidFill>
                  <a:srgbClr val="24285D"/>
                </a:solidFill>
                <a:latin typeface="Barlow Condensed"/>
                <a:ea typeface="Barlow Condensed"/>
                <a:cs typeface="Barlow Condensed"/>
                <a:sym typeface="Barlow Condensed"/>
              </a:rPr>
              <a:t> 8-12 </a:t>
            </a:r>
            <a:r>
              <a:rPr lang="en-US" sz="2200" dirty="0" err="1">
                <a:solidFill>
                  <a:srgbClr val="24285D"/>
                </a:solidFill>
                <a:latin typeface="Barlow Condensed"/>
                <a:ea typeface="Barlow Condensed"/>
                <a:cs typeface="Barlow Condensed"/>
                <a:sym typeface="Barlow Condensed"/>
              </a:rPr>
              <a:t>nädalat</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Erinevaid</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valik</a:t>
            </a:r>
            <a:r>
              <a:rPr lang="en-US" sz="2200" dirty="0">
                <a:solidFill>
                  <a:srgbClr val="24285D"/>
                </a:solidFill>
                <a:latin typeface="Barlow Condensed"/>
                <a:ea typeface="Barlow Condensed"/>
                <a:cs typeface="Barlow Condensed"/>
                <a:sym typeface="Barlow Condensed"/>
              </a:rPr>
              <a:t>- ja </a:t>
            </a:r>
            <a:r>
              <a:rPr lang="en-US" sz="2200" dirty="0" err="1">
                <a:solidFill>
                  <a:srgbClr val="24285D"/>
                </a:solidFill>
                <a:latin typeface="Barlow Condensed"/>
                <a:ea typeface="Barlow Condensed"/>
                <a:cs typeface="Barlow Condensed"/>
                <a:sym typeface="Barlow Condensed"/>
              </a:rPr>
              <a:t>moodulaineid</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Võitluskunste</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valikainetena</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vähe</a:t>
            </a:r>
            <a:endParaRPr dirty="0"/>
          </a:p>
          <a:p>
            <a:pPr marL="457200" lvl="0" indent="0" algn="l" rtl="0">
              <a:lnSpc>
                <a:spcPct val="120000"/>
              </a:lnSpc>
              <a:spcBef>
                <a:spcPts val="1200"/>
              </a:spcBef>
              <a:spcAft>
                <a:spcPts val="0"/>
              </a:spcAft>
              <a:buNone/>
            </a:pPr>
            <a:endParaRPr dirty="0"/>
          </a:p>
          <a:p>
            <a:pPr marL="0" lvl="0" indent="0" algn="l" rtl="0">
              <a:lnSpc>
                <a:spcPct val="120000"/>
              </a:lnSpc>
              <a:spcBef>
                <a:spcPts val="1200"/>
              </a:spcBef>
              <a:spcAft>
                <a:spcPts val="0"/>
              </a:spcAft>
              <a:buSzPts val="2400"/>
              <a:buNone/>
            </a:pPr>
            <a:endParaRPr dirty="0"/>
          </a:p>
          <a:p>
            <a:pPr marL="342900" lvl="0" indent="-20320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40" name="Google Shape;140;g31d2676e34a_0_13"/>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Gümnaasium</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1d2676e34a_0_19"/>
          <p:cNvSpPr txBox="1">
            <a:spLocks noGrp="1"/>
          </p:cNvSpPr>
          <p:nvPr>
            <p:ph type="body" idx="1"/>
          </p:nvPr>
        </p:nvSpPr>
        <p:spPr>
          <a:xfrm>
            <a:off x="477330" y="1430894"/>
            <a:ext cx="42657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Võimekas, enesekindel noor</a:t>
            </a:r>
          </a:p>
          <a:p>
            <a:pPr marL="342900" lvl="0" indent="-342900" algn="l" rtl="0">
              <a:lnSpc>
                <a:spcPct val="120000"/>
              </a:lnSpc>
              <a:spcBef>
                <a:spcPts val="1200"/>
              </a:spcBef>
              <a:spcAft>
                <a:spcPts val="0"/>
              </a:spcAft>
              <a:buSzPts val="2200"/>
              <a:buChar char="-"/>
            </a:pPr>
            <a:r>
              <a:rPr lang="fi-FI" sz="2200" dirty="0">
                <a:solidFill>
                  <a:srgbClr val="24285D"/>
                </a:solidFill>
                <a:latin typeface="Barlow Condensed"/>
                <a:ea typeface="Barlow Condensed"/>
                <a:cs typeface="Barlow Condensed"/>
                <a:sym typeface="Barlow Condensed"/>
              </a:rPr>
              <a:t>Karate </a:t>
            </a:r>
            <a:r>
              <a:rPr lang="fi-FI" sz="2200" dirty="0" err="1">
                <a:solidFill>
                  <a:srgbClr val="24285D"/>
                </a:solidFill>
                <a:latin typeface="Barlow Condensed"/>
                <a:ea typeface="Barlow Condensed"/>
                <a:cs typeface="Barlow Condensed"/>
                <a:sym typeface="Barlow Condensed"/>
              </a:rPr>
              <a:t>kui</a:t>
            </a:r>
            <a:r>
              <a:rPr lang="fi-FI" sz="2200" dirty="0">
                <a:solidFill>
                  <a:srgbClr val="24285D"/>
                </a:solidFill>
                <a:latin typeface="Barlow Condensed"/>
                <a:ea typeface="Barlow Condensed"/>
                <a:cs typeface="Barlow Condensed"/>
                <a:sym typeface="Barlow Condensed"/>
              </a:rPr>
              <a:t> </a:t>
            </a:r>
            <a:r>
              <a:rPr lang="fi-FI" sz="2200" dirty="0" err="1">
                <a:solidFill>
                  <a:srgbClr val="24285D"/>
                </a:solidFill>
                <a:latin typeface="Barlow Condensed"/>
                <a:ea typeface="Barlow Condensed"/>
                <a:cs typeface="Barlow Condensed"/>
                <a:sym typeface="Barlow Condensed"/>
              </a:rPr>
              <a:t>valikaine</a:t>
            </a:r>
            <a:r>
              <a:rPr lang="fi-FI" sz="2200" dirty="0">
                <a:solidFill>
                  <a:srgbClr val="24285D"/>
                </a:solidFill>
                <a:latin typeface="Barlow Condensed"/>
                <a:ea typeface="Barlow Condensed"/>
                <a:cs typeface="Barlow Condensed"/>
                <a:sym typeface="Barlow Condensed"/>
              </a:rPr>
              <a:t> </a:t>
            </a:r>
            <a:r>
              <a:rPr lang="et-EE" sz="2200" dirty="0">
                <a:solidFill>
                  <a:srgbClr val="24285D"/>
                </a:solidFill>
                <a:latin typeface="Barlow Condensed"/>
                <a:ea typeface="Barlow Condensed"/>
                <a:cs typeface="Barlow Condensed"/>
                <a:sym typeface="Barlow Condensed"/>
              </a:rPr>
              <a:t>– kas toimib Eestis?</a:t>
            </a:r>
          </a:p>
          <a:p>
            <a:pPr marL="342900" lvl="0" indent="-342900" algn="l" rtl="0">
              <a:lnSpc>
                <a:spcPct val="120000"/>
              </a:lnSpc>
              <a:spcBef>
                <a:spcPts val="1200"/>
              </a:spcBef>
              <a:spcAft>
                <a:spcPts val="0"/>
              </a:spcAft>
              <a:buSzPts val="2200"/>
              <a:buChar char="-"/>
            </a:pPr>
            <a:r>
              <a:rPr lang="fi-FI" sz="2200" dirty="0" err="1">
                <a:solidFill>
                  <a:srgbClr val="24285D"/>
                </a:solidFill>
                <a:latin typeface="Barlow Condensed"/>
                <a:ea typeface="Barlow Condensed"/>
                <a:cs typeface="Barlow Condensed"/>
                <a:sym typeface="Barlow Condensed"/>
              </a:rPr>
              <a:t>Mis</a:t>
            </a:r>
            <a:r>
              <a:rPr lang="fi-FI" sz="2200" dirty="0">
                <a:solidFill>
                  <a:srgbClr val="24285D"/>
                </a:solidFill>
                <a:latin typeface="Barlow Condensed"/>
                <a:ea typeface="Barlow Condensed"/>
                <a:cs typeface="Barlow Condensed"/>
                <a:sym typeface="Barlow Condensed"/>
              </a:rPr>
              <a:t> on </a:t>
            </a:r>
            <a:r>
              <a:rPr lang="fi-FI" sz="2200" dirty="0" err="1">
                <a:solidFill>
                  <a:srgbClr val="24285D"/>
                </a:solidFill>
                <a:latin typeface="Barlow Condensed"/>
                <a:ea typeface="Barlow Condensed"/>
                <a:cs typeface="Barlow Condensed"/>
                <a:sym typeface="Barlow Condensed"/>
              </a:rPr>
              <a:t>võimalused</a:t>
            </a:r>
            <a:r>
              <a:rPr lang="fi-FI" sz="2200" dirty="0">
                <a:solidFill>
                  <a:srgbClr val="24285D"/>
                </a:solidFill>
                <a:latin typeface="Barlow Condensed"/>
                <a:ea typeface="Barlow Condensed"/>
                <a:cs typeface="Barlow Condensed"/>
                <a:sym typeface="Barlow Condensed"/>
              </a:rPr>
              <a:t>?</a:t>
            </a:r>
          </a:p>
          <a:p>
            <a:pPr marL="342900" lvl="0" indent="-342900" algn="l" rtl="0">
              <a:lnSpc>
                <a:spcPct val="120000"/>
              </a:lnSpc>
              <a:spcBef>
                <a:spcPts val="1200"/>
              </a:spcBef>
              <a:spcAft>
                <a:spcPts val="0"/>
              </a:spcAft>
              <a:buSzPts val="2200"/>
              <a:buChar char="-"/>
            </a:pPr>
            <a:r>
              <a:rPr lang="fi-FI" sz="2200" dirty="0" err="1">
                <a:solidFill>
                  <a:srgbClr val="24285D"/>
                </a:solidFill>
                <a:latin typeface="Barlow Condensed"/>
                <a:sym typeface="Barlow Condensed"/>
              </a:rPr>
              <a:t>Mis</a:t>
            </a:r>
            <a:r>
              <a:rPr lang="fi-FI" sz="2200" dirty="0">
                <a:solidFill>
                  <a:srgbClr val="24285D"/>
                </a:solidFill>
                <a:latin typeface="Barlow Condensed"/>
                <a:sym typeface="Barlow Condensed"/>
              </a:rPr>
              <a:t> on </a:t>
            </a:r>
            <a:r>
              <a:rPr lang="fi-FI" sz="2200" dirty="0" err="1">
                <a:solidFill>
                  <a:srgbClr val="24285D"/>
                </a:solidFill>
                <a:latin typeface="Barlow Condensed"/>
                <a:sym typeface="Barlow Condensed"/>
              </a:rPr>
              <a:t>väljakutsed</a:t>
            </a:r>
            <a:r>
              <a:rPr lang="fi-FI" sz="2200" dirty="0">
                <a:solidFill>
                  <a:srgbClr val="24285D"/>
                </a:solidFill>
                <a:latin typeface="Barlow Condensed"/>
                <a:sym typeface="Barlow Condensed"/>
              </a:rPr>
              <a:t>?</a:t>
            </a:r>
            <a:endParaRPr lang="fi-FI" dirty="0"/>
          </a:p>
          <a:p>
            <a:pPr marL="0" lvl="0" indent="0" algn="l" rtl="0">
              <a:lnSpc>
                <a:spcPct val="120000"/>
              </a:lnSpc>
              <a:spcBef>
                <a:spcPts val="1200"/>
              </a:spcBef>
              <a:spcAft>
                <a:spcPts val="0"/>
              </a:spcAft>
              <a:buSzPts val="2400"/>
              <a:buNone/>
            </a:pPr>
            <a:endParaRPr dirty="0"/>
          </a:p>
          <a:p>
            <a:pPr marL="342900" lvl="0" indent="-20320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47" name="Google Shape;147;g31d2676e34a_0_19"/>
          <p:cNvSpPr txBox="1">
            <a:spLocks noGrp="1"/>
          </p:cNvSpPr>
          <p:nvPr>
            <p:ph type="title"/>
          </p:nvPr>
        </p:nvSpPr>
        <p:spPr>
          <a:xfrm>
            <a:off x="477330" y="39594"/>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Eesmärgid</a:t>
            </a:r>
            <a:endParaRPr sz="4500" i="1"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body" idx="1"/>
          </p:nvPr>
        </p:nvSpPr>
        <p:spPr>
          <a:xfrm>
            <a:off x="477330" y="993675"/>
            <a:ext cx="4193144" cy="1299411"/>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Teaduskirjandusega tutvumine</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Koolide</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kaardistamine</a:t>
            </a:r>
            <a:endParaRPr lang="et-EE"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Eeluuring</a:t>
            </a:r>
            <a:endParaRPr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dirty="0" err="1">
                <a:solidFill>
                  <a:srgbClr val="24285D"/>
                </a:solidFill>
                <a:latin typeface="Barlow Condensed"/>
                <a:ea typeface="Barlow Condensed"/>
                <a:cs typeface="Barlow Condensed"/>
                <a:sym typeface="Barlow Condensed"/>
              </a:rPr>
              <a:t>Küsitlus</a:t>
            </a:r>
            <a:r>
              <a:rPr lang="en-US" sz="2200" dirty="0">
                <a:solidFill>
                  <a:srgbClr val="24285D"/>
                </a:solidFill>
                <a:latin typeface="Barlow Condensed"/>
                <a:ea typeface="Barlow Condensed"/>
                <a:cs typeface="Barlow Condensed"/>
                <a:sym typeface="Barlow Condensed"/>
              </a:rPr>
              <a:t> </a:t>
            </a:r>
            <a:r>
              <a:rPr lang="en-US" sz="2200" dirty="0" err="1">
                <a:solidFill>
                  <a:srgbClr val="24285D"/>
                </a:solidFill>
                <a:latin typeface="Barlow Condensed"/>
                <a:ea typeface="Barlow Condensed"/>
                <a:cs typeface="Barlow Condensed"/>
                <a:sym typeface="Barlow Condensed"/>
              </a:rPr>
              <a:t>koolidele</a:t>
            </a:r>
            <a:endParaRPr lang="et-EE"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Analüüs</a:t>
            </a: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r>
              <a:rPr lang="en-US" sz="2200" dirty="0">
                <a:solidFill>
                  <a:srgbClr val="24285D"/>
                </a:solidFill>
                <a:latin typeface="Barlow Condensed"/>
                <a:ea typeface="Barlow Condensed"/>
                <a:cs typeface="Barlow Condensed"/>
                <a:sym typeface="Barlow Condensed"/>
              </a:rPr>
              <a:t> </a:t>
            </a:r>
            <a:endParaRPr dirty="0"/>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184" name="Google Shape;184;p8"/>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Tegevused</a:t>
            </a:r>
            <a:endParaRPr sz="4500" i="1"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2119406" y="1848202"/>
            <a:ext cx="5928600" cy="115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t-EE" sz="6000" dirty="0">
                <a:solidFill>
                  <a:srgbClr val="EC008B"/>
                </a:solidFill>
                <a:latin typeface="Barlow Condensed ExtraLight"/>
                <a:ea typeface="Barlow Condensed ExtraLight"/>
                <a:cs typeface="Barlow Condensed ExtraLight"/>
                <a:sym typeface="Barlow Condensed ExtraLight"/>
              </a:rPr>
              <a:t>METOODIKA</a:t>
            </a:r>
            <a:endParaRPr sz="6000" dirty="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b8ca3a616_0_21"/>
          <p:cNvSpPr txBox="1">
            <a:spLocks noGrp="1"/>
          </p:cNvSpPr>
          <p:nvPr>
            <p:ph type="body" idx="1"/>
          </p:nvPr>
        </p:nvSpPr>
        <p:spPr>
          <a:xfrm>
            <a:off x="477329" y="993675"/>
            <a:ext cx="42141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Eeluuring telefoni või kirja teel</a:t>
            </a:r>
          </a:p>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Google </a:t>
            </a:r>
            <a:r>
              <a:rPr lang="et-EE" sz="2200" dirty="0" err="1">
                <a:solidFill>
                  <a:srgbClr val="24285D"/>
                </a:solidFill>
                <a:latin typeface="Barlow Condensed"/>
                <a:ea typeface="Barlow Condensed"/>
                <a:cs typeface="Barlow Condensed"/>
                <a:sym typeface="Barlow Condensed"/>
              </a:rPr>
              <a:t>Forms</a:t>
            </a:r>
            <a:r>
              <a:rPr lang="et-EE" sz="2200" dirty="0">
                <a:solidFill>
                  <a:srgbClr val="24285D"/>
                </a:solidFill>
                <a:latin typeface="Barlow Condensed"/>
                <a:ea typeface="Barlow Condensed"/>
                <a:cs typeface="Barlow Condensed"/>
                <a:sym typeface="Barlow Condensed"/>
              </a:rPr>
              <a:t> ankeet</a:t>
            </a:r>
          </a:p>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150 gümnaasiumist vastas 28</a:t>
            </a:r>
          </a:p>
          <a:p>
            <a:pPr marL="342900" lvl="0" indent="-342900" algn="l" rtl="0">
              <a:lnSpc>
                <a:spcPct val="120000"/>
              </a:lnSpc>
              <a:spcBef>
                <a:spcPts val="1200"/>
              </a:spcBef>
              <a:spcAft>
                <a:spcPts val="0"/>
              </a:spcAft>
              <a:buSzPts val="2200"/>
              <a:buChar char="-"/>
            </a:pPr>
            <a:r>
              <a:rPr lang="et-EE" sz="2200" dirty="0">
                <a:solidFill>
                  <a:srgbClr val="24285D"/>
                </a:solidFill>
                <a:latin typeface="Barlow Condensed"/>
                <a:ea typeface="Barlow Condensed"/>
                <a:cs typeface="Barlow Condensed"/>
                <a:sym typeface="Barlow Condensed"/>
              </a:rPr>
              <a:t>Statistiline ja kvalitatiivne sisuanalüüs</a:t>
            </a:r>
          </a:p>
          <a:p>
            <a:pPr marL="342900" lvl="0" indent="-342900" algn="l" rtl="0">
              <a:lnSpc>
                <a:spcPct val="120000"/>
              </a:lnSpc>
              <a:spcBef>
                <a:spcPts val="1200"/>
              </a:spcBef>
              <a:spcAft>
                <a:spcPts val="0"/>
              </a:spcAft>
              <a:buSzPts val="2200"/>
              <a:buChar char="-"/>
            </a:pPr>
            <a:endParaRPr lang="et-EE" sz="2200" dirty="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dirty="0">
              <a:solidFill>
                <a:srgbClr val="24285D"/>
              </a:solidFill>
              <a:latin typeface="Barlow Condensed"/>
              <a:ea typeface="Barlow Condensed"/>
              <a:cs typeface="Barlow Condensed"/>
              <a:sym typeface="Barlow Condensed"/>
            </a:endParaRPr>
          </a:p>
        </p:txBody>
      </p:sp>
      <p:sp>
        <p:nvSpPr>
          <p:cNvPr id="230" name="Google Shape;230;g16b8ca3a616_0_21"/>
          <p:cNvSpPr txBox="1">
            <a:spLocks noGrp="1"/>
          </p:cNvSpPr>
          <p:nvPr>
            <p:ph type="title"/>
          </p:nvPr>
        </p:nvSpPr>
        <p:spPr>
          <a:xfrm>
            <a:off x="477330" y="39669"/>
            <a:ext cx="44625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EE" sz="4500" i="1" dirty="0">
                <a:solidFill>
                  <a:srgbClr val="EC008B"/>
                </a:solidFill>
                <a:latin typeface="Barlow Condensed ExtraLight"/>
                <a:ea typeface="Barlow Condensed ExtraLight"/>
                <a:cs typeface="Barlow Condensed ExtraLight"/>
                <a:sym typeface="Barlow Condensed ExtraLight"/>
              </a:rPr>
              <a:t>Uuring</a:t>
            </a:r>
            <a:endParaRPr sz="4500" i="1" dirty="0">
              <a:solidFill>
                <a:srgbClr val="EC008B"/>
              </a:solidFill>
              <a:latin typeface="Barlow Condensed ExtraLight"/>
              <a:ea typeface="Barlow Condensed ExtraLight"/>
              <a:cs typeface="Barlow Condensed ExtraLight"/>
              <a:sym typeface="Barlow Condensed ExtraLight"/>
            </a:endParaRPr>
          </a:p>
        </p:txBody>
      </p:sp>
    </p:spTree>
    <p:extLst>
      <p:ext uri="{BB962C8B-B14F-4D97-AF65-F5344CB8AC3E}">
        <p14:creationId xmlns:p14="http://schemas.microsoft.com/office/powerpoint/2010/main" val="2734417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2119406" y="1848202"/>
            <a:ext cx="5928600" cy="115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dirty="0">
                <a:solidFill>
                  <a:srgbClr val="EC008B"/>
                </a:solidFill>
                <a:latin typeface="Barlow Condensed ExtraLight"/>
                <a:ea typeface="Barlow Condensed ExtraLight"/>
                <a:cs typeface="Barlow Condensed ExtraLight"/>
                <a:sym typeface="Barlow Condensed ExtraLight"/>
              </a:rPr>
              <a:t>T</a:t>
            </a:r>
            <a:r>
              <a:rPr lang="et-EE" sz="6000" dirty="0">
                <a:solidFill>
                  <a:srgbClr val="EC008B"/>
                </a:solidFill>
                <a:latin typeface="Barlow Condensed ExtraLight"/>
                <a:ea typeface="Barlow Condensed ExtraLight"/>
                <a:cs typeface="Barlow Condensed ExtraLight"/>
                <a:sym typeface="Barlow Condensed ExtraLight"/>
              </a:rPr>
              <a:t>ULEMUSED</a:t>
            </a:r>
            <a:endParaRPr sz="6000" dirty="0">
              <a:solidFill>
                <a:srgbClr val="EC008B"/>
              </a:solidFill>
              <a:latin typeface="Barlow Condensed ExtraLight"/>
              <a:ea typeface="Barlow Condensed ExtraLight"/>
              <a:cs typeface="Barlow Condensed ExtraLight"/>
              <a:sym typeface="Barlow Condensed ExtraLight"/>
            </a:endParaRPr>
          </a:p>
        </p:txBody>
      </p:sp>
    </p:spTree>
    <p:extLst>
      <p:ext uri="{BB962C8B-B14F-4D97-AF65-F5344CB8AC3E}">
        <p14:creationId xmlns:p14="http://schemas.microsoft.com/office/powerpoint/2010/main" val="2948588677"/>
      </p:ext>
    </p:extLst>
  </p:cSld>
  <p:clrMapOvr>
    <a:masterClrMapping/>
  </p:clrMapOvr>
  <p:transition>
    <p:fade/>
  </p:transition>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1140</Words>
  <Application>Microsoft Office PowerPoint</Application>
  <PresentationFormat>Ekraaniseanss (16:9)</PresentationFormat>
  <Paragraphs>143</Paragraphs>
  <Slides>16</Slides>
  <Notes>16</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16</vt:i4>
      </vt:variant>
    </vt:vector>
  </HeadingPairs>
  <TitlesOfParts>
    <vt:vector size="25" baseType="lpstr">
      <vt:lpstr>Arial</vt:lpstr>
      <vt:lpstr>Barlow Condensed ExtraLight</vt:lpstr>
      <vt:lpstr>Barlow Condensed</vt:lpstr>
      <vt:lpstr>Merriweather Sans</vt:lpstr>
      <vt:lpstr>Calibri</vt:lpstr>
      <vt:lpstr>Barlow Condensed Medium</vt:lpstr>
      <vt:lpstr>EB Garamond</vt:lpstr>
      <vt:lpstr>Times New Roman</vt:lpstr>
      <vt:lpstr>TLU Esitlus - valge</vt:lpstr>
      <vt:lpstr>PowerPointi esitlus</vt:lpstr>
      <vt:lpstr>KARATE INTEGREERIMINE GÜMNAASIUMISSE: VÕIMALUSED JA VÄLJAKUTSED</vt:lpstr>
      <vt:lpstr>Karate</vt:lpstr>
      <vt:lpstr>Gümnaasium</vt:lpstr>
      <vt:lpstr>Eesmärgid</vt:lpstr>
      <vt:lpstr>Tegevused</vt:lpstr>
      <vt:lpstr>METOODIKA</vt:lpstr>
      <vt:lpstr>Uuring</vt:lpstr>
      <vt:lpstr>TULEMUSED</vt:lpstr>
      <vt:lpstr>Tulemused I: võimalused</vt:lpstr>
      <vt:lpstr>Tulemused II: takistused</vt:lpstr>
      <vt:lpstr>Arutelukoht</vt:lpstr>
      <vt:lpstr>SIDUSRÜHMAD</vt:lpstr>
      <vt:lpstr>PROJEKTIGA SEOTUD SIDUSRÜHMAD</vt:lpstr>
      <vt:lpstr>PowerPointi esitlus</vt:lpstr>
      <vt:lpstr>KASUTATUD ALLIKAD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lastModifiedBy>Enri Uusna</cp:lastModifiedBy>
  <cp:revision>2</cp:revision>
  <dcterms:modified xsi:type="dcterms:W3CDTF">2024-12-09T12:58:34Z</dcterms:modified>
</cp:coreProperties>
</file>