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+sX73SxZzY+M6mZYnnIUDOiOTz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ra Lepik" initials="" lastIdx="10" clrIdx="0"/>
  <p:cmAuthor id="1" name="Harriet Vassiljev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2-10T15:28:32.148" idx="1">
    <p:pos x="6000" y="0"/>
    <p:text>Kas 1. bullet on uurimisküsimus? Praegune sõnastus on pisut abitu... "kuidas saab paremaks teha"...
Sõna "uurida" teise bulletisse ei sobi - selgitatakse välja ja analüüsitakse?!
Kus on siin slidil pealkirjas lubatud teooria?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aDVWN78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2-10T17:32:17.208" idx="3">
    <p:pos x="6000" y="0"/>
    <p:text>1. etapp liiga üldsõnaline
2. etapp - kellega kogemusi jagasite?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aDVWN8A"/>
      </p:ext>
    </p:extLst>
  </p:cm>
  <p:cm authorId="1" dt="2024-12-10T17:32:17.208" idx="3">
    <p:pos x="6000" y="0"/>
    <p:text>Üritasin esimest punkti veidi paremini sõnastada</p:text>
    <p:extLst>
      <p:ext uri="{C676402C-5697-4E1C-873F-D02D1690AC5C}">
        <p15:threadingInfo xmlns:p15="http://schemas.microsoft.com/office/powerpoint/2012/main" timeZoneBias="0">
          <p15:parentCm authorId="0" idx="3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aDxRHTI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2-10T13:55:55.877" idx="4">
    <p:pos x="6000" y="0"/>
    <p:text>Järeldus liiga üldine - võiks täpsustada sotsiaalmeedia kanaleid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aDVWN-c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2-10T17:41:26.761" idx="5">
    <p:pos x="6000" y="0"/>
    <p:text>Järeldus liiga üldine - võiks täpsustada sotsiaalmeedia kanaleid.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aDVWN-k"/>
      </p:ext>
    </p:extLst>
  </p:cm>
  <p:cm authorId="1" dt="2024-12-10T17:41:26.761" idx="4">
    <p:pos x="6000" y="0"/>
    <p:text>Üritasin täpsustada põhilisi platvorme mis meil intervjuudest läbi käisid.</p:text>
    <p:extLst>
      <p:ext uri="{C676402C-5697-4E1C-873F-D02D1690AC5C}">
        <p15:threadingInfo xmlns:p15="http://schemas.microsoft.com/office/powerpoint/2012/main" timeZoneBias="0">
          <p15:parentCm authorId="0" idx="5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aDxRHTc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2-10T13:57:30.861" idx="6">
    <p:pos x="6000" y="0"/>
    <p:text>1. soovitus - mida siin silmas peate? Soovitused- millises valdkonnas?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aDVWN-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2-11T18:15:34.990" idx="7">
    <p:pos x="6000" y="0"/>
    <p:text>Ma ei oska hästi Drives slaide kujundada, aga aktiviseerisin selle nipiraamatu lingi n-ö kaanepildi taha - seega kui on soov reaalajas näidata, kuidas Issuu's toimib. saab klikata raamatu kaanepildile.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aVIi9XA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2-10T13:59:40.494" idx="10">
    <p:pos x="6000" y="0"/>
    <p:text>Esitluseks on aega 15 minutit - palun olge veendunud, et suudate kõik kavandatu selle ajaga kuulajatele vahendada.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aDVWN_M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d7b4d460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d7b4d4608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1d7b4d4608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e046428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e046428b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1e046428b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bc16342d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bc16342dd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1bc16342dd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bc16342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bc16342d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1bc16342d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bb090eb7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bb090eb7a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31bb090eb7a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bb090eb7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bb090eb7a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bb090eb7a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bc16342d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bc16342d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1bc16342d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bb090eb7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bb090eb7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1bb090eb7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d7b4d4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d7b4d46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1d7b4d46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d7b4d460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1d7b4d460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1d7b4d4608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1d7b4d460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1d7b4d460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1d7b4d4608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d7b4d460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d7b4d4608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1d7b4d4608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3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ubTitle" idx="1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4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5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5"/>
          <p:cNvSpPr txBox="1">
            <a:spLocks noGrp="1"/>
          </p:cNvSpPr>
          <p:nvPr>
            <p:ph type="body" idx="1"/>
          </p:nvPr>
        </p:nvSpPr>
        <p:spPr>
          <a:xfrm>
            <a:off x="6286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5"/>
          <p:cNvSpPr txBox="1">
            <a:spLocks noGrp="1"/>
          </p:cNvSpPr>
          <p:nvPr>
            <p:ph type="body" idx="2"/>
          </p:nvPr>
        </p:nvSpPr>
        <p:spPr>
          <a:xfrm>
            <a:off x="46291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6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body" idx="1"/>
          </p:nvPr>
        </p:nvSpPr>
        <p:spPr>
          <a:xfrm>
            <a:off x="6286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body" idx="2"/>
          </p:nvPr>
        </p:nvSpPr>
        <p:spPr>
          <a:xfrm>
            <a:off x="46291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content">
  <p:cSld name="Number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8"/>
          <p:cNvSpPr txBox="1">
            <a:spLocks noGrp="1"/>
          </p:cNvSpPr>
          <p:nvPr>
            <p:ph type="body" idx="1"/>
          </p:nvPr>
        </p:nvSpPr>
        <p:spPr>
          <a:xfrm>
            <a:off x="3348681" y="1312415"/>
            <a:ext cx="5175630" cy="216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⎯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⎯"/>
              <a:defRPr sz="28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⎯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2"/>
          </p:nvPr>
        </p:nvSpPr>
        <p:spPr>
          <a:xfrm>
            <a:off x="529626" y="37071"/>
            <a:ext cx="2411413" cy="522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4400"/>
              <a:buNone/>
              <a:defRPr sz="344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1">
  <p:cSld name="3 ideas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9"/>
          <p:cNvSpPr>
            <a:spLocks noGrp="1"/>
          </p:cNvSpPr>
          <p:nvPr>
            <p:ph type="pic" idx="2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59"/>
          <p:cNvSpPr>
            <a:spLocks noGrp="1"/>
          </p:cNvSpPr>
          <p:nvPr>
            <p:ph type="pic" idx="3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59"/>
          <p:cNvSpPr/>
          <p:nvPr/>
        </p:nvSpPr>
        <p:spPr>
          <a:xfrm>
            <a:off x="724326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59"/>
          <p:cNvSpPr txBox="1"/>
          <p:nvPr/>
        </p:nvSpPr>
        <p:spPr>
          <a:xfrm>
            <a:off x="802383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body" idx="4"/>
          </p:nvPr>
        </p:nvSpPr>
        <p:spPr>
          <a:xfrm>
            <a:off x="765312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2">
  <p:cSld name="3 ideas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>
            <a:spLocks noGrp="1"/>
          </p:cNvSpPr>
          <p:nvPr>
            <p:ph type="pic" idx="2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60"/>
          <p:cNvSpPr>
            <a:spLocks noGrp="1"/>
          </p:cNvSpPr>
          <p:nvPr>
            <p:ph type="pic" idx="3"/>
          </p:nvPr>
        </p:nvSpPr>
        <p:spPr>
          <a:xfrm>
            <a:off x="724326" y="512955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60"/>
          <p:cNvSpPr/>
          <p:nvPr/>
        </p:nvSpPr>
        <p:spPr>
          <a:xfrm>
            <a:off x="3490119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60"/>
          <p:cNvSpPr txBox="1"/>
          <p:nvPr/>
        </p:nvSpPr>
        <p:spPr>
          <a:xfrm>
            <a:off x="3568176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body" idx="4"/>
          </p:nvPr>
        </p:nvSpPr>
        <p:spPr>
          <a:xfrm>
            <a:off x="3546003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3">
  <p:cSld name="3 ideas 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1"/>
          <p:cNvSpPr>
            <a:spLocks noGrp="1"/>
          </p:cNvSpPr>
          <p:nvPr>
            <p:ph type="pic" idx="2"/>
          </p:nvPr>
        </p:nvSpPr>
        <p:spPr>
          <a:xfrm>
            <a:off x="723901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61"/>
          <p:cNvSpPr>
            <a:spLocks noGrp="1"/>
          </p:cNvSpPr>
          <p:nvPr>
            <p:ph type="pic" idx="3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1"/>
          <p:cNvSpPr/>
          <p:nvPr/>
        </p:nvSpPr>
        <p:spPr>
          <a:xfrm>
            <a:off x="6256337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61"/>
          <p:cNvSpPr txBox="1"/>
          <p:nvPr/>
        </p:nvSpPr>
        <p:spPr>
          <a:xfrm>
            <a:off x="6334394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body" idx="4"/>
          </p:nvPr>
        </p:nvSpPr>
        <p:spPr>
          <a:xfrm>
            <a:off x="6313900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3">
  <p:cSld name="image and content 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>
            <a:spLocks noGrp="1"/>
          </p:cNvSpPr>
          <p:nvPr>
            <p:ph type="pic" idx="2"/>
          </p:nvPr>
        </p:nvSpPr>
        <p:spPr>
          <a:xfrm>
            <a:off x="591016" y="941833"/>
            <a:ext cx="3044825" cy="3044825"/>
          </a:xfrm>
          <a:prstGeom prst="ellipse">
            <a:avLst/>
          </a:prstGeom>
          <a:noFill/>
          <a:ln>
            <a:noFill/>
          </a:ln>
        </p:spPr>
      </p:sp>
      <p:sp>
        <p:nvSpPr>
          <p:cNvPr id="76" name="Google Shape;76;p62"/>
          <p:cNvSpPr txBox="1">
            <a:spLocks noGrp="1"/>
          </p:cNvSpPr>
          <p:nvPr>
            <p:ph type="body" idx="1"/>
          </p:nvPr>
        </p:nvSpPr>
        <p:spPr>
          <a:xfrm>
            <a:off x="4081344" y="1382360"/>
            <a:ext cx="4502267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and content">
  <p:cSld name="image 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3"/>
          <p:cNvSpPr>
            <a:spLocks noGrp="1"/>
          </p:cNvSpPr>
          <p:nvPr>
            <p:ph type="pic" idx="2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79" name="Google Shape;79;p63"/>
          <p:cNvSpPr txBox="1"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1">
  <p:cSld name="image and content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4"/>
          <p:cNvSpPr>
            <a:spLocks noGrp="1"/>
          </p:cNvSpPr>
          <p:nvPr>
            <p:ph type="pic" idx="2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83" name="Google Shape;83;p64"/>
          <p:cNvSpPr txBox="1">
            <a:spLocks noGrp="1"/>
          </p:cNvSpPr>
          <p:nvPr>
            <p:ph type="body" idx="1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and content 2">
  <p:cSld name="image title and content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5"/>
          <p:cNvSpPr txBox="1"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5"/>
          <p:cNvSpPr>
            <a:spLocks noGrp="1"/>
          </p:cNvSpPr>
          <p:nvPr>
            <p:ph type="pic" idx="2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65"/>
          <p:cNvSpPr txBox="1">
            <a:spLocks noGrp="1"/>
          </p:cNvSpPr>
          <p:nvPr>
            <p:ph type="body" idx="1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2">
  <p:cSld name="image and content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6"/>
          <p:cNvSpPr>
            <a:spLocks noGrp="1"/>
          </p:cNvSpPr>
          <p:nvPr>
            <p:ph type="pic" idx="2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66"/>
          <p:cNvSpPr txBox="1">
            <a:spLocks noGrp="1"/>
          </p:cNvSpPr>
          <p:nvPr>
            <p:ph type="body" idx="1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and caption">
  <p:cSld name="object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7"/>
          <p:cNvSpPr txBox="1">
            <a:spLocks noGrp="1"/>
          </p:cNvSpPr>
          <p:nvPr>
            <p:ph type="body" idx="1"/>
          </p:nvPr>
        </p:nvSpPr>
        <p:spPr>
          <a:xfrm>
            <a:off x="2910469" y="4482790"/>
            <a:ext cx="5586761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7"/>
          <p:cNvSpPr txBox="1">
            <a:spLocks noGrp="1"/>
          </p:cNvSpPr>
          <p:nvPr>
            <p:ph type="body" idx="2"/>
          </p:nvPr>
        </p:nvSpPr>
        <p:spPr>
          <a:xfrm>
            <a:off x="646772" y="534911"/>
            <a:ext cx="7850458" cy="361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⎯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4">
  <p:cSld name="1_Title and Content 4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8"/>
          <p:cNvSpPr>
            <a:spLocks noGrp="1"/>
          </p:cNvSpPr>
          <p:nvPr>
            <p:ph type="pic" idx="2"/>
          </p:nvPr>
        </p:nvSpPr>
        <p:spPr>
          <a:xfrm>
            <a:off x="1146834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68"/>
          <p:cNvSpPr>
            <a:spLocks noGrp="1"/>
          </p:cNvSpPr>
          <p:nvPr>
            <p:ph type="pic" idx="3"/>
          </p:nvPr>
        </p:nvSpPr>
        <p:spPr>
          <a:xfrm>
            <a:off x="3483015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7" name="Google Shape;97;p68"/>
          <p:cNvSpPr>
            <a:spLocks noGrp="1"/>
          </p:cNvSpPr>
          <p:nvPr>
            <p:ph type="pic" idx="4"/>
          </p:nvPr>
        </p:nvSpPr>
        <p:spPr>
          <a:xfrm>
            <a:off x="5819196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8" name="Google Shape;98;p68"/>
          <p:cNvSpPr>
            <a:spLocks noGrp="1"/>
          </p:cNvSpPr>
          <p:nvPr>
            <p:ph type="pic" idx="5"/>
          </p:nvPr>
        </p:nvSpPr>
        <p:spPr>
          <a:xfrm>
            <a:off x="2179612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9" name="Google Shape;99;p68"/>
          <p:cNvSpPr>
            <a:spLocks noGrp="1"/>
          </p:cNvSpPr>
          <p:nvPr>
            <p:ph type="pic" idx="6"/>
          </p:nvPr>
        </p:nvSpPr>
        <p:spPr>
          <a:xfrm>
            <a:off x="4515793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00" name="Google Shape;100;p68"/>
          <p:cNvSpPr>
            <a:spLocks noGrp="1"/>
          </p:cNvSpPr>
          <p:nvPr>
            <p:ph type="pic" idx="7"/>
          </p:nvPr>
        </p:nvSpPr>
        <p:spPr>
          <a:xfrm>
            <a:off x="6851974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01" name="Google Shape;101;p68"/>
          <p:cNvSpPr txBox="1">
            <a:spLocks noGrp="1"/>
          </p:cNvSpPr>
          <p:nvPr>
            <p:ph type="body" idx="1"/>
          </p:nvPr>
        </p:nvSpPr>
        <p:spPr>
          <a:xfrm>
            <a:off x="921554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8"/>
          <p:cNvSpPr txBox="1">
            <a:spLocks noGrp="1"/>
          </p:cNvSpPr>
          <p:nvPr>
            <p:ph type="body" idx="8"/>
          </p:nvPr>
        </p:nvSpPr>
        <p:spPr>
          <a:xfrm>
            <a:off x="32680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8"/>
          <p:cNvSpPr txBox="1">
            <a:spLocks noGrp="1"/>
          </p:cNvSpPr>
          <p:nvPr>
            <p:ph type="body" idx="9"/>
          </p:nvPr>
        </p:nvSpPr>
        <p:spPr>
          <a:xfrm>
            <a:off x="56145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68"/>
          <p:cNvSpPr txBox="1">
            <a:spLocks noGrp="1"/>
          </p:cNvSpPr>
          <p:nvPr>
            <p:ph type="body" idx="13"/>
          </p:nvPr>
        </p:nvSpPr>
        <p:spPr>
          <a:xfrm>
            <a:off x="1965483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8"/>
          <p:cNvSpPr txBox="1">
            <a:spLocks noGrp="1"/>
          </p:cNvSpPr>
          <p:nvPr>
            <p:ph type="body" idx="14"/>
          </p:nvPr>
        </p:nvSpPr>
        <p:spPr>
          <a:xfrm>
            <a:off x="43119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68"/>
          <p:cNvSpPr txBox="1">
            <a:spLocks noGrp="1"/>
          </p:cNvSpPr>
          <p:nvPr>
            <p:ph type="body" idx="15"/>
          </p:nvPr>
        </p:nvSpPr>
        <p:spPr>
          <a:xfrm>
            <a:off x="66584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47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p48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" name="Google Shape;25;p49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49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50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50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">
  <p:cSld name="Content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51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2657475" y="1271238"/>
            <a:ext cx="5925436" cy="237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>
  <p:cSld name="pictur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3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628650" y="497450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2" name="Google Shape;12;p4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harrietvassiljev/docs/raamatukoguturunduse_nipiraamat_2_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ctrTitle"/>
          </p:nvPr>
        </p:nvSpPr>
        <p:spPr>
          <a:xfrm>
            <a:off x="646775" y="445500"/>
            <a:ext cx="7772400" cy="13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i="0" dirty="0" err="1">
                <a:highlight>
                  <a:srgbClr val="FFFFFF"/>
                </a:highlight>
              </a:rPr>
              <a:t>Raamatukoguturundus</a:t>
            </a:r>
            <a:r>
              <a:rPr lang="en-US" sz="3600" i="0" dirty="0">
                <a:highlight>
                  <a:srgbClr val="FFFFFF"/>
                </a:highlight>
              </a:rPr>
              <a:t> – </a:t>
            </a:r>
            <a:r>
              <a:rPr lang="en-US" sz="3600" i="0" dirty="0" err="1">
                <a:highlight>
                  <a:srgbClr val="FFFFFF"/>
                </a:highlight>
              </a:rPr>
              <a:t>Miks</a:t>
            </a:r>
            <a:r>
              <a:rPr lang="en-US" sz="3600" i="0" dirty="0">
                <a:highlight>
                  <a:srgbClr val="FFFFFF"/>
                </a:highlight>
              </a:rPr>
              <a:t>? </a:t>
            </a:r>
            <a:r>
              <a:rPr lang="en-US" sz="3600" i="0" dirty="0" err="1">
                <a:highlight>
                  <a:srgbClr val="FFFFFF"/>
                </a:highlight>
              </a:rPr>
              <a:t>Kuidas</a:t>
            </a:r>
            <a:r>
              <a:rPr lang="en-US" sz="3600" i="0" dirty="0">
                <a:highlight>
                  <a:srgbClr val="FFFFFF"/>
                </a:highlight>
              </a:rPr>
              <a:t>? </a:t>
            </a:r>
            <a:r>
              <a:rPr lang="en-US" sz="3600" i="0" dirty="0" err="1">
                <a:highlight>
                  <a:srgbClr val="FFFFFF"/>
                </a:highlight>
              </a:rPr>
              <a:t>Kellele</a:t>
            </a:r>
            <a:r>
              <a:rPr lang="en-US" sz="3600" i="0" dirty="0">
                <a:highlight>
                  <a:srgbClr val="FFFFFF"/>
                </a:highlight>
              </a:rPr>
              <a:t>? (II </a:t>
            </a:r>
            <a:r>
              <a:rPr lang="en-US" sz="3600" i="0" dirty="0" err="1">
                <a:highlight>
                  <a:srgbClr val="FFFFFF"/>
                </a:highlight>
              </a:rPr>
              <a:t>osa</a:t>
            </a:r>
            <a:r>
              <a:rPr lang="en-US" sz="3600" i="0" dirty="0">
                <a:highlight>
                  <a:srgbClr val="FFFFFF"/>
                </a:highlight>
              </a:rPr>
              <a:t>)</a:t>
            </a:r>
            <a:endParaRPr sz="9000" i="0"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808775" y="1735200"/>
            <a:ext cx="3804900" cy="267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t-EE" sz="1400" cap="none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cap="none" dirty="0"/>
              <a:t>Caroline </a:t>
            </a:r>
            <a:r>
              <a:rPr lang="en-US" sz="1400" cap="none" dirty="0" err="1"/>
              <a:t>Kiviberg</a:t>
            </a:r>
            <a:r>
              <a:rPr lang="en-US" sz="1400" cap="none" dirty="0"/>
              <a:t> (</a:t>
            </a:r>
            <a:r>
              <a:rPr lang="en-US" sz="1400" cap="none" dirty="0" err="1"/>
              <a:t>Filosoofia</a:t>
            </a:r>
            <a:r>
              <a:rPr lang="en-US" sz="1400" cap="none" dirty="0"/>
              <a:t>)</a:t>
            </a:r>
            <a:endParaRPr sz="1400" cap="none" dirty="0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cap="none" dirty="0" err="1"/>
              <a:t>Merje</a:t>
            </a:r>
            <a:r>
              <a:rPr lang="en-US" sz="1400" cap="none" dirty="0"/>
              <a:t> </a:t>
            </a:r>
            <a:r>
              <a:rPr lang="en-US" sz="1400" cap="none" dirty="0" err="1"/>
              <a:t>Reismaa</a:t>
            </a:r>
            <a:r>
              <a:rPr lang="en-US" sz="1400" cap="none" dirty="0"/>
              <a:t> (</a:t>
            </a:r>
            <a:r>
              <a:rPr lang="en-US" sz="1400" cap="none" dirty="0" err="1"/>
              <a:t>Noorsootöö</a:t>
            </a:r>
            <a:r>
              <a:rPr lang="en-US" sz="1400" cap="none" dirty="0"/>
              <a:t>)</a:t>
            </a:r>
            <a:endParaRPr sz="1400" cap="none" dirty="0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cap="none" dirty="0" err="1"/>
              <a:t>Marit</a:t>
            </a:r>
            <a:r>
              <a:rPr lang="en-US" sz="1400" cap="none" dirty="0"/>
              <a:t> Ivanov (</a:t>
            </a:r>
            <a:r>
              <a:rPr lang="en-US" sz="1400" cap="none" dirty="0" err="1"/>
              <a:t>Klassiõpetaja</a:t>
            </a:r>
            <a:r>
              <a:rPr lang="en-US" sz="1400" cap="none" dirty="0"/>
              <a:t>)</a:t>
            </a:r>
            <a:endParaRPr sz="1400" cap="none" dirty="0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cap="none" dirty="0" err="1"/>
              <a:t>Brendt</a:t>
            </a:r>
            <a:r>
              <a:rPr lang="en-US" sz="1400" cap="none" dirty="0"/>
              <a:t> </a:t>
            </a:r>
            <a:r>
              <a:rPr lang="en-US" sz="1400" cap="none" dirty="0" err="1"/>
              <a:t>Ventsel</a:t>
            </a:r>
            <a:r>
              <a:rPr lang="en-US" sz="1400" cap="none" dirty="0"/>
              <a:t> (</a:t>
            </a:r>
            <a:r>
              <a:rPr lang="en-US" sz="1400" cap="none" dirty="0" err="1"/>
              <a:t>Kehakultuur</a:t>
            </a:r>
            <a:r>
              <a:rPr lang="en-US" sz="1400" cap="none" dirty="0"/>
              <a:t>)</a:t>
            </a:r>
            <a:endParaRPr sz="1400" cap="none" dirty="0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cap="none" dirty="0" err="1"/>
              <a:t>Tõnu</a:t>
            </a:r>
            <a:r>
              <a:rPr lang="en-US" sz="1400" cap="none" dirty="0"/>
              <a:t> </a:t>
            </a:r>
            <a:r>
              <a:rPr lang="en-US" sz="1400" cap="none" dirty="0" err="1"/>
              <a:t>Vilu</a:t>
            </a:r>
            <a:r>
              <a:rPr lang="en-US" sz="1400" cap="none" dirty="0"/>
              <a:t> (</a:t>
            </a:r>
            <a:r>
              <a:rPr lang="en-US" sz="1400" cap="none" dirty="0" err="1"/>
              <a:t>Ajaloo</a:t>
            </a:r>
            <a:r>
              <a:rPr lang="en-US" sz="1400" cap="none" dirty="0"/>
              <a:t> ja </a:t>
            </a:r>
            <a:r>
              <a:rPr lang="en-US" sz="1400" cap="none" dirty="0" err="1"/>
              <a:t>ühiskonnaõpetuse</a:t>
            </a:r>
            <a:r>
              <a:rPr lang="en-US" sz="1400" cap="none" dirty="0"/>
              <a:t> </a:t>
            </a:r>
            <a:r>
              <a:rPr lang="en-US" sz="1400" cap="none" dirty="0" err="1"/>
              <a:t>õpetaja</a:t>
            </a:r>
            <a:r>
              <a:rPr lang="en-US" sz="1400" cap="none" dirty="0"/>
              <a:t>)</a:t>
            </a:r>
            <a:endParaRPr sz="1400" cap="none" dirty="0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cap="none" dirty="0"/>
              <a:t>Harriet </a:t>
            </a:r>
            <a:r>
              <a:rPr lang="en-US" sz="1400" cap="none" dirty="0" err="1"/>
              <a:t>Vassiljev</a:t>
            </a:r>
            <a:r>
              <a:rPr lang="en-US" sz="1400" cap="none" dirty="0"/>
              <a:t> (</a:t>
            </a:r>
            <a:r>
              <a:rPr lang="en-US" sz="1400" cap="none" dirty="0" err="1"/>
              <a:t>Kultuuriteadus</a:t>
            </a:r>
            <a:r>
              <a:rPr lang="en-US" sz="1400" cap="none" dirty="0"/>
              <a:t>)</a:t>
            </a:r>
            <a:endParaRPr sz="1400" cap="none" dirty="0"/>
          </a:p>
        </p:txBody>
      </p:sp>
      <p:sp>
        <p:nvSpPr>
          <p:cNvPr id="113" name="Google Shape;113;p1"/>
          <p:cNvSpPr txBox="1"/>
          <p:nvPr/>
        </p:nvSpPr>
        <p:spPr>
          <a:xfrm>
            <a:off x="4553050" y="1829400"/>
            <a:ext cx="4322250" cy="312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Liis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Treima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Eesti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filoloogia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Marta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Pärn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Eesti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filoloogia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Tambet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Kütt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äsitöötehnoloogiad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ja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disain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Daria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Mamaeva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Vene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filoloogia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Alina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Krasavtseva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Vene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filoloogia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Patricia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Talberg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äsitöötehnoloogiad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ja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disain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t-E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Juhendajad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: Aira Lepik,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Kädi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Riismaa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 (Digitehnoloogiate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	instituut)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d7b4d4608_0_36"/>
          <p:cNvSpPr txBox="1">
            <a:spLocks noGrp="1"/>
          </p:cNvSpPr>
          <p:nvPr>
            <p:ph type="title"/>
          </p:nvPr>
        </p:nvSpPr>
        <p:spPr>
          <a:xfrm>
            <a:off x="628650" y="360425"/>
            <a:ext cx="7886700" cy="924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/>
              <a:t>Projekti väärtus ja jätkusuutlikus</a:t>
            </a:r>
            <a:endParaRPr sz="5300"/>
          </a:p>
        </p:txBody>
      </p:sp>
      <p:sp>
        <p:nvSpPr>
          <p:cNvPr id="176" name="Google Shape;176;g31d7b4d4608_0_36"/>
          <p:cNvSpPr txBox="1">
            <a:spLocks noGrp="1"/>
          </p:cNvSpPr>
          <p:nvPr>
            <p:ph type="body" idx="1"/>
          </p:nvPr>
        </p:nvSpPr>
        <p:spPr>
          <a:xfrm>
            <a:off x="628650" y="1285325"/>
            <a:ext cx="8110500" cy="324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 dirty="0" err="1"/>
              <a:t>Tugevdab</a:t>
            </a:r>
            <a:r>
              <a:rPr lang="en-US" sz="2000" dirty="0"/>
              <a:t> </a:t>
            </a:r>
            <a:r>
              <a:rPr lang="en-US" sz="2000" dirty="0" err="1"/>
              <a:t>raamatukogude</a:t>
            </a:r>
            <a:r>
              <a:rPr lang="en-US" sz="2000" dirty="0"/>
              <a:t> </a:t>
            </a:r>
            <a:r>
              <a:rPr lang="en-US" sz="2000" dirty="0" err="1"/>
              <a:t>nähtavust</a:t>
            </a:r>
            <a:r>
              <a:rPr lang="en-US" sz="2000" dirty="0"/>
              <a:t> ja </a:t>
            </a:r>
            <a:r>
              <a:rPr lang="en-US" sz="2000" dirty="0" err="1"/>
              <a:t>kasutatavust</a:t>
            </a:r>
            <a:r>
              <a:rPr lang="en-US" sz="2000" dirty="0"/>
              <a:t>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dirty="0" err="1"/>
              <a:t>Toetab</a:t>
            </a:r>
            <a:r>
              <a:rPr lang="en-US" sz="2000" dirty="0"/>
              <a:t> </a:t>
            </a:r>
            <a:r>
              <a:rPr lang="en-US" sz="2000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raamatukogu</a:t>
            </a:r>
            <a:r>
              <a:rPr lang="en-US" sz="2000" dirty="0"/>
              <a:t> </a:t>
            </a:r>
            <a:r>
              <a:rPr lang="en-US" sz="2000" dirty="0" err="1"/>
              <a:t>personali</a:t>
            </a:r>
            <a:r>
              <a:rPr lang="en-US" sz="2000" dirty="0"/>
              <a:t> </a:t>
            </a:r>
            <a:r>
              <a:rPr lang="en-US" sz="2000" dirty="0" err="1"/>
              <a:t>nende</a:t>
            </a:r>
            <a:r>
              <a:rPr lang="en-US" sz="2000" dirty="0"/>
              <a:t> </a:t>
            </a:r>
            <a:r>
              <a:rPr lang="en-US" sz="2000" dirty="0" err="1"/>
              <a:t>töös</a:t>
            </a:r>
            <a:r>
              <a:rPr lang="en-US" sz="2000" dirty="0"/>
              <a:t>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dirty="0"/>
              <a:t>ELU </a:t>
            </a:r>
            <a:r>
              <a:rPr lang="en-US" sz="2000" dirty="0" err="1"/>
              <a:t>projekt</a:t>
            </a:r>
            <a:r>
              <a:rPr lang="en-US" sz="2000" dirty="0"/>
              <a:t> </a:t>
            </a:r>
            <a:r>
              <a:rPr lang="en-US" sz="2000" dirty="0" err="1"/>
              <a:t>tõi</a:t>
            </a:r>
            <a:r>
              <a:rPr lang="en-US" sz="2000" dirty="0"/>
              <a:t> </a:t>
            </a:r>
            <a:r>
              <a:rPr lang="en-US" sz="2000" dirty="0" err="1"/>
              <a:t>välja</a:t>
            </a:r>
            <a:r>
              <a:rPr lang="en-US" sz="2000" dirty="0"/>
              <a:t> </a:t>
            </a:r>
            <a:r>
              <a:rPr lang="en-US" sz="2000" dirty="0" err="1"/>
              <a:t>vajadused</a:t>
            </a:r>
            <a:r>
              <a:rPr lang="en-US" sz="2000" dirty="0"/>
              <a:t> ja </a:t>
            </a:r>
            <a:r>
              <a:rPr lang="en-US" sz="2000" dirty="0" err="1"/>
              <a:t>puudujäägid</a:t>
            </a:r>
            <a:r>
              <a:rPr lang="en-US" sz="2000" dirty="0"/>
              <a:t> </a:t>
            </a:r>
            <a:r>
              <a:rPr lang="en-US" sz="2000" dirty="0" err="1"/>
              <a:t>raamatukoguturunduses</a:t>
            </a:r>
            <a:r>
              <a:rPr lang="en-US" sz="2000" dirty="0"/>
              <a:t>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dirty="0" err="1"/>
              <a:t>Valminud</a:t>
            </a:r>
            <a:r>
              <a:rPr lang="en-US" sz="2000" dirty="0"/>
              <a:t> </a:t>
            </a:r>
            <a:r>
              <a:rPr lang="en-US" sz="2000" dirty="0" err="1"/>
              <a:t>nipiraamat</a:t>
            </a:r>
            <a:r>
              <a:rPr lang="en-US" sz="2000" dirty="0"/>
              <a:t> </a:t>
            </a:r>
            <a:r>
              <a:rPr lang="en-US" sz="2000" dirty="0" err="1"/>
              <a:t>toetab</a:t>
            </a:r>
            <a:r>
              <a:rPr lang="en-US" sz="2000" dirty="0"/>
              <a:t> </a:t>
            </a:r>
            <a:r>
              <a:rPr lang="en-US" sz="2000" dirty="0" err="1"/>
              <a:t>kooli</a:t>
            </a:r>
            <a:r>
              <a:rPr lang="en-US" sz="2000" dirty="0"/>
              <a:t>- ja </a:t>
            </a:r>
            <a:r>
              <a:rPr lang="en-US" sz="2000" dirty="0" err="1"/>
              <a:t>ülikooliraamatukogude</a:t>
            </a:r>
            <a:r>
              <a:rPr lang="en-US" sz="2000" dirty="0"/>
              <a:t> </a:t>
            </a:r>
            <a:r>
              <a:rPr lang="en-US" sz="2000" dirty="0" err="1"/>
              <a:t>turundus</a:t>
            </a:r>
            <a:r>
              <a:rPr lang="et-EE" sz="2000" dirty="0"/>
              <a:t>t</a:t>
            </a:r>
            <a:r>
              <a:rPr lang="en-US" sz="2000" dirty="0"/>
              <a:t>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dirty="0" err="1"/>
              <a:t>Koostöö</a:t>
            </a:r>
            <a:r>
              <a:rPr lang="en-US" sz="2000" dirty="0"/>
              <a:t> ja </a:t>
            </a:r>
            <a:r>
              <a:rPr lang="en-US" sz="2000" dirty="0" err="1"/>
              <a:t>interdistsiplinaarne</a:t>
            </a:r>
            <a:r>
              <a:rPr lang="en-US" sz="2000" dirty="0"/>
              <a:t> </a:t>
            </a:r>
            <a:r>
              <a:rPr lang="en-US" sz="2000" dirty="0" err="1"/>
              <a:t>lähenemine</a:t>
            </a:r>
            <a:r>
              <a:rPr lang="en-US" sz="2000" dirty="0"/>
              <a:t> </a:t>
            </a:r>
            <a:r>
              <a:rPr lang="en-US" sz="2000" dirty="0" err="1"/>
              <a:t>annavad</a:t>
            </a:r>
            <a:r>
              <a:rPr lang="en-US" sz="2000" dirty="0"/>
              <a:t> </a:t>
            </a:r>
            <a:r>
              <a:rPr lang="en-US" sz="2000" dirty="0" err="1"/>
              <a:t>praktilise</a:t>
            </a:r>
            <a:r>
              <a:rPr lang="en-US" sz="2000" dirty="0"/>
              <a:t> ja </a:t>
            </a:r>
            <a:r>
              <a:rPr lang="en-US" sz="2000" dirty="0" err="1"/>
              <a:t>kasutajasõbraliku</a:t>
            </a:r>
            <a:r>
              <a:rPr lang="en-US" sz="2000" dirty="0"/>
              <a:t> </a:t>
            </a:r>
            <a:r>
              <a:rPr lang="en-US" sz="2000" dirty="0" err="1"/>
              <a:t>tulemuse</a:t>
            </a:r>
            <a:r>
              <a:rPr lang="en-US" sz="2000" dirty="0"/>
              <a:t>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dirty="0"/>
              <a:t>„</a:t>
            </a:r>
            <a:r>
              <a:rPr lang="en-US" sz="2000" dirty="0" err="1"/>
              <a:t>Raamatukoguturundus</a:t>
            </a:r>
            <a:r>
              <a:rPr lang="en-US" sz="2000" dirty="0"/>
              <a:t> III“ – </a:t>
            </a:r>
            <a:r>
              <a:rPr lang="en-US" sz="2000" dirty="0" err="1"/>
              <a:t>jätkuprojekt</a:t>
            </a:r>
            <a:r>
              <a:rPr lang="en-US" sz="2000" dirty="0"/>
              <a:t> </a:t>
            </a:r>
            <a:r>
              <a:rPr lang="en-US" sz="2000" dirty="0" err="1"/>
              <a:t>võimalike</a:t>
            </a:r>
            <a:r>
              <a:rPr lang="en-US" sz="2000" dirty="0"/>
              <a:t> </a:t>
            </a:r>
            <a:r>
              <a:rPr lang="en-US" sz="2000" dirty="0" err="1"/>
              <a:t>täienduste</a:t>
            </a:r>
            <a:r>
              <a:rPr lang="en-US" sz="2000" dirty="0"/>
              <a:t> ja </a:t>
            </a:r>
            <a:r>
              <a:rPr lang="en-US" sz="2000" dirty="0" err="1"/>
              <a:t>rakendustega</a:t>
            </a:r>
            <a:r>
              <a:rPr lang="en-US" sz="2000" dirty="0"/>
              <a:t>.</a:t>
            </a:r>
            <a:endParaRPr sz="65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e046428b0_0_0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Nipiraamat</a:t>
            </a:r>
            <a:endParaRPr/>
          </a:p>
        </p:txBody>
      </p:sp>
      <p:sp>
        <p:nvSpPr>
          <p:cNvPr id="183" name="Google Shape;183;g31e046428b0_0_0"/>
          <p:cNvSpPr txBox="1">
            <a:spLocks noGrp="1"/>
          </p:cNvSpPr>
          <p:nvPr>
            <p:ph type="body" idx="1"/>
          </p:nvPr>
        </p:nvSpPr>
        <p:spPr>
          <a:xfrm>
            <a:off x="338400" y="1349649"/>
            <a:ext cx="8176950" cy="3397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et-EE"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et-EE"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et-EE"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et-EE"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et-EE" dirty="0"/>
          </a:p>
          <a:p>
            <a:pPr marL="0" indent="0" algn="r">
              <a:buNone/>
            </a:pPr>
            <a:endParaRPr lang="et-EE" altLang="en-US" sz="1400" dirty="0">
              <a:solidFill>
                <a:srgbClr val="DB224C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r">
              <a:buNone/>
            </a:pPr>
            <a:r>
              <a:rPr lang="et-EE" altLang="en-US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Allikas: </a:t>
            </a:r>
            <a:r>
              <a:rPr lang="en-US" altLang="en-US" sz="1400" dirty="0">
                <a:solidFill>
                  <a:srgbClr val="DB224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https://issuu.com/harrietvassiljev/docs/raamatukoguturunduse_nipiraamat_2_</a:t>
            </a:r>
            <a:r>
              <a:rPr lang="en-US" altLang="en-US" sz="1400" dirty="0">
                <a:solidFill>
                  <a:schemeClr val="tx1"/>
                </a:solidFill>
                <a:hlinkClick r:id="rId3"/>
              </a:rPr>
              <a:t> 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4" name="Google Shape;184;g31e046428b0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32001" t="-1669" r="31997" b="11432"/>
          <a:stretch/>
        </p:blipFill>
        <p:spPr>
          <a:xfrm>
            <a:off x="4910050" y="396275"/>
            <a:ext cx="2748048" cy="38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1e046428b0_0_0"/>
          <p:cNvPicPr preferRelativeResize="0"/>
          <p:nvPr/>
        </p:nvPicPr>
        <p:blipFill rotWithShape="1">
          <a:blip r:embed="rId5">
            <a:alphaModFix/>
          </a:blip>
          <a:srcRect l="14160" r="13886" b="9722"/>
          <a:stretch/>
        </p:blipFill>
        <p:spPr>
          <a:xfrm>
            <a:off x="628643" y="1349650"/>
            <a:ext cx="3570432" cy="29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3940DD-5AFC-4C30-ABD5-5D1AD5C3D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bc16342dd_0_12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Kokkuvõte </a:t>
            </a:r>
            <a:endParaRPr/>
          </a:p>
        </p:txBody>
      </p:sp>
      <p:sp>
        <p:nvSpPr>
          <p:cNvPr id="192" name="Google Shape;192;g31bc16342dd_0_12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/>
              <a:t>Järeldused: 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Kasutada raamatukogude turundamisel rohkem sotsiaalmeediat; 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Kooli- ja ülikooliraamatukogude atraktiivsemaks muutmine - 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ruumiturundus</a:t>
            </a:r>
            <a:r>
              <a:rPr lang="en-US" sz="2100"/>
              <a:t>;</a:t>
            </a:r>
            <a:endParaRPr sz="2100"/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Koostöö erinevate sihtrühmadega parima praktika leidmiseks. 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bc16342dd_0_0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Kasutatud allikad</a:t>
            </a:r>
            <a:endParaRPr/>
          </a:p>
        </p:txBody>
      </p:sp>
      <p:sp>
        <p:nvSpPr>
          <p:cNvPr id="199" name="Google Shape;199;g31bc16342dd_0_0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err="1"/>
              <a:t>Projektis</a:t>
            </a:r>
            <a:r>
              <a:rPr lang="en-US" dirty="0"/>
              <a:t> on </a:t>
            </a:r>
            <a:r>
              <a:rPr lang="en-US" dirty="0" err="1"/>
              <a:t>kasutatud</a:t>
            </a:r>
            <a:r>
              <a:rPr lang="en-US" dirty="0"/>
              <a:t> </a:t>
            </a:r>
            <a:r>
              <a:rPr lang="en-US" dirty="0" err="1"/>
              <a:t>teadusallikaid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neile</a:t>
            </a:r>
            <a:r>
              <a:rPr lang="en-US" dirty="0"/>
              <a:t> on </a:t>
            </a:r>
            <a:r>
              <a:rPr lang="en-US" dirty="0" err="1"/>
              <a:t>nõuetekohaselt</a:t>
            </a:r>
            <a:r>
              <a:rPr lang="en-US" dirty="0"/>
              <a:t> </a:t>
            </a:r>
            <a:r>
              <a:rPr lang="en-US" dirty="0" err="1"/>
              <a:t>viidatud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t-EE" dirty="0"/>
              <a:t>Kasutatud a</a:t>
            </a:r>
            <a:r>
              <a:rPr lang="en-US" dirty="0" err="1"/>
              <a:t>llikate</a:t>
            </a:r>
            <a:r>
              <a:rPr lang="en-US" dirty="0"/>
              <a:t> </a:t>
            </a:r>
            <a:r>
              <a:rPr lang="en-US" dirty="0" err="1"/>
              <a:t>loetelu</a:t>
            </a:r>
            <a:r>
              <a:rPr lang="en-US" dirty="0"/>
              <a:t> on “</a:t>
            </a:r>
            <a:r>
              <a:rPr lang="en-US" dirty="0" err="1"/>
              <a:t>Nipiraamatu</a:t>
            </a:r>
            <a:r>
              <a:rPr lang="en-US" dirty="0"/>
              <a:t>” </a:t>
            </a:r>
            <a:r>
              <a:rPr lang="et-EE"/>
              <a:t>lõpus </a:t>
            </a:r>
            <a:r>
              <a:rPr lang="et-EE" dirty="0"/>
              <a:t>ning projekti portfoolios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en-US" sz="7200"/>
              <a:t>TÄNAME  KUULAMAST!</a:t>
            </a:r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subTitle" idx="1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1800" cap="none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bb090eb7a_0_16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Sissejuhatus</a:t>
            </a:r>
            <a:endParaRPr/>
          </a:p>
        </p:txBody>
      </p:sp>
      <p:sp>
        <p:nvSpPr>
          <p:cNvPr id="120" name="Google Shape;120;g31bb090eb7a_0_16"/>
          <p:cNvSpPr txBox="1">
            <a:spLocks noGrp="1"/>
          </p:cNvSpPr>
          <p:nvPr>
            <p:ph type="body" idx="1"/>
          </p:nvPr>
        </p:nvSpPr>
        <p:spPr>
          <a:xfrm>
            <a:off x="628650" y="1425625"/>
            <a:ext cx="7886700" cy="30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⎯"/>
            </a:pPr>
            <a:r>
              <a:rPr lang="en-US" sz="1900" dirty="0" err="1">
                <a:highlight>
                  <a:schemeClr val="lt1"/>
                </a:highlight>
              </a:rPr>
              <a:t>Käesolev</a:t>
            </a:r>
            <a:r>
              <a:rPr lang="en-US" sz="1900" dirty="0">
                <a:highlight>
                  <a:schemeClr val="lt1"/>
                </a:highlight>
              </a:rPr>
              <a:t> </a:t>
            </a:r>
            <a:r>
              <a:rPr lang="en-US" sz="1900" dirty="0" err="1">
                <a:highlight>
                  <a:schemeClr val="lt1"/>
                </a:highlight>
              </a:rPr>
              <a:t>projekt</a:t>
            </a:r>
            <a:r>
              <a:rPr lang="en-US" sz="1900" dirty="0">
                <a:highlight>
                  <a:schemeClr val="lt1"/>
                </a:highlight>
              </a:rPr>
              <a:t> on </a:t>
            </a:r>
            <a:r>
              <a:rPr lang="en-US" sz="1900" dirty="0" err="1">
                <a:highlight>
                  <a:schemeClr val="lt1"/>
                </a:highlight>
              </a:rPr>
              <a:t>jätkuks</a:t>
            </a:r>
            <a:r>
              <a:rPr lang="en-US" sz="1900" dirty="0">
                <a:highlight>
                  <a:schemeClr val="lt1"/>
                </a:highlight>
              </a:rPr>
              <a:t> 2024</a:t>
            </a:r>
            <a:r>
              <a:rPr lang="et-EE" sz="1900" dirty="0">
                <a:highlight>
                  <a:schemeClr val="lt1"/>
                </a:highlight>
              </a:rPr>
              <a:t>. a</a:t>
            </a:r>
            <a:r>
              <a:rPr lang="en-US" sz="1900" dirty="0">
                <a:highlight>
                  <a:schemeClr val="lt1"/>
                </a:highlight>
              </a:rPr>
              <a:t> </a:t>
            </a:r>
            <a:r>
              <a:rPr lang="en-US" sz="1900" dirty="0" err="1">
                <a:highlight>
                  <a:schemeClr val="lt1"/>
                </a:highlight>
              </a:rPr>
              <a:t>kevadsemestril</a:t>
            </a:r>
            <a:r>
              <a:rPr lang="en-US" sz="1900" dirty="0">
                <a:highlight>
                  <a:schemeClr val="lt1"/>
                </a:highlight>
              </a:rPr>
              <a:t> </a:t>
            </a:r>
            <a:r>
              <a:rPr lang="et-EE" sz="1900" dirty="0">
                <a:highlight>
                  <a:schemeClr val="lt1"/>
                </a:highlight>
              </a:rPr>
              <a:t>koostatud</a:t>
            </a:r>
            <a:r>
              <a:rPr lang="en-US" sz="1900" dirty="0">
                <a:highlight>
                  <a:schemeClr val="lt1"/>
                </a:highlight>
              </a:rPr>
              <a:t> ELU </a:t>
            </a:r>
            <a:r>
              <a:rPr lang="en-US" sz="1900" dirty="0" err="1">
                <a:highlight>
                  <a:schemeClr val="lt1"/>
                </a:highlight>
              </a:rPr>
              <a:t>projektile</a:t>
            </a:r>
            <a:r>
              <a:rPr lang="en-US" sz="1900" dirty="0">
                <a:highlight>
                  <a:schemeClr val="lt1"/>
                </a:highlight>
              </a:rPr>
              <a:t> "</a:t>
            </a:r>
            <a:r>
              <a:rPr lang="en-US" sz="1900" dirty="0" err="1">
                <a:highlight>
                  <a:schemeClr val="lt1"/>
                </a:highlight>
              </a:rPr>
              <a:t>Raamatukoguturundus</a:t>
            </a:r>
            <a:r>
              <a:rPr lang="en-US" sz="1900" dirty="0">
                <a:highlight>
                  <a:schemeClr val="lt1"/>
                </a:highlight>
              </a:rPr>
              <a:t> - </a:t>
            </a:r>
            <a:r>
              <a:rPr lang="en-US" sz="1900" dirty="0" err="1">
                <a:highlight>
                  <a:schemeClr val="lt1"/>
                </a:highlight>
              </a:rPr>
              <a:t>Miks</a:t>
            </a:r>
            <a:r>
              <a:rPr lang="en-US" sz="1900" dirty="0">
                <a:highlight>
                  <a:schemeClr val="lt1"/>
                </a:highlight>
              </a:rPr>
              <a:t>? </a:t>
            </a:r>
            <a:r>
              <a:rPr lang="en-US" sz="1900" dirty="0" err="1">
                <a:highlight>
                  <a:schemeClr val="lt1"/>
                </a:highlight>
              </a:rPr>
              <a:t>Kuidas</a:t>
            </a:r>
            <a:r>
              <a:rPr lang="en-US" sz="1900" dirty="0">
                <a:highlight>
                  <a:schemeClr val="lt1"/>
                </a:highlight>
              </a:rPr>
              <a:t>?" </a:t>
            </a:r>
            <a:endParaRPr sz="1900" dirty="0">
              <a:highlight>
                <a:schemeClr val="lt1"/>
              </a:highlight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⎯"/>
            </a:pPr>
            <a:r>
              <a:rPr lang="en-US" sz="1900" dirty="0" err="1">
                <a:highlight>
                  <a:schemeClr val="lt1"/>
                </a:highlight>
              </a:rPr>
              <a:t>Digitaalne</a:t>
            </a:r>
            <a:r>
              <a:rPr lang="en-US" sz="1900" dirty="0">
                <a:highlight>
                  <a:schemeClr val="lt1"/>
                </a:highlight>
              </a:rPr>
              <a:t> </a:t>
            </a:r>
            <a:r>
              <a:rPr lang="en-US" sz="1900" dirty="0" err="1">
                <a:highlight>
                  <a:schemeClr val="lt1"/>
                </a:highlight>
              </a:rPr>
              <a:t>juhendmaterjal</a:t>
            </a:r>
            <a:r>
              <a:rPr lang="en-US" sz="1900" dirty="0">
                <a:highlight>
                  <a:schemeClr val="lt1"/>
                </a:highlight>
              </a:rPr>
              <a:t> </a:t>
            </a:r>
            <a:r>
              <a:rPr lang="en-US" sz="1900" dirty="0" err="1">
                <a:highlight>
                  <a:schemeClr val="lt1"/>
                </a:highlight>
              </a:rPr>
              <a:t>Eesti</a:t>
            </a:r>
            <a:r>
              <a:rPr lang="en-US" sz="1900" dirty="0">
                <a:highlight>
                  <a:schemeClr val="lt1"/>
                </a:highlight>
              </a:rPr>
              <a:t> </a:t>
            </a:r>
            <a:r>
              <a:rPr lang="en-US" sz="1900" dirty="0" err="1">
                <a:highlight>
                  <a:schemeClr val="lt1"/>
                </a:highlight>
              </a:rPr>
              <a:t>raamatukogudele</a:t>
            </a:r>
            <a:r>
              <a:rPr lang="en-US" sz="1900" dirty="0">
                <a:highlight>
                  <a:schemeClr val="lt1"/>
                </a:highlight>
              </a:rPr>
              <a:t> “</a:t>
            </a:r>
            <a:r>
              <a:rPr lang="en-US" sz="1900" dirty="0" err="1">
                <a:highlight>
                  <a:schemeClr val="lt1"/>
                </a:highlight>
              </a:rPr>
              <a:t>Raamatukoguturunduse</a:t>
            </a:r>
            <a:r>
              <a:rPr lang="en-US" sz="1900" dirty="0">
                <a:highlight>
                  <a:schemeClr val="lt1"/>
                </a:highlight>
              </a:rPr>
              <a:t> </a:t>
            </a:r>
            <a:r>
              <a:rPr lang="en-US" sz="1900" dirty="0" err="1">
                <a:highlight>
                  <a:schemeClr val="lt1"/>
                </a:highlight>
              </a:rPr>
              <a:t>kompass</a:t>
            </a:r>
            <a:r>
              <a:rPr lang="en-US" sz="1900" dirty="0">
                <a:highlight>
                  <a:schemeClr val="lt1"/>
                </a:highlight>
              </a:rPr>
              <a:t>“</a:t>
            </a:r>
            <a:endParaRPr sz="1900" dirty="0">
              <a:highlight>
                <a:schemeClr val="lt1"/>
              </a:highlight>
            </a:endParaRPr>
          </a:p>
          <a:p>
            <a:pPr marL="457200" lvl="0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⎯"/>
            </a:pPr>
            <a:r>
              <a:rPr lang="en-US" sz="1900" dirty="0" err="1"/>
              <a:t>Meie</a:t>
            </a:r>
            <a:r>
              <a:rPr lang="en-US" sz="1900" dirty="0"/>
              <a:t> </a:t>
            </a:r>
            <a:r>
              <a:rPr lang="et-EE" sz="1900" dirty="0"/>
              <a:t>(</a:t>
            </a:r>
            <a:r>
              <a:rPr lang="en-US" sz="1900" dirty="0" err="1"/>
              <a:t>jätku</a:t>
            </a:r>
            <a:r>
              <a:rPr lang="et-EE" sz="1900" dirty="0"/>
              <a:t>)</a:t>
            </a:r>
            <a:r>
              <a:rPr lang="en-US" sz="1900" dirty="0" err="1"/>
              <a:t>projekti</a:t>
            </a:r>
            <a:r>
              <a:rPr lang="en-US" sz="1900" dirty="0"/>
              <a:t> </a:t>
            </a:r>
            <a:r>
              <a:rPr lang="en-US" sz="1900" b="1" dirty="0" err="1"/>
              <a:t>eesmärk</a:t>
            </a:r>
            <a:r>
              <a:rPr lang="en-US" sz="1900" dirty="0"/>
              <a:t> on </a:t>
            </a:r>
            <a:r>
              <a:rPr lang="en-US" sz="1900" dirty="0" err="1"/>
              <a:t>välja</a:t>
            </a:r>
            <a:r>
              <a:rPr lang="en-US" sz="1900" dirty="0"/>
              <a:t> </a:t>
            </a:r>
            <a:r>
              <a:rPr lang="en-US" sz="1900" dirty="0" err="1"/>
              <a:t>selgitada</a:t>
            </a:r>
            <a:r>
              <a:rPr lang="en-US" sz="1900" dirty="0"/>
              <a:t> ja </a:t>
            </a:r>
            <a:r>
              <a:rPr lang="en-US" sz="1900" dirty="0" err="1"/>
              <a:t>analüüsida</a:t>
            </a:r>
            <a:r>
              <a:rPr lang="en-US" sz="1900" dirty="0"/>
              <a:t> </a:t>
            </a:r>
            <a:r>
              <a:rPr lang="en-US" sz="1900" dirty="0" err="1"/>
              <a:t>välismaiseid</a:t>
            </a:r>
            <a:r>
              <a:rPr lang="en-US" sz="1900" dirty="0"/>
              <a:t> </a:t>
            </a:r>
            <a:r>
              <a:rPr lang="en-US" sz="1900" dirty="0" err="1"/>
              <a:t>raamatukoguturunduse</a:t>
            </a:r>
            <a:r>
              <a:rPr lang="en-US" sz="1900" dirty="0"/>
              <a:t> </a:t>
            </a:r>
            <a:r>
              <a:rPr lang="en-US" sz="1900" dirty="0" err="1"/>
              <a:t>käsitlusi</a:t>
            </a:r>
            <a:r>
              <a:rPr lang="en-US" sz="1900" dirty="0"/>
              <a:t>, </a:t>
            </a:r>
            <a:r>
              <a:rPr lang="en-US" sz="1900" dirty="0" err="1"/>
              <a:t>rakendusi</a:t>
            </a:r>
            <a:r>
              <a:rPr lang="en-US" sz="1900" dirty="0"/>
              <a:t> ja </a:t>
            </a:r>
            <a:r>
              <a:rPr lang="en-US" sz="1900" dirty="0" err="1"/>
              <a:t>parimaid</a:t>
            </a:r>
            <a:r>
              <a:rPr lang="en-US" sz="1900" dirty="0"/>
              <a:t> </a:t>
            </a:r>
            <a:r>
              <a:rPr lang="en-US" sz="1900" dirty="0" err="1"/>
              <a:t>praktikaid</a:t>
            </a:r>
            <a:r>
              <a:rPr lang="en-US" sz="1900" dirty="0"/>
              <a:t> </a:t>
            </a:r>
            <a:r>
              <a:rPr lang="en-US" sz="1900" dirty="0" err="1"/>
              <a:t>ning</a:t>
            </a:r>
            <a:r>
              <a:rPr lang="en-US" sz="1900" dirty="0"/>
              <a:t> </a:t>
            </a:r>
            <a:r>
              <a:rPr lang="en-US" sz="1900" dirty="0" err="1"/>
              <a:t>kavandada</a:t>
            </a:r>
            <a:r>
              <a:rPr lang="en-US" sz="1900" dirty="0"/>
              <a:t> </a:t>
            </a:r>
            <a:r>
              <a:rPr lang="en-US" sz="1900" dirty="0" err="1"/>
              <a:t>lahendusi</a:t>
            </a:r>
            <a:r>
              <a:rPr lang="en-US" sz="1900" dirty="0"/>
              <a:t> </a:t>
            </a:r>
            <a:r>
              <a:rPr lang="en-US" sz="1900" dirty="0" err="1"/>
              <a:t>eri</a:t>
            </a:r>
            <a:r>
              <a:rPr lang="en-US" sz="1900" dirty="0"/>
              <a:t> </a:t>
            </a:r>
            <a:r>
              <a:rPr lang="en-US" sz="1900" dirty="0" err="1"/>
              <a:t>tüüpi</a:t>
            </a:r>
            <a:r>
              <a:rPr lang="en-US" sz="1900" dirty="0"/>
              <a:t> </a:t>
            </a:r>
            <a:r>
              <a:rPr lang="en-US" sz="1900" dirty="0" err="1"/>
              <a:t>raamatukogudele</a:t>
            </a:r>
            <a:r>
              <a:rPr lang="en-US" sz="1900" dirty="0"/>
              <a:t> </a:t>
            </a:r>
            <a:r>
              <a:rPr lang="en-US" sz="1900" dirty="0" err="1"/>
              <a:t>tulemuslikuks</a:t>
            </a:r>
            <a:r>
              <a:rPr lang="en-US" sz="1900" dirty="0"/>
              <a:t> </a:t>
            </a:r>
            <a:r>
              <a:rPr lang="en-US" sz="1900" dirty="0" err="1"/>
              <a:t>turundustegevuseks</a:t>
            </a:r>
            <a:r>
              <a:rPr lang="en-US" sz="1900" dirty="0"/>
              <a:t> </a:t>
            </a:r>
            <a:r>
              <a:rPr lang="en-US" sz="1900" dirty="0" err="1"/>
              <a:t>Eestis</a:t>
            </a:r>
            <a:r>
              <a:rPr lang="en-US" sz="1900" dirty="0"/>
              <a:t>. </a:t>
            </a:r>
            <a:endParaRPr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bb090eb7a_0_23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Teoreetiline raamistik </a:t>
            </a:r>
            <a:endParaRPr/>
          </a:p>
        </p:txBody>
      </p:sp>
      <p:sp>
        <p:nvSpPr>
          <p:cNvPr id="127" name="Google Shape;127;g31bb090eb7a_0_23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 err="1"/>
              <a:t>Analüüsitakse</a:t>
            </a:r>
            <a:r>
              <a:rPr lang="en-US" sz="2400" dirty="0"/>
              <a:t> </a:t>
            </a:r>
            <a:r>
              <a:rPr lang="en-US" sz="2400" dirty="0" err="1"/>
              <a:t>kooli</a:t>
            </a:r>
            <a:r>
              <a:rPr lang="en-US" sz="2400" dirty="0"/>
              <a:t>- ja </a:t>
            </a:r>
            <a:r>
              <a:rPr lang="en-US" sz="2400" dirty="0" err="1"/>
              <a:t>ülikooliraamatukogude</a:t>
            </a:r>
            <a:r>
              <a:rPr lang="en-US" sz="2400" dirty="0"/>
              <a:t> </a:t>
            </a:r>
            <a:r>
              <a:rPr lang="en-US" sz="2400" dirty="0" err="1"/>
              <a:t>turundusele</a:t>
            </a:r>
            <a:r>
              <a:rPr lang="en-US" sz="2400" dirty="0"/>
              <a:t> </a:t>
            </a:r>
            <a:r>
              <a:rPr lang="en-US" sz="2400" dirty="0" err="1"/>
              <a:t>iseloomulikke</a:t>
            </a:r>
            <a:r>
              <a:rPr lang="en-US" sz="2400" dirty="0"/>
              <a:t> </a:t>
            </a:r>
            <a:r>
              <a:rPr lang="en-US" sz="2400" dirty="0" err="1"/>
              <a:t>suundumusi</a:t>
            </a:r>
            <a:r>
              <a:rPr lang="en-US" sz="2400" dirty="0"/>
              <a:t> ja </a:t>
            </a:r>
            <a:r>
              <a:rPr lang="en-US" sz="2400" dirty="0" err="1"/>
              <a:t>näpunäiteid</a:t>
            </a:r>
            <a:r>
              <a:rPr lang="en-US" sz="2400" dirty="0"/>
              <a:t> </a:t>
            </a:r>
            <a:r>
              <a:rPr lang="en-US" sz="2400" dirty="0" err="1"/>
              <a:t>lahenduste</a:t>
            </a:r>
            <a:r>
              <a:rPr lang="en-US" sz="2400" dirty="0"/>
              <a:t> </a:t>
            </a:r>
            <a:r>
              <a:rPr lang="en-US" sz="2400" dirty="0" err="1"/>
              <a:t>väljatöötamiseks</a:t>
            </a:r>
            <a:r>
              <a:rPr lang="en-US" sz="2400" dirty="0"/>
              <a:t>, et </a:t>
            </a:r>
            <a:r>
              <a:rPr lang="en-US" sz="2400" dirty="0" err="1"/>
              <a:t>turundada</a:t>
            </a:r>
            <a:r>
              <a:rPr lang="en-US" sz="2400" dirty="0"/>
              <a:t> </a:t>
            </a:r>
            <a:r>
              <a:rPr lang="en-US" sz="2400" dirty="0" err="1"/>
              <a:t>tulemusliku</a:t>
            </a:r>
            <a:r>
              <a:rPr lang="et-EE" sz="2400" dirty="0" err="1"/>
              <a:t>malt</a:t>
            </a:r>
            <a:r>
              <a:rPr lang="et-EE" sz="2400" dirty="0"/>
              <a:t> eri tüüpi</a:t>
            </a:r>
            <a:r>
              <a:rPr lang="en-US" sz="2400" dirty="0"/>
              <a:t> </a:t>
            </a:r>
            <a:r>
              <a:rPr lang="en-US" sz="2400" dirty="0" err="1"/>
              <a:t>raamatukogusid</a:t>
            </a:r>
            <a:r>
              <a:rPr lang="en-US"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bc16342dd_0_6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Sidusrühmad</a:t>
            </a:r>
            <a:endParaRPr/>
          </a:p>
        </p:txBody>
      </p:sp>
      <p:sp>
        <p:nvSpPr>
          <p:cNvPr id="134" name="Google Shape;134;g31bc16342dd_0_6"/>
          <p:cNvSpPr txBox="1">
            <a:spLocks noGrp="1"/>
          </p:cNvSpPr>
          <p:nvPr>
            <p:ph type="body" idx="1"/>
          </p:nvPr>
        </p:nvSpPr>
        <p:spPr>
          <a:xfrm>
            <a:off x="345525" y="1277150"/>
            <a:ext cx="8643300" cy="3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 b="1"/>
              <a:t>Raamatukogu</a:t>
            </a:r>
            <a:r>
              <a:rPr lang="en-US" sz="2100"/>
              <a:t> - avalikkuse teadlikkus, efektiivsus; 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Raamatukogu</a:t>
            </a:r>
            <a:r>
              <a:rPr lang="en-US" sz="2100" b="1"/>
              <a:t> kasutajad</a:t>
            </a:r>
            <a:r>
              <a:rPr lang="en-US" sz="2100"/>
              <a:t> - sihtrühmade ootused, kasutajamugavus; 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Raamatukogu </a:t>
            </a:r>
            <a:r>
              <a:rPr lang="en-US" sz="2100" b="1"/>
              <a:t>töötajad</a:t>
            </a:r>
            <a:r>
              <a:rPr lang="en-US" sz="2100"/>
              <a:t> - kogemused, 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seisukohad</a:t>
            </a:r>
            <a:r>
              <a:rPr lang="en-US" sz="2100"/>
              <a:t>; 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 b="1"/>
              <a:t>Juhtkond ja administratsioon</a:t>
            </a:r>
            <a:r>
              <a:rPr lang="en-US" sz="2100"/>
              <a:t> - strateegiliste otsuste langetamine; 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 b="1"/>
              <a:t>Haridusasutused</a:t>
            </a:r>
            <a:r>
              <a:rPr lang="en-US" sz="2100"/>
              <a:t> - teadustöö, teenuste arendamine; 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 b="1"/>
              <a:t>Haridus- ja Teadusministeerium</a:t>
            </a:r>
            <a:r>
              <a:rPr lang="en-US" sz="2100"/>
              <a:t> - töökorraldus, rahastus; 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 b="1"/>
              <a:t>Majandus- ja Kommunikatsiooniministeerium</a:t>
            </a:r>
            <a:r>
              <a:rPr lang="en-US" sz="2100"/>
              <a:t> - innovatsiooni ja digilahenduste toetamine; 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 b="1"/>
              <a:t>Kogukond ja huvirühmad</a:t>
            </a:r>
            <a:r>
              <a:rPr lang="en-US" sz="2100"/>
              <a:t> - tulevased õpilased ja üliõpilased. 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bb090eb7a_0_29"/>
          <p:cNvSpPr txBox="1">
            <a:spLocks noGrp="1"/>
          </p:cNvSpPr>
          <p:nvPr>
            <p:ph type="title"/>
          </p:nvPr>
        </p:nvSpPr>
        <p:spPr>
          <a:xfrm>
            <a:off x="628650" y="281150"/>
            <a:ext cx="7886700" cy="68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Ekspertintervjuud</a:t>
            </a:r>
            <a:endParaRPr/>
          </a:p>
        </p:txBody>
      </p:sp>
      <p:sp>
        <p:nvSpPr>
          <p:cNvPr id="141" name="Google Shape;141;g31bb090eb7a_0_29"/>
          <p:cNvSpPr txBox="1">
            <a:spLocks noGrp="1"/>
          </p:cNvSpPr>
          <p:nvPr>
            <p:ph type="body" idx="1"/>
          </p:nvPr>
        </p:nvSpPr>
        <p:spPr>
          <a:xfrm>
            <a:off x="628650" y="835200"/>
            <a:ext cx="7886700" cy="34358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US" sz="1885" dirty="0" err="1"/>
              <a:t>Intervjueeritavad</a:t>
            </a:r>
            <a:r>
              <a:rPr lang="en-US" sz="1885" dirty="0"/>
              <a:t>: </a:t>
            </a:r>
            <a:endParaRPr sz="1885" dirty="0"/>
          </a:p>
          <a:p>
            <a:pPr marL="457200" lvl="0" indent="-34829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85"/>
              <a:buChar char="-"/>
            </a:pPr>
            <a:r>
              <a:rPr lang="en-US" sz="1885" dirty="0"/>
              <a:t>Saaremaa </a:t>
            </a:r>
            <a:r>
              <a:rPr lang="en-US" sz="1885" dirty="0" err="1"/>
              <a:t>Gümnaasiumi</a:t>
            </a:r>
            <a:r>
              <a:rPr lang="en-US" sz="1885" dirty="0"/>
              <a:t> </a:t>
            </a:r>
            <a:r>
              <a:rPr lang="en-US" sz="1885" dirty="0" err="1"/>
              <a:t>raamatukogu</a:t>
            </a:r>
            <a:r>
              <a:rPr lang="en-US" sz="1885" dirty="0"/>
              <a:t> </a:t>
            </a:r>
            <a:r>
              <a:rPr lang="en-US" sz="1885" dirty="0" err="1"/>
              <a:t>koordinaator</a:t>
            </a:r>
            <a:endParaRPr sz="1885" dirty="0"/>
          </a:p>
          <a:p>
            <a:pPr marL="457200" lvl="0" indent="-34829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5"/>
              <a:buChar char="-"/>
            </a:pPr>
            <a:r>
              <a:rPr lang="en-US" sz="1885" dirty="0" err="1"/>
              <a:t>Rakvere</a:t>
            </a:r>
            <a:r>
              <a:rPr lang="en-US" sz="1885" dirty="0"/>
              <a:t> </a:t>
            </a:r>
            <a:r>
              <a:rPr lang="en-US" sz="1885" dirty="0" err="1"/>
              <a:t>Riigigümnaasiumi</a:t>
            </a:r>
            <a:r>
              <a:rPr lang="en-US" sz="1885" dirty="0"/>
              <a:t> </a:t>
            </a:r>
            <a:r>
              <a:rPr lang="en-US" sz="1885" dirty="0" err="1"/>
              <a:t>õpikeskuse</a:t>
            </a:r>
            <a:r>
              <a:rPr lang="en-US" sz="1885" dirty="0"/>
              <a:t> </a:t>
            </a:r>
            <a:r>
              <a:rPr lang="en-US" sz="1885" dirty="0" err="1"/>
              <a:t>koordinaator</a:t>
            </a:r>
            <a:endParaRPr sz="1885" dirty="0"/>
          </a:p>
          <a:p>
            <a:pPr marL="457200" lvl="0" indent="-34829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5"/>
              <a:buChar char="-"/>
            </a:pPr>
            <a:r>
              <a:rPr lang="en-US" sz="1885" dirty="0" err="1"/>
              <a:t>Tallinna</a:t>
            </a:r>
            <a:r>
              <a:rPr lang="en-US" sz="1885" dirty="0"/>
              <a:t> </a:t>
            </a:r>
            <a:r>
              <a:rPr lang="en-US" sz="1885" dirty="0" err="1"/>
              <a:t>Tehnikakõrgkooli</a:t>
            </a:r>
            <a:r>
              <a:rPr lang="en-US" sz="1885" dirty="0"/>
              <a:t> </a:t>
            </a:r>
            <a:r>
              <a:rPr lang="en-US" sz="1885" dirty="0" err="1"/>
              <a:t>Teenusmajanduse</a:t>
            </a:r>
            <a:r>
              <a:rPr lang="en-US" sz="1885" dirty="0"/>
              <a:t> </a:t>
            </a:r>
            <a:r>
              <a:rPr lang="en-US" sz="1885" dirty="0" err="1"/>
              <a:t>instituudi</a:t>
            </a:r>
            <a:r>
              <a:rPr lang="en-US" sz="1885" dirty="0"/>
              <a:t> </a:t>
            </a:r>
            <a:r>
              <a:rPr lang="en-US" sz="1885" dirty="0" err="1"/>
              <a:t>turunduse</a:t>
            </a:r>
            <a:r>
              <a:rPr lang="en-US" sz="1885" dirty="0"/>
              <a:t> </a:t>
            </a:r>
            <a:r>
              <a:rPr lang="en-US" sz="1885" dirty="0" err="1"/>
              <a:t>lektor</a:t>
            </a:r>
            <a:r>
              <a:rPr lang="en-US" sz="1885" dirty="0"/>
              <a:t> </a:t>
            </a:r>
            <a:endParaRPr sz="1885" dirty="0"/>
          </a:p>
          <a:p>
            <a:pPr marL="457200" lvl="0" indent="-34829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5"/>
              <a:buChar char="-"/>
            </a:pPr>
            <a:r>
              <a:rPr lang="en-US" sz="1885" dirty="0" err="1"/>
              <a:t>Tallinna</a:t>
            </a:r>
            <a:r>
              <a:rPr lang="en-US" sz="1885" dirty="0"/>
              <a:t> </a:t>
            </a:r>
            <a:r>
              <a:rPr lang="en-US" sz="1885" dirty="0" err="1"/>
              <a:t>Tehnikaülikooli</a:t>
            </a:r>
            <a:r>
              <a:rPr lang="en-US" sz="1885" dirty="0"/>
              <a:t> </a:t>
            </a:r>
            <a:r>
              <a:rPr lang="en-US" sz="1885" dirty="0" err="1"/>
              <a:t>teeninduse</a:t>
            </a:r>
            <a:r>
              <a:rPr lang="en-US" sz="1885" dirty="0"/>
              <a:t> </a:t>
            </a:r>
            <a:r>
              <a:rPr lang="en-US" sz="1885" dirty="0" err="1"/>
              <a:t>peaspetsialist</a:t>
            </a:r>
            <a:r>
              <a:rPr lang="en-US" sz="1885" dirty="0"/>
              <a:t> ja </a:t>
            </a:r>
            <a:r>
              <a:rPr lang="en-US" sz="1885" dirty="0" err="1"/>
              <a:t>teeninduskeskuse</a:t>
            </a:r>
            <a:r>
              <a:rPr lang="en-US" sz="1885" dirty="0"/>
              <a:t> </a:t>
            </a:r>
            <a:r>
              <a:rPr lang="en-US" sz="1885" dirty="0" err="1"/>
              <a:t>juhataja</a:t>
            </a:r>
            <a:endParaRPr sz="1885" dirty="0"/>
          </a:p>
          <a:p>
            <a:pPr marL="457200" lvl="0" indent="-34829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5"/>
              <a:buChar char="-"/>
            </a:pPr>
            <a:r>
              <a:rPr lang="en-US" sz="1885" dirty="0" err="1"/>
              <a:t>Tallinna</a:t>
            </a:r>
            <a:r>
              <a:rPr lang="en-US" sz="1885" dirty="0"/>
              <a:t> </a:t>
            </a:r>
            <a:r>
              <a:rPr lang="en-US" sz="1885" dirty="0" err="1"/>
              <a:t>Tehnikaülikooli</a:t>
            </a:r>
            <a:r>
              <a:rPr lang="en-US" sz="1885" dirty="0"/>
              <a:t> </a:t>
            </a:r>
            <a:r>
              <a:rPr lang="en-US" sz="1885" dirty="0" err="1"/>
              <a:t>erialainfo</a:t>
            </a:r>
            <a:r>
              <a:rPr lang="en-US" sz="1885" dirty="0"/>
              <a:t> </a:t>
            </a:r>
            <a:r>
              <a:rPr lang="en-US" sz="1885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peaspetsialist</a:t>
            </a:r>
            <a:endParaRPr sz="1885" dirty="0"/>
          </a:p>
          <a:p>
            <a:pPr marL="457200" lvl="0" indent="-34829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5"/>
              <a:buChar char="-"/>
            </a:pPr>
            <a:r>
              <a:rPr lang="en-US" sz="1885" dirty="0" err="1"/>
              <a:t>Tallinna</a:t>
            </a:r>
            <a:r>
              <a:rPr lang="en-US" sz="1885" dirty="0"/>
              <a:t> </a:t>
            </a:r>
            <a:r>
              <a:rPr lang="en-US" sz="1885" dirty="0" err="1"/>
              <a:t>Ülikooli</a:t>
            </a:r>
            <a:r>
              <a:rPr lang="en-US" sz="1885" dirty="0"/>
              <a:t> </a:t>
            </a:r>
            <a:r>
              <a:rPr lang="en-US" sz="1885" dirty="0" err="1"/>
              <a:t>Akadeemilise</a:t>
            </a:r>
            <a:r>
              <a:rPr lang="en-US" sz="1885" dirty="0"/>
              <a:t> </a:t>
            </a:r>
            <a:r>
              <a:rPr lang="en-US" sz="1885" dirty="0" err="1"/>
              <a:t>Raamatukogu</a:t>
            </a:r>
            <a:r>
              <a:rPr lang="en-US" sz="1885" dirty="0"/>
              <a:t> </a:t>
            </a:r>
            <a:r>
              <a:rPr lang="en-US" sz="1885" dirty="0" err="1"/>
              <a:t>asjaajamisjuht-suhtekorraldaja</a:t>
            </a:r>
          </a:p>
          <a:p>
            <a:pPr marL="457200" lvl="0" indent="-34829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5"/>
              <a:buChar char="-"/>
            </a:pPr>
            <a:r>
              <a:rPr lang="en-US" sz="1885" dirty="0" err="1"/>
              <a:t>Eesti</a:t>
            </a:r>
            <a:r>
              <a:rPr lang="en-US" sz="1885" dirty="0"/>
              <a:t> </a:t>
            </a:r>
            <a:r>
              <a:rPr lang="en-US" sz="1885" dirty="0" err="1"/>
              <a:t>Raamatukoguhoidjate</a:t>
            </a:r>
            <a:r>
              <a:rPr lang="en-US" sz="1885" dirty="0"/>
              <a:t> </a:t>
            </a:r>
            <a:r>
              <a:rPr lang="en-US" sz="1885" dirty="0" err="1"/>
              <a:t>Ühingu</a:t>
            </a:r>
            <a:r>
              <a:rPr lang="en-US" sz="1885" dirty="0"/>
              <a:t> (ERÜ) </a:t>
            </a:r>
            <a:r>
              <a:rPr lang="en-US" sz="1885" dirty="0" err="1"/>
              <a:t>juhatuse</a:t>
            </a:r>
            <a:r>
              <a:rPr lang="en-US" sz="1885" dirty="0"/>
              <a:t> </a:t>
            </a:r>
            <a:r>
              <a:rPr lang="en-US" sz="1885" dirty="0" err="1"/>
              <a:t>aseesimees</a:t>
            </a:r>
            <a:r>
              <a:rPr lang="et-EE" sz="1885" dirty="0"/>
              <a:t>, maakonnaraamatukogu direktor</a:t>
            </a:r>
            <a:endParaRPr sz="18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d7b4d4608_0_0"/>
          <p:cNvSpPr txBox="1">
            <a:spLocks noGrp="1"/>
          </p:cNvSpPr>
          <p:nvPr>
            <p:ph type="title"/>
          </p:nvPr>
        </p:nvSpPr>
        <p:spPr>
          <a:xfrm>
            <a:off x="628650" y="241500"/>
            <a:ext cx="7886700" cy="80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Protsess</a:t>
            </a:r>
            <a:endParaRPr/>
          </a:p>
        </p:txBody>
      </p:sp>
      <p:sp>
        <p:nvSpPr>
          <p:cNvPr id="148" name="Google Shape;148;g31d7b4d4608_0_0"/>
          <p:cNvSpPr txBox="1">
            <a:spLocks noGrp="1"/>
          </p:cNvSpPr>
          <p:nvPr>
            <p:ph type="body" idx="1"/>
          </p:nvPr>
        </p:nvSpPr>
        <p:spPr>
          <a:xfrm>
            <a:off x="628650" y="1047600"/>
            <a:ext cx="7886700" cy="331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 b="1" dirty="0" err="1"/>
              <a:t>Esimene</a:t>
            </a:r>
            <a:r>
              <a:rPr lang="en-US" sz="2200" b="1" dirty="0"/>
              <a:t> </a:t>
            </a:r>
            <a:r>
              <a:rPr lang="en-US" sz="2200" b="1" dirty="0" err="1"/>
              <a:t>etapp</a:t>
            </a:r>
            <a:r>
              <a:rPr lang="en-US" sz="2200" b="1" dirty="0"/>
              <a:t>:</a:t>
            </a:r>
            <a:r>
              <a:rPr lang="en-US" sz="2200" dirty="0"/>
              <a:t> </a:t>
            </a:r>
            <a:r>
              <a:rPr lang="en-US" sz="2200" dirty="0" err="1"/>
              <a:t>Raamatukoguturunduse</a:t>
            </a:r>
            <a:r>
              <a:rPr lang="en-US" sz="2200" dirty="0"/>
              <a:t> </a:t>
            </a:r>
            <a:r>
              <a:rPr lang="en-US" sz="2200" dirty="0" err="1"/>
              <a:t>seniste</a:t>
            </a:r>
            <a:r>
              <a:rPr lang="en-US" sz="2200" dirty="0"/>
              <a:t> </a:t>
            </a:r>
            <a:r>
              <a:rPr lang="en-US" sz="2200" dirty="0" err="1"/>
              <a:t>praktikate</a:t>
            </a:r>
            <a:r>
              <a:rPr lang="en-US" sz="2200" dirty="0"/>
              <a:t> </a:t>
            </a:r>
            <a:r>
              <a:rPr lang="en-US" sz="2200" dirty="0" err="1"/>
              <a:t>kaardistamine</a:t>
            </a:r>
            <a:r>
              <a:rPr lang="en-US" sz="2200" dirty="0"/>
              <a:t> </a:t>
            </a:r>
            <a:r>
              <a:rPr lang="en-US" sz="2200" dirty="0" err="1"/>
              <a:t>ülikooli</a:t>
            </a:r>
            <a:r>
              <a:rPr lang="en-US" sz="2200" dirty="0"/>
              <a:t>- ja </a:t>
            </a:r>
            <a:r>
              <a:rPr lang="en-US" sz="2200" dirty="0" err="1"/>
              <a:t>kooliraamatukogude</a:t>
            </a:r>
            <a:r>
              <a:rPr lang="et-EE" sz="2200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Uurimisküsimuste</a:t>
            </a:r>
            <a:r>
              <a:rPr lang="en-US" sz="2200" dirty="0"/>
              <a:t> </a:t>
            </a:r>
            <a:r>
              <a:rPr lang="en-US" sz="2200" dirty="0" err="1"/>
              <a:t>koostamine</a:t>
            </a:r>
            <a:r>
              <a:rPr lang="en-US" sz="2200" dirty="0"/>
              <a:t> </a:t>
            </a:r>
            <a:r>
              <a:rPr lang="en-US" sz="2200" dirty="0" err="1"/>
              <a:t>eelnevalt</a:t>
            </a:r>
            <a:r>
              <a:rPr lang="en-US" sz="2200" dirty="0"/>
              <a:t> </a:t>
            </a:r>
            <a:r>
              <a:rPr lang="en-US" sz="2200" dirty="0" err="1"/>
              <a:t>tehtud</a:t>
            </a:r>
            <a:r>
              <a:rPr lang="en-US" sz="2200" dirty="0"/>
              <a:t> </a:t>
            </a:r>
            <a:r>
              <a:rPr lang="en-US" sz="2200" dirty="0" err="1"/>
              <a:t>uurimuse</a:t>
            </a:r>
            <a:r>
              <a:rPr lang="en-US" sz="2200" dirty="0"/>
              <a:t> </a:t>
            </a:r>
            <a:r>
              <a:rPr lang="en-US" sz="2200" dirty="0" err="1"/>
              <a:t>põhjal</a:t>
            </a:r>
            <a:r>
              <a:rPr lang="en-US" sz="2200" dirty="0"/>
              <a:t>. 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 dirty="0"/>
              <a:t>Teine </a:t>
            </a:r>
            <a:r>
              <a:rPr lang="en-US" sz="2200" b="1" dirty="0" err="1"/>
              <a:t>etapp</a:t>
            </a:r>
            <a:r>
              <a:rPr lang="en-US" sz="2200" b="1" dirty="0"/>
              <a:t>:</a:t>
            </a:r>
            <a:r>
              <a:rPr lang="en-US" sz="2200" dirty="0"/>
              <a:t> </a:t>
            </a:r>
            <a:r>
              <a:rPr lang="en-US" sz="2200" dirty="0" err="1"/>
              <a:t>Ekspertintervjuude</a:t>
            </a:r>
            <a:r>
              <a:rPr lang="en-US" sz="2200" dirty="0"/>
              <a:t> </a:t>
            </a:r>
            <a:r>
              <a:rPr lang="en-US" sz="2200" dirty="0" err="1"/>
              <a:t>ettevalmistamine</a:t>
            </a:r>
            <a:r>
              <a:rPr lang="en-US" sz="2200" dirty="0"/>
              <a:t>, </a:t>
            </a:r>
            <a:r>
              <a:rPr lang="en-US" sz="2200" dirty="0" err="1"/>
              <a:t>läbiviimine</a:t>
            </a:r>
            <a:r>
              <a:rPr lang="en-US" sz="2200" dirty="0"/>
              <a:t> ja </a:t>
            </a:r>
            <a:r>
              <a:rPr lang="en-US" sz="2200" dirty="0" err="1"/>
              <a:t>analüüs</a:t>
            </a:r>
            <a:r>
              <a:rPr lang="en-US" sz="2200" dirty="0"/>
              <a:t>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 dirty="0" err="1"/>
              <a:t>Kolmas</a:t>
            </a:r>
            <a:r>
              <a:rPr lang="en-US" sz="2200" b="1" dirty="0"/>
              <a:t> </a:t>
            </a:r>
            <a:r>
              <a:rPr lang="en-US" sz="2200" b="1" dirty="0" err="1"/>
              <a:t>etapp</a:t>
            </a:r>
            <a:r>
              <a:rPr lang="en-US" sz="2200" b="1" dirty="0"/>
              <a:t>:</a:t>
            </a:r>
            <a:r>
              <a:rPr lang="en-US" sz="2200" dirty="0"/>
              <a:t> </a:t>
            </a:r>
            <a:r>
              <a:rPr lang="en-US" sz="2200" dirty="0" err="1"/>
              <a:t>Sotsiaalmeedia</a:t>
            </a:r>
            <a:r>
              <a:rPr lang="en-US" sz="2200" dirty="0"/>
              <a:t> ja </a:t>
            </a:r>
            <a:r>
              <a:rPr lang="en-US" sz="2200" dirty="0" err="1"/>
              <a:t>turundusstrateegiate</a:t>
            </a:r>
            <a:r>
              <a:rPr lang="en-US" sz="2200" dirty="0"/>
              <a:t> </a:t>
            </a:r>
            <a:r>
              <a:rPr lang="en-US" sz="2200" dirty="0" err="1"/>
              <a:t>analüüs</a:t>
            </a:r>
            <a:r>
              <a:rPr lang="en-US" sz="2200" dirty="0"/>
              <a:t> </a:t>
            </a:r>
            <a:r>
              <a:rPr lang="en-US" sz="2200" dirty="0" err="1"/>
              <a:t>ning</a:t>
            </a:r>
            <a:r>
              <a:rPr lang="en-US" sz="2200" dirty="0"/>
              <a:t> </a:t>
            </a:r>
            <a:r>
              <a:rPr lang="en-US" sz="2200" dirty="0" err="1"/>
              <a:t>tulemuste</a:t>
            </a:r>
            <a:r>
              <a:rPr lang="en-US" sz="2200" dirty="0"/>
              <a:t> </a:t>
            </a:r>
            <a:r>
              <a:rPr lang="en-US" sz="2200" dirty="0" err="1"/>
              <a:t>esitamine</a:t>
            </a:r>
            <a:r>
              <a:rPr lang="en-US" sz="2200" dirty="0"/>
              <a:t>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 dirty="0" err="1"/>
              <a:t>Neljas</a:t>
            </a:r>
            <a:r>
              <a:rPr lang="en-US" sz="2200" b="1" dirty="0"/>
              <a:t> </a:t>
            </a:r>
            <a:r>
              <a:rPr lang="en-US" sz="2200" b="1" dirty="0" err="1"/>
              <a:t>etapp</a:t>
            </a:r>
            <a:r>
              <a:rPr lang="en-US" sz="2200" b="1" dirty="0"/>
              <a:t>:</a:t>
            </a:r>
            <a:r>
              <a:rPr lang="en-US" sz="2200" dirty="0"/>
              <a:t> </a:t>
            </a:r>
            <a:r>
              <a:rPr lang="en-US" sz="2200" dirty="0" err="1"/>
              <a:t>Nipiraamatu</a:t>
            </a:r>
            <a:r>
              <a:rPr lang="en-US" sz="2200" dirty="0"/>
              <a:t> </a:t>
            </a:r>
            <a:r>
              <a:rPr lang="en-US" sz="2200" dirty="0" err="1"/>
              <a:t>koostamine</a:t>
            </a:r>
            <a:r>
              <a:rPr lang="en-US" sz="2200" dirty="0"/>
              <a:t> (</a:t>
            </a:r>
            <a:r>
              <a:rPr lang="en-US" sz="2200" dirty="0" err="1"/>
              <a:t>sisuanalüüs</a:t>
            </a:r>
            <a:r>
              <a:rPr lang="en-US" sz="2200" dirty="0"/>
              <a:t> ja </a:t>
            </a:r>
            <a:r>
              <a:rPr lang="en-US" sz="2200" dirty="0" err="1"/>
              <a:t>juhised</a:t>
            </a:r>
            <a:r>
              <a:rPr lang="en-US" sz="2200" dirty="0"/>
              <a:t>).</a:t>
            </a:r>
            <a:endParaRPr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d7b4d4608_0_12"/>
          <p:cNvSpPr txBox="1">
            <a:spLocks noGrp="1"/>
          </p:cNvSpPr>
          <p:nvPr>
            <p:ph type="title"/>
          </p:nvPr>
        </p:nvSpPr>
        <p:spPr>
          <a:xfrm>
            <a:off x="628650" y="333275"/>
            <a:ext cx="7886700" cy="115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Tulemused:</a:t>
            </a:r>
            <a:endParaRPr sz="5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Kooliraamatukogud </a:t>
            </a:r>
            <a:endParaRPr sz="5800"/>
          </a:p>
        </p:txBody>
      </p:sp>
      <p:sp>
        <p:nvSpPr>
          <p:cNvPr id="155" name="Google Shape;155;g31d7b4d4608_0_12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258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25"/>
              <a:buChar char="-"/>
            </a:pPr>
            <a:r>
              <a:rPr lang="en-US" sz="2425"/>
              <a:t>Sotsiaalmeedia kasutus ebaühtlane, paljud ei kasuta üldse.</a:t>
            </a:r>
            <a:endParaRPr sz="2425"/>
          </a:p>
          <a:p>
            <a:pPr marL="457200" lvl="0" indent="-3825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25"/>
              <a:buChar char="-"/>
            </a:pPr>
            <a:r>
              <a:rPr lang="en-US" sz="2425"/>
              <a:t>Saaremaa ja Kohtla-Järve gümnaasiumid: edukad näited.</a:t>
            </a:r>
            <a:endParaRPr sz="2425"/>
          </a:p>
          <a:p>
            <a:pPr marL="457200" lvl="0" indent="-3825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25"/>
              <a:buChar char="-"/>
            </a:pPr>
            <a:r>
              <a:rPr lang="en-US" sz="2425"/>
              <a:t>Vajadus tõsta teadlikkust raamatukogude võimalustest kooli tasandil. </a:t>
            </a:r>
            <a:endParaRPr sz="2425"/>
          </a:p>
          <a:p>
            <a:pPr marL="457200" lvl="0" indent="-3825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25"/>
              <a:buChar char="-"/>
            </a:pPr>
            <a:r>
              <a:rPr lang="en-US" sz="2425"/>
              <a:t>Sotsiaalmeedia rakendamine oluline</a:t>
            </a:r>
            <a:endParaRPr sz="227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d7b4d4608_0_18"/>
          <p:cNvSpPr txBox="1">
            <a:spLocks noGrp="1"/>
          </p:cNvSpPr>
          <p:nvPr>
            <p:ph type="title"/>
          </p:nvPr>
        </p:nvSpPr>
        <p:spPr>
          <a:xfrm>
            <a:off x="628650" y="302025"/>
            <a:ext cx="7886700" cy="11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Tulemused: Ülikooliraamatukogud</a:t>
            </a:r>
            <a:endParaRPr sz="5000"/>
          </a:p>
        </p:txBody>
      </p:sp>
      <p:sp>
        <p:nvSpPr>
          <p:cNvPr id="162" name="Google Shape;162;g31d7b4d4608_0_18"/>
          <p:cNvSpPr txBox="1">
            <a:spLocks noGrp="1"/>
          </p:cNvSpPr>
          <p:nvPr>
            <p:ph type="body" idx="1"/>
          </p:nvPr>
        </p:nvSpPr>
        <p:spPr>
          <a:xfrm>
            <a:off x="628650" y="1489425"/>
            <a:ext cx="7886700" cy="278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-"/>
            </a:pPr>
            <a:r>
              <a:rPr lang="en-US" sz="2600" dirty="0" err="1"/>
              <a:t>TalTech</a:t>
            </a:r>
            <a:r>
              <a:rPr lang="en-US" sz="2600" dirty="0"/>
              <a:t>, TÜ, EMÜ ja TLÜ </a:t>
            </a:r>
            <a:r>
              <a:rPr lang="en-US" sz="2600" dirty="0" err="1"/>
              <a:t>turunduses</a:t>
            </a:r>
            <a:r>
              <a:rPr lang="en-US" sz="2600" dirty="0"/>
              <a:t> </a:t>
            </a:r>
            <a:r>
              <a:rPr lang="en-US" sz="2600" dirty="0" err="1"/>
              <a:t>aktiivsed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dirty="0"/>
              <a:t>EKA ja EMTA </a:t>
            </a:r>
            <a:r>
              <a:rPr lang="en-US" sz="2600" dirty="0" err="1"/>
              <a:t>turunduses</a:t>
            </a:r>
            <a:r>
              <a:rPr lang="en-US" sz="2600" dirty="0"/>
              <a:t> </a:t>
            </a:r>
            <a:r>
              <a:rPr lang="en-US" sz="2600" dirty="0" err="1"/>
              <a:t>passiivsed</a:t>
            </a:r>
            <a:r>
              <a:rPr lang="en-US" sz="2600" dirty="0"/>
              <a:t>.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dirty="0" err="1"/>
              <a:t>Üritusturundus</a:t>
            </a:r>
            <a:r>
              <a:rPr lang="en-US" sz="2600" dirty="0"/>
              <a:t> </a:t>
            </a:r>
            <a:r>
              <a:rPr lang="et-EE" sz="2600" dirty="0"/>
              <a:t>vähene</a:t>
            </a:r>
            <a:r>
              <a:rPr lang="en-US" sz="2600" dirty="0"/>
              <a:t>.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dirty="0" err="1"/>
              <a:t>Järeldus</a:t>
            </a:r>
            <a:r>
              <a:rPr lang="en-US" sz="2600" dirty="0"/>
              <a:t>: </a:t>
            </a:r>
            <a:r>
              <a:rPr lang="en-US" sz="2600" dirty="0" err="1"/>
              <a:t>Vajadus</a:t>
            </a:r>
            <a:r>
              <a:rPr lang="en-US" sz="2600" dirty="0"/>
              <a:t> </a:t>
            </a:r>
            <a:r>
              <a:rPr lang="en-US" sz="2600" dirty="0" err="1"/>
              <a:t>sihitud</a:t>
            </a:r>
            <a:r>
              <a:rPr lang="en-US" sz="2600" dirty="0"/>
              <a:t> </a:t>
            </a:r>
            <a:r>
              <a:rPr lang="en-US" sz="2600" dirty="0" err="1"/>
              <a:t>strateegiate</a:t>
            </a:r>
            <a:r>
              <a:rPr lang="en-US" sz="2600" dirty="0"/>
              <a:t> ja </a:t>
            </a:r>
            <a:r>
              <a:rPr lang="en-US" sz="2600" dirty="0" err="1"/>
              <a:t>sotsiaalmeedia</a:t>
            </a:r>
            <a:r>
              <a:rPr lang="en-US" sz="2600" dirty="0"/>
              <a:t> </a:t>
            </a:r>
            <a:r>
              <a:rPr lang="en-US" sz="2600" dirty="0" err="1"/>
              <a:t>kanalite</a:t>
            </a:r>
            <a:r>
              <a:rPr lang="en-US" sz="2600" dirty="0"/>
              <a:t> </a:t>
            </a:r>
            <a:r>
              <a:rPr lang="en-US" sz="2600" dirty="0" err="1"/>
              <a:t>kaasamise</a:t>
            </a:r>
            <a:r>
              <a:rPr lang="en-US" sz="2600" dirty="0"/>
              <a:t> </a:t>
            </a:r>
            <a:r>
              <a:rPr lang="en-US" sz="2600" dirty="0" err="1"/>
              <a:t>järele</a:t>
            </a:r>
            <a:r>
              <a:rPr lang="en-US" sz="2600" dirty="0"/>
              <a:t>. </a:t>
            </a:r>
            <a:r>
              <a:rPr lang="en-US" sz="2600" dirty="0" err="1"/>
              <a:t>Platvormid</a:t>
            </a:r>
            <a:r>
              <a:rPr lang="en-US" sz="2600" dirty="0"/>
              <a:t>, </a:t>
            </a:r>
            <a:r>
              <a:rPr lang="en-US" sz="2600" dirty="0" err="1"/>
              <a:t>kus</a:t>
            </a:r>
            <a:r>
              <a:rPr lang="en-US" sz="2600" dirty="0"/>
              <a:t> </a:t>
            </a:r>
            <a:r>
              <a:rPr lang="en-US" sz="2600" dirty="0" err="1"/>
              <a:t>enam</a:t>
            </a:r>
            <a:r>
              <a:rPr lang="en-US" sz="2600" dirty="0"/>
              <a:t> </a:t>
            </a:r>
            <a:r>
              <a:rPr lang="en-US" sz="2600" dirty="0" err="1"/>
              <a:t>turundust</a:t>
            </a:r>
            <a:r>
              <a:rPr lang="en-US" sz="2600" dirty="0"/>
              <a:t> </a:t>
            </a:r>
            <a:r>
              <a:rPr lang="en-US" sz="2600" dirty="0" err="1"/>
              <a:t>tehakse</a:t>
            </a:r>
            <a:r>
              <a:rPr lang="en-US" sz="2600" dirty="0"/>
              <a:t> on Instagram ja Facebook.</a:t>
            </a:r>
            <a:endParaRPr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d7b4d4608_0_30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Tulemus: Nipiraamatu põhijooned</a:t>
            </a:r>
            <a:endParaRPr sz="5400"/>
          </a:p>
        </p:txBody>
      </p:sp>
      <p:sp>
        <p:nvSpPr>
          <p:cNvPr id="169" name="Google Shape;169;g31d7b4d4608_0_30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 err="1"/>
              <a:t>Praktilised</a:t>
            </a:r>
            <a:r>
              <a:rPr lang="en-US" sz="2300" dirty="0"/>
              <a:t> </a:t>
            </a:r>
            <a:r>
              <a:rPr lang="en-US" sz="2300" dirty="0" err="1"/>
              <a:t>turunduse</a:t>
            </a:r>
            <a:r>
              <a:rPr lang="en-US" sz="2300" dirty="0"/>
              <a:t> </a:t>
            </a:r>
            <a:r>
              <a:rPr lang="en-US" sz="2300" dirty="0" err="1"/>
              <a:t>soovitused</a:t>
            </a:r>
            <a:r>
              <a:rPr lang="en-US" sz="2300" dirty="0"/>
              <a:t> </a:t>
            </a:r>
            <a:r>
              <a:rPr lang="en-US" sz="2300" dirty="0" err="1"/>
              <a:t>kooli</a:t>
            </a:r>
            <a:r>
              <a:rPr lang="en-US" sz="2300" dirty="0"/>
              <a:t>- ja </a:t>
            </a:r>
            <a:r>
              <a:rPr lang="en-US" sz="2300" dirty="0" err="1"/>
              <a:t>ülikooliraamatukogudele</a:t>
            </a:r>
            <a:r>
              <a:rPr lang="en-US" sz="2300" dirty="0"/>
              <a:t>; </a:t>
            </a:r>
            <a:endParaRPr sz="23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 err="1"/>
              <a:t>Parimad</a:t>
            </a:r>
            <a:r>
              <a:rPr lang="en-US" sz="2300" dirty="0"/>
              <a:t> </a:t>
            </a:r>
            <a:r>
              <a:rPr lang="en-US" sz="2300" dirty="0" err="1"/>
              <a:t>turunduse</a:t>
            </a:r>
            <a:r>
              <a:rPr lang="en-US" sz="2300" dirty="0"/>
              <a:t> </a:t>
            </a:r>
            <a:r>
              <a:rPr lang="en-US" sz="2300" dirty="0" err="1"/>
              <a:t>praktikad</a:t>
            </a:r>
            <a:r>
              <a:rPr lang="en-US" sz="2300" dirty="0"/>
              <a:t> </a:t>
            </a:r>
            <a:r>
              <a:rPr lang="en-US" sz="2300" dirty="0" err="1"/>
              <a:t>sotsiaalmeedia</a:t>
            </a:r>
            <a:r>
              <a:rPr lang="en-US" sz="2300" dirty="0"/>
              <a:t> </a:t>
            </a:r>
            <a:r>
              <a:rPr lang="en-US" sz="2300" dirty="0" err="1"/>
              <a:t>rakendamise</a:t>
            </a:r>
            <a:r>
              <a:rPr lang="en-US" sz="2300" dirty="0"/>
              <a:t> ja </a:t>
            </a:r>
            <a:r>
              <a:rPr lang="en-US" sz="2300" dirty="0" err="1"/>
              <a:t>kogukondade</a:t>
            </a:r>
            <a:r>
              <a:rPr lang="en-US" sz="2300" dirty="0"/>
              <a:t> </a:t>
            </a:r>
            <a:r>
              <a:rPr lang="en-US" sz="2300" dirty="0" err="1"/>
              <a:t>kaasamise</a:t>
            </a:r>
            <a:r>
              <a:rPr lang="en-US" sz="2300" dirty="0"/>
              <a:t> </a:t>
            </a:r>
            <a:r>
              <a:rPr lang="en-US" sz="2300" dirty="0" err="1"/>
              <a:t>strateegiates</a:t>
            </a:r>
            <a:r>
              <a:rPr lang="en-US" sz="2300" dirty="0"/>
              <a:t>; </a:t>
            </a:r>
            <a:endParaRPr sz="23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 err="1"/>
              <a:t>Ekspertintervjuude</a:t>
            </a:r>
            <a:r>
              <a:rPr lang="en-US" sz="2300" dirty="0"/>
              <a:t> </a:t>
            </a:r>
            <a:r>
              <a:rPr lang="en-US" sz="2300" dirty="0" err="1"/>
              <a:t>tulemuste</a:t>
            </a:r>
            <a:r>
              <a:rPr lang="en-US" sz="2300" dirty="0"/>
              <a:t> </a:t>
            </a:r>
            <a:r>
              <a:rPr lang="en-US" sz="2300" dirty="0" err="1"/>
              <a:t>analüüs</a:t>
            </a:r>
            <a:r>
              <a:rPr lang="en-US" sz="2300" dirty="0"/>
              <a:t> ja </a:t>
            </a:r>
            <a:r>
              <a:rPr lang="et-EE" sz="2300" dirty="0"/>
              <a:t>nendel tuginevad ettepanekud ja</a:t>
            </a:r>
            <a:r>
              <a:rPr lang="en-US" sz="2300" dirty="0"/>
              <a:t> </a:t>
            </a:r>
            <a:r>
              <a:rPr lang="en-US" sz="2300" dirty="0" err="1"/>
              <a:t>soovitused</a:t>
            </a:r>
            <a:r>
              <a:rPr lang="en-US" sz="2300" dirty="0"/>
              <a:t>; </a:t>
            </a:r>
            <a:endParaRPr sz="23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 err="1"/>
              <a:t>Tasuta</a:t>
            </a:r>
            <a:r>
              <a:rPr lang="en-US" sz="2300" dirty="0"/>
              <a:t> </a:t>
            </a:r>
            <a:r>
              <a:rPr lang="en-US" sz="2300" dirty="0" err="1"/>
              <a:t>kättesaadav</a:t>
            </a:r>
            <a:r>
              <a:rPr lang="en-US" sz="2300" dirty="0"/>
              <a:t> </a:t>
            </a:r>
            <a:r>
              <a:rPr lang="en-US" sz="2300" dirty="0" err="1"/>
              <a:t>digitaalne</a:t>
            </a:r>
            <a:r>
              <a:rPr lang="en-US" sz="2300" dirty="0"/>
              <a:t> </a:t>
            </a:r>
            <a:r>
              <a:rPr lang="en-US" sz="2300" dirty="0" err="1"/>
              <a:t>materjal</a:t>
            </a:r>
            <a:r>
              <a:rPr lang="en-US" sz="2300" dirty="0"/>
              <a:t>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583</Words>
  <Application>Microsoft Office PowerPoint</Application>
  <PresentationFormat>Ekraaniseanss (16:9)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Calibri</vt:lpstr>
      <vt:lpstr>Cambria Math</vt:lpstr>
      <vt:lpstr>Roboto</vt:lpstr>
      <vt:lpstr>TU white</vt:lpstr>
      <vt:lpstr>Raamatukoguturundus – Miks? Kuidas? Kellele? (II osa)</vt:lpstr>
      <vt:lpstr>Sissejuhatus</vt:lpstr>
      <vt:lpstr>Teoreetiline raamistik </vt:lpstr>
      <vt:lpstr>Sidusrühmad</vt:lpstr>
      <vt:lpstr>Ekspertintervjuud</vt:lpstr>
      <vt:lpstr>Protsess</vt:lpstr>
      <vt:lpstr>Tulemused: Kooliraamatukogud </vt:lpstr>
      <vt:lpstr>Tulemused: Ülikooliraamatukogud</vt:lpstr>
      <vt:lpstr>Tulemus: Nipiraamatu põhijooned</vt:lpstr>
      <vt:lpstr>Projekti väärtus ja jätkusuutlikus</vt:lpstr>
      <vt:lpstr>Nipiraamat</vt:lpstr>
      <vt:lpstr>Kokkuvõte </vt:lpstr>
      <vt:lpstr>Kasutatud allikad</vt:lpstr>
      <vt:lpstr>TÄNAME 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Raamatukoguturundus – Miks? Kuidas? Kellele? (II osa)</dc:title>
  <dc:creator>Microsoft Office User</dc:creator>
  <cp:lastModifiedBy>Aira Lepik</cp:lastModifiedBy>
  <cp:revision>3</cp:revision>
  <dcterms:created xsi:type="dcterms:W3CDTF">2018-05-31T10:13:30Z</dcterms:created>
  <dcterms:modified xsi:type="dcterms:W3CDTF">2024-12-12T08:27:45Z</dcterms:modified>
</cp:coreProperties>
</file>