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22ae2de314_2_7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27" name="Google Shape;127;g322ae2de314_2_7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t" sz="1200" u="none" cap="none" strike="noStrike">
                <a:solidFill>
                  <a:schemeClr val="dk1"/>
                </a:solidFill>
                <a:latin typeface="Calibri"/>
                <a:ea typeface="Calibri"/>
                <a:cs typeface="Calibri"/>
                <a:sym typeface="Calibri"/>
              </a:rPr>
              <a:t>1.7.2013</a:t>
            </a:r>
            <a:endParaRPr/>
          </a:p>
        </p:txBody>
      </p:sp>
      <p:sp>
        <p:nvSpPr>
          <p:cNvPr id="128" name="Google Shape;128;g322ae2de314_2_7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322ae2de314_2_7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
              <a:t>Tere! </a:t>
            </a:r>
            <a:endParaRPr/>
          </a:p>
          <a:p>
            <a:pPr indent="0" lvl="0" marL="0" rtl="0" algn="l">
              <a:spcBef>
                <a:spcPts val="0"/>
              </a:spcBef>
              <a:spcAft>
                <a:spcPts val="0"/>
              </a:spcAft>
              <a:buNone/>
            </a:pPr>
            <a:r>
              <a:t/>
            </a:r>
            <a:endParaRPr/>
          </a:p>
          <a:p>
            <a:pPr indent="0" lvl="0" marL="0" rtl="0" algn="l">
              <a:spcBef>
                <a:spcPts val="0"/>
              </a:spcBef>
              <a:spcAft>
                <a:spcPts val="0"/>
              </a:spcAft>
              <a:buNone/>
            </a:pPr>
            <a:r>
              <a:rPr lang="et"/>
              <a:t>Meie oleme tööloomade grupp, kes tutvustab teile LunaTV ELu projekti raames...</a:t>
            </a:r>
            <a:endParaRPr/>
          </a:p>
          <a:p>
            <a:pPr indent="0" lvl="0" marL="0" rtl="0" algn="l">
              <a:spcBef>
                <a:spcPts val="0"/>
              </a:spcBef>
              <a:spcAft>
                <a:spcPts val="0"/>
              </a:spcAft>
              <a:buNone/>
            </a:pPr>
            <a:r>
              <a:t/>
            </a:r>
            <a:endParaRPr/>
          </a:p>
          <a:p>
            <a:pPr indent="0" lvl="0" marL="0" rtl="0" algn="l">
              <a:spcBef>
                <a:spcPts val="0"/>
              </a:spcBef>
              <a:spcAft>
                <a:spcPts val="0"/>
              </a:spcAft>
              <a:buNone/>
            </a:pPr>
            <a:r>
              <a:rPr lang="et"/>
              <a:t>MIS SEE ON siin vastata</a:t>
            </a:r>
            <a:endParaRPr/>
          </a:p>
          <a:p>
            <a:pPr indent="0" lvl="0" marL="0" rtl="0" algn="l">
              <a:spcBef>
                <a:spcPts val="0"/>
              </a:spcBef>
              <a:spcAft>
                <a:spcPts val="0"/>
              </a:spcAft>
              <a:buNone/>
            </a:pPr>
            <a:r>
              <a:rPr lang="et"/>
              <a:t>Luna TV on TLÜ virtuaalne telekanal, mis kajastab tudengitelt tudengitele uudissaateid. Saate fookus on eelkõige tudengeid kõnetavatel teemadel, pakkudes asjakohast sisu nagu videolood päevakajalistel teemadel, ülevaade Tallinna ülikoolis toimuvatest üritustest, koolielu kajastamine ning intervjuud põnevate persoonidega.</a:t>
            </a:r>
            <a:endParaRPr/>
          </a:p>
        </p:txBody>
      </p:sp>
      <p:sp>
        <p:nvSpPr>
          <p:cNvPr id="130" name="Google Shape;130;g322ae2de314_2_7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31" name="Google Shape;131;g322ae2de314_2_7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t"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22ae2de314_2_168: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322ae2de314_2_16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22c0417627_5_3: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22c0417627_5_3: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22b142fb8d_2_1: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322b142fb8d_2_1: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22ae2de314_2_180: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322ae2de314_2_18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22ae2de314_2_188: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322ae2de314_2_18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22c0417627_5_10: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322c0417627_5_1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22ae2de314_2_195: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322ae2de314_2_19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22ae2de314_2_206: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322ae2de314_2_20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22ae2de314_2_88: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322ae2de314_2_8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22ae2de314_2_98: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322ae2de314_2_9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22ae2de314_0_5: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322ae2de314_0_5: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22ae2de314_2_108: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322ae2de314_2_10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22ae2de314_2_120: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322ae2de314_2_12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22ae2de314_2_134: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322ae2de314_2_13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22ae2de314_2_142: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322ae2de314_2_14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22cc530be8_14_0: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322cc530be8_14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2" name="Google Shape;62;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8" name="Google Shape;68;p16"/>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5" name="Google Shape;115;p23"/>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t"/>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5.jpg"/><Relationship Id="rId5" Type="http://schemas.openxmlformats.org/officeDocument/2006/relationships/image" Target="../media/image11.png"/><Relationship Id="rId6"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9.jpg"/><Relationship Id="rId5"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132" name="Shape 132"/>
        <p:cNvGrpSpPr/>
        <p:nvPr/>
      </p:nvGrpSpPr>
      <p:grpSpPr>
        <a:xfrm>
          <a:off x="0" y="0"/>
          <a:ext cx="0" cy="0"/>
          <a:chOff x="0" y="0"/>
          <a:chExt cx="0" cy="0"/>
        </a:xfrm>
      </p:grpSpPr>
      <p:sp>
        <p:nvSpPr>
          <p:cNvPr id="133" name="Google Shape;133;p25"/>
          <p:cNvSpPr/>
          <p:nvPr/>
        </p:nvSpPr>
        <p:spPr>
          <a:xfrm>
            <a:off x="2718574" y="1129424"/>
            <a:ext cx="4404354" cy="2034640"/>
          </a:xfrm>
          <a:custGeom>
            <a:rect b="b" l="l" r="r" t="t"/>
            <a:pathLst>
              <a:path extrusionOk="0" h="3569544" w="7561123">
                <a:moveTo>
                  <a:pt x="0" y="0"/>
                </a:moveTo>
                <a:lnTo>
                  <a:pt x="7561123" y="0"/>
                </a:lnTo>
                <a:lnTo>
                  <a:pt x="7561123" y="3569544"/>
                </a:lnTo>
                <a:lnTo>
                  <a:pt x="0" y="3569544"/>
                </a:lnTo>
                <a:lnTo>
                  <a:pt x="0" y="0"/>
                </a:lnTo>
                <a:close/>
              </a:path>
            </a:pathLst>
          </a:custGeom>
          <a:blipFill rotWithShape="1">
            <a:blip r:embed="rId3">
              <a:alphaModFix/>
            </a:blip>
            <a:stretch>
              <a:fillRect b="0" l="0" r="0" t="-19149"/>
            </a:stretch>
          </a:blipFill>
          <a:ln>
            <a:noFill/>
          </a:ln>
        </p:spPr>
      </p:sp>
      <p:sp>
        <p:nvSpPr>
          <p:cNvPr id="134" name="Google Shape;134;p25"/>
          <p:cNvSpPr txBox="1"/>
          <p:nvPr/>
        </p:nvSpPr>
        <p:spPr>
          <a:xfrm>
            <a:off x="2052375" y="2884950"/>
            <a:ext cx="5283300" cy="2925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t" sz="1900" u="none" cap="none" strike="noStrike">
                <a:solidFill>
                  <a:srgbClr val="30E2A7"/>
                </a:solidFill>
                <a:latin typeface="Archivo Black"/>
                <a:ea typeface="Archivo Black"/>
                <a:cs typeface="Archivo Black"/>
                <a:sym typeface="Archivo Black"/>
              </a:rPr>
              <a:t>UUDISED TUDENGITELT TUDENGITELE</a:t>
            </a:r>
            <a:endParaRPr sz="1100"/>
          </a:p>
        </p:txBody>
      </p:sp>
      <p:sp>
        <p:nvSpPr>
          <p:cNvPr id="135" name="Google Shape;135;p25"/>
          <p:cNvSpPr/>
          <p:nvPr/>
        </p:nvSpPr>
        <p:spPr>
          <a:xfrm>
            <a:off x="0" y="2884957"/>
            <a:ext cx="2718582" cy="2546842"/>
          </a:xfrm>
          <a:custGeom>
            <a:rect b="b" l="l" r="r" t="t"/>
            <a:pathLst>
              <a:path extrusionOk="0" h="5093683" w="5437163">
                <a:moveTo>
                  <a:pt x="0" y="0"/>
                </a:moveTo>
                <a:lnTo>
                  <a:pt x="5437163" y="0"/>
                </a:lnTo>
                <a:lnTo>
                  <a:pt x="5437163" y="5093684"/>
                </a:lnTo>
                <a:lnTo>
                  <a:pt x="0" y="5093684"/>
                </a:lnTo>
                <a:lnTo>
                  <a:pt x="0" y="0"/>
                </a:lnTo>
                <a:close/>
              </a:path>
            </a:pathLst>
          </a:custGeom>
          <a:blipFill rotWithShape="1">
            <a:blip r:embed="rId4">
              <a:alphaModFix/>
            </a:blip>
            <a:stretch>
              <a:fillRect b="0" l="0" r="-228471" t="-97223"/>
            </a:stretch>
          </a:blipFill>
          <a:ln>
            <a:noFill/>
          </a:ln>
        </p:spPr>
      </p:sp>
      <p:sp>
        <p:nvSpPr>
          <p:cNvPr id="136" name="Google Shape;136;p25"/>
          <p:cNvSpPr/>
          <p:nvPr/>
        </p:nvSpPr>
        <p:spPr>
          <a:xfrm>
            <a:off x="6979672" y="-248281"/>
            <a:ext cx="2362077" cy="2093072"/>
          </a:xfrm>
          <a:custGeom>
            <a:rect b="b" l="l" r="r" t="t"/>
            <a:pathLst>
              <a:path extrusionOk="0" h="4186143" w="4724154">
                <a:moveTo>
                  <a:pt x="0" y="0"/>
                </a:moveTo>
                <a:lnTo>
                  <a:pt x="4724155" y="0"/>
                </a:lnTo>
                <a:lnTo>
                  <a:pt x="4724155" y="4186143"/>
                </a:lnTo>
                <a:lnTo>
                  <a:pt x="0" y="4186143"/>
                </a:lnTo>
                <a:lnTo>
                  <a:pt x="0" y="0"/>
                </a:lnTo>
                <a:close/>
              </a:path>
            </a:pathLst>
          </a:custGeom>
          <a:blipFill rotWithShape="1">
            <a:blip r:embed="rId5">
              <a:alphaModFix/>
            </a:blip>
            <a:stretch>
              <a:fillRect b="-145146" l="-286174" r="0" t="0"/>
            </a:stretch>
          </a:blipFill>
          <a:ln>
            <a:noFill/>
          </a:ln>
        </p:spPr>
      </p:sp>
      <p:sp>
        <p:nvSpPr>
          <p:cNvPr id="137" name="Google Shape;137;p25"/>
          <p:cNvSpPr txBox="1"/>
          <p:nvPr/>
        </p:nvSpPr>
        <p:spPr>
          <a:xfrm>
            <a:off x="2340979" y="3790364"/>
            <a:ext cx="4706100" cy="1077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229" name="Shape 229"/>
        <p:cNvGrpSpPr/>
        <p:nvPr/>
      </p:nvGrpSpPr>
      <p:grpSpPr>
        <a:xfrm>
          <a:off x="0" y="0"/>
          <a:ext cx="0" cy="0"/>
          <a:chOff x="0" y="0"/>
          <a:chExt cx="0" cy="0"/>
        </a:xfrm>
      </p:grpSpPr>
      <p:sp>
        <p:nvSpPr>
          <p:cNvPr id="230" name="Google Shape;230;p34"/>
          <p:cNvSpPr/>
          <p:nvPr/>
        </p:nvSpPr>
        <p:spPr>
          <a:xfrm>
            <a:off x="7336549" y="-648746"/>
            <a:ext cx="2026782" cy="1795961"/>
          </a:xfrm>
          <a:custGeom>
            <a:rect b="b" l="l" r="r" t="t"/>
            <a:pathLst>
              <a:path extrusionOk="0" h="3591922" w="4053563">
                <a:moveTo>
                  <a:pt x="0" y="0"/>
                </a:moveTo>
                <a:lnTo>
                  <a:pt x="4053563" y="0"/>
                </a:lnTo>
                <a:lnTo>
                  <a:pt x="4053563" y="3591922"/>
                </a:lnTo>
                <a:lnTo>
                  <a:pt x="0" y="3591922"/>
                </a:lnTo>
                <a:lnTo>
                  <a:pt x="0" y="0"/>
                </a:lnTo>
                <a:close/>
              </a:path>
            </a:pathLst>
          </a:custGeom>
          <a:blipFill rotWithShape="1">
            <a:blip r:embed="rId3">
              <a:alphaModFix/>
            </a:blip>
            <a:stretch>
              <a:fillRect b="-145146" l="-286174" r="0" t="0"/>
            </a:stretch>
          </a:blipFill>
          <a:ln>
            <a:noFill/>
          </a:ln>
        </p:spPr>
      </p:sp>
      <p:sp>
        <p:nvSpPr>
          <p:cNvPr id="231" name="Google Shape;231;p34"/>
          <p:cNvSpPr txBox="1"/>
          <p:nvPr/>
        </p:nvSpPr>
        <p:spPr>
          <a:xfrm>
            <a:off x="-842725" y="1691045"/>
            <a:ext cx="5142000" cy="107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t/>
            </a:r>
            <a:endParaRPr sz="700"/>
          </a:p>
        </p:txBody>
      </p:sp>
      <p:sp>
        <p:nvSpPr>
          <p:cNvPr id="232" name="Google Shape;232;p34"/>
          <p:cNvSpPr txBox="1"/>
          <p:nvPr/>
        </p:nvSpPr>
        <p:spPr>
          <a:xfrm>
            <a:off x="487599" y="1425100"/>
            <a:ext cx="3336300" cy="107700"/>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t/>
            </a:r>
            <a:endParaRPr sz="700"/>
          </a:p>
        </p:txBody>
      </p:sp>
      <p:sp>
        <p:nvSpPr>
          <p:cNvPr id="233" name="Google Shape;233;p34"/>
          <p:cNvSpPr txBox="1"/>
          <p:nvPr/>
        </p:nvSpPr>
        <p:spPr>
          <a:xfrm>
            <a:off x="315900" y="467950"/>
            <a:ext cx="7020600" cy="798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Font typeface="Arial"/>
              <a:buNone/>
            </a:pPr>
            <a:r>
              <a:rPr lang="et" sz="2600">
                <a:solidFill>
                  <a:srgbClr val="30E2A7"/>
                </a:solidFill>
                <a:latin typeface="Archivo Black"/>
                <a:ea typeface="Archivo Black"/>
                <a:cs typeface="Archivo Black"/>
                <a:sym typeface="Archivo Black"/>
              </a:rPr>
              <a:t>Uuringu tulemused</a:t>
            </a:r>
            <a:endParaRPr sz="2600">
              <a:solidFill>
                <a:srgbClr val="30E2A7"/>
              </a:solidFill>
            </a:endParaRPr>
          </a:p>
          <a:p>
            <a:pPr indent="0" lvl="0" marL="0" marR="0" rtl="0" algn="l">
              <a:lnSpc>
                <a:spcPct val="139990"/>
              </a:lnSpc>
              <a:spcBef>
                <a:spcPts val="0"/>
              </a:spcBef>
              <a:spcAft>
                <a:spcPts val="0"/>
              </a:spcAft>
              <a:buNone/>
            </a:pPr>
            <a:r>
              <a:t/>
            </a:r>
            <a:endParaRPr sz="2200">
              <a:solidFill>
                <a:srgbClr val="FFFFFF"/>
              </a:solidFill>
              <a:latin typeface="Archivo Black"/>
              <a:ea typeface="Archivo Black"/>
              <a:cs typeface="Archivo Black"/>
              <a:sym typeface="Archivo Black"/>
            </a:endParaRPr>
          </a:p>
        </p:txBody>
      </p:sp>
      <p:sp>
        <p:nvSpPr>
          <p:cNvPr id="234" name="Google Shape;234;p34"/>
          <p:cNvSpPr txBox="1"/>
          <p:nvPr/>
        </p:nvSpPr>
        <p:spPr>
          <a:xfrm>
            <a:off x="315900" y="2222950"/>
            <a:ext cx="8828100" cy="3232500"/>
          </a:xfrm>
          <a:prstGeom prst="rect">
            <a:avLst/>
          </a:prstGeom>
          <a:noFill/>
          <a:ln>
            <a:noFill/>
          </a:ln>
        </p:spPr>
        <p:txBody>
          <a:bodyPr anchorCtr="0" anchor="t" bIns="0" lIns="0" spcFirstLastPara="1" rIns="0" wrap="square" tIns="0">
            <a:spAutoFit/>
          </a:bodyPr>
          <a:lstStyle/>
          <a:p>
            <a:pPr indent="-317500" lvl="0" marL="457200" marR="0" rtl="0" algn="l">
              <a:lnSpc>
                <a:spcPct val="197008"/>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Mõju enamusele → toit, üür, transport</a:t>
            </a:r>
            <a:endParaRPr>
              <a:solidFill>
                <a:srgbClr val="30E2A7"/>
              </a:solidFill>
              <a:latin typeface="Archivo Black"/>
              <a:ea typeface="Archivo Black"/>
              <a:cs typeface="Archivo Black"/>
              <a:sym typeface="Archivo Black"/>
            </a:endParaRPr>
          </a:p>
          <a:p>
            <a:pPr indent="-317500" lvl="0" marL="457200" marR="0" rtl="0" algn="l">
              <a:lnSpc>
                <a:spcPct val="197008"/>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78% olid mingis vormis töötanud, pea pooled suurendasid töökoormust </a:t>
            </a:r>
            <a:endParaRPr>
              <a:solidFill>
                <a:srgbClr val="30E2A7"/>
              </a:solidFill>
              <a:latin typeface="Archivo Black"/>
              <a:ea typeface="Archivo Black"/>
              <a:cs typeface="Archivo Black"/>
              <a:sym typeface="Archivo Black"/>
            </a:endParaRPr>
          </a:p>
          <a:p>
            <a:pPr indent="-317500" lvl="0" marL="457200" marR="0" rtl="0" algn="l">
              <a:lnSpc>
                <a:spcPct val="197008"/>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42% töötasid nädalas üle 20 tunni</a:t>
            </a:r>
            <a:endParaRPr>
              <a:solidFill>
                <a:srgbClr val="30E2A7"/>
              </a:solidFill>
              <a:latin typeface="Archivo Black"/>
              <a:ea typeface="Archivo Black"/>
              <a:cs typeface="Archivo Black"/>
              <a:sym typeface="Archivo Black"/>
            </a:endParaRPr>
          </a:p>
          <a:p>
            <a:pPr indent="-317500" lvl="0" marL="457200" marR="0" rtl="0" algn="l">
              <a:lnSpc>
                <a:spcPct val="197008"/>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Üle poole pühendasid töö tõttu vähem aega kodutöödele </a:t>
            </a:r>
            <a:endParaRPr>
              <a:solidFill>
                <a:srgbClr val="30E2A7"/>
              </a:solidFill>
              <a:latin typeface="Archivo Black"/>
              <a:ea typeface="Archivo Black"/>
              <a:cs typeface="Archivo Black"/>
              <a:sym typeface="Archivo Black"/>
            </a:endParaRPr>
          </a:p>
          <a:p>
            <a:pPr indent="-317500" lvl="0" marL="457200" marR="0" rtl="0" algn="l">
              <a:lnSpc>
                <a:spcPct val="197008"/>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Enamik koges stressi, ärevust, väsimust vms → toimetulekustrateegiad</a:t>
            </a:r>
            <a:endParaRPr>
              <a:solidFill>
                <a:srgbClr val="30E2A7"/>
              </a:solidFill>
              <a:latin typeface="Archivo Black"/>
              <a:ea typeface="Archivo Black"/>
              <a:cs typeface="Archivo Black"/>
              <a:sym typeface="Archivo Black"/>
            </a:endParaRPr>
          </a:p>
          <a:p>
            <a:pPr indent="-317500" lvl="0" marL="457200" marR="0" rtl="0" algn="l">
              <a:lnSpc>
                <a:spcPct val="197008"/>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Lahendused: stipendiumid, vajaduspõhised toetused</a:t>
            </a:r>
            <a:endParaRPr>
              <a:solidFill>
                <a:srgbClr val="30E2A7"/>
              </a:solidFill>
              <a:latin typeface="Archivo Black"/>
              <a:ea typeface="Archivo Black"/>
              <a:cs typeface="Archivo Black"/>
              <a:sym typeface="Archivo Black"/>
            </a:endParaRPr>
          </a:p>
          <a:p>
            <a:pPr indent="0" lvl="0" marL="0" marR="0" rtl="0" algn="l">
              <a:lnSpc>
                <a:spcPct val="197008"/>
              </a:lnSpc>
              <a:spcBef>
                <a:spcPts val="0"/>
              </a:spcBef>
              <a:spcAft>
                <a:spcPts val="0"/>
              </a:spcAft>
              <a:buNone/>
            </a:pPr>
            <a:r>
              <a:t/>
            </a:r>
            <a:endParaRPr>
              <a:solidFill>
                <a:srgbClr val="30E2A7"/>
              </a:solidFill>
              <a:latin typeface="Archivo Black"/>
              <a:ea typeface="Archivo Black"/>
              <a:cs typeface="Archivo Black"/>
              <a:sym typeface="Archivo Black"/>
            </a:endParaRPr>
          </a:p>
          <a:p>
            <a:pPr indent="0" lvl="0" marL="0" marR="0" rtl="0" algn="l">
              <a:lnSpc>
                <a:spcPct val="197008"/>
              </a:lnSpc>
              <a:spcBef>
                <a:spcPts val="0"/>
              </a:spcBef>
              <a:spcAft>
                <a:spcPts val="0"/>
              </a:spcAft>
              <a:buNone/>
            </a:pPr>
            <a:r>
              <a:t/>
            </a:r>
            <a:endParaRPr sz="900"/>
          </a:p>
        </p:txBody>
      </p:sp>
      <p:sp>
        <p:nvSpPr>
          <p:cNvPr id="235" name="Google Shape;235;p34"/>
          <p:cNvSpPr txBox="1"/>
          <p:nvPr/>
        </p:nvSpPr>
        <p:spPr>
          <a:xfrm>
            <a:off x="487600" y="1043050"/>
            <a:ext cx="73560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t">
                <a:solidFill>
                  <a:schemeClr val="lt1"/>
                </a:solidFill>
                <a:latin typeface="Archivo Black"/>
                <a:ea typeface="Archivo Black"/>
                <a:cs typeface="Archivo Black"/>
                <a:sym typeface="Archivo Black"/>
              </a:rPr>
              <a:t>Kuidas elukalliduse tõus on mõjutanud tudengite elukvaliteeti, rahalist seisu, vaimset heaolu ja õppetulemusi? (232 vastajat)</a:t>
            </a:r>
            <a:endParaRPr>
              <a:solidFill>
                <a:schemeClr val="lt1"/>
              </a:solidFill>
              <a:latin typeface="Archivo Black"/>
              <a:ea typeface="Archivo Black"/>
              <a:cs typeface="Archivo Black"/>
              <a:sym typeface="Archivo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239" name="Shape 239"/>
        <p:cNvGrpSpPr/>
        <p:nvPr/>
      </p:nvGrpSpPr>
      <p:grpSpPr>
        <a:xfrm>
          <a:off x="0" y="0"/>
          <a:ext cx="0" cy="0"/>
          <a:chOff x="0" y="0"/>
          <a:chExt cx="0" cy="0"/>
        </a:xfrm>
      </p:grpSpPr>
      <p:sp>
        <p:nvSpPr>
          <p:cNvPr id="240" name="Google Shape;240;p35"/>
          <p:cNvSpPr/>
          <p:nvPr/>
        </p:nvSpPr>
        <p:spPr>
          <a:xfrm>
            <a:off x="0" y="3422022"/>
            <a:ext cx="2326762" cy="2179774"/>
          </a:xfrm>
          <a:custGeom>
            <a:rect b="b" l="l" r="r" t="t"/>
            <a:pathLst>
              <a:path extrusionOk="0" h="4359548" w="4653523">
                <a:moveTo>
                  <a:pt x="0" y="0"/>
                </a:moveTo>
                <a:lnTo>
                  <a:pt x="4653523" y="0"/>
                </a:lnTo>
                <a:lnTo>
                  <a:pt x="4653523" y="4359548"/>
                </a:lnTo>
                <a:lnTo>
                  <a:pt x="0" y="4359548"/>
                </a:lnTo>
                <a:lnTo>
                  <a:pt x="0" y="0"/>
                </a:lnTo>
                <a:close/>
              </a:path>
            </a:pathLst>
          </a:custGeom>
          <a:blipFill rotWithShape="1">
            <a:blip r:embed="rId3">
              <a:alphaModFix/>
            </a:blip>
            <a:stretch>
              <a:fillRect b="0" l="0" r="-228461" t="-97219"/>
            </a:stretch>
          </a:blipFill>
          <a:ln>
            <a:noFill/>
          </a:ln>
        </p:spPr>
      </p:sp>
      <p:sp>
        <p:nvSpPr>
          <p:cNvPr id="241" name="Google Shape;241;p35"/>
          <p:cNvSpPr txBox="1"/>
          <p:nvPr/>
        </p:nvSpPr>
        <p:spPr>
          <a:xfrm>
            <a:off x="294202" y="363900"/>
            <a:ext cx="3491400" cy="1034400"/>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None/>
            </a:pPr>
            <a:r>
              <a:rPr lang="et" sz="2800">
                <a:solidFill>
                  <a:schemeClr val="lt1"/>
                </a:solidFill>
                <a:latin typeface="Archivo Black"/>
                <a:ea typeface="Archivo Black"/>
                <a:cs typeface="Archivo Black"/>
                <a:sym typeface="Archivo Black"/>
              </a:rPr>
              <a:t>Tööloomad ja LUNAstaarid</a:t>
            </a:r>
            <a:endParaRPr sz="400">
              <a:solidFill>
                <a:schemeClr val="lt1"/>
              </a:solidFill>
            </a:endParaRPr>
          </a:p>
        </p:txBody>
      </p:sp>
      <p:sp>
        <p:nvSpPr>
          <p:cNvPr id="242" name="Google Shape;242;p35"/>
          <p:cNvSpPr/>
          <p:nvPr/>
        </p:nvSpPr>
        <p:spPr>
          <a:xfrm>
            <a:off x="7222802" y="-244646"/>
            <a:ext cx="2026782" cy="1795961"/>
          </a:xfrm>
          <a:custGeom>
            <a:rect b="b" l="l" r="r" t="t"/>
            <a:pathLst>
              <a:path extrusionOk="0" h="3591922" w="4053563">
                <a:moveTo>
                  <a:pt x="0" y="0"/>
                </a:moveTo>
                <a:lnTo>
                  <a:pt x="4053563" y="0"/>
                </a:lnTo>
                <a:lnTo>
                  <a:pt x="4053563" y="3591922"/>
                </a:lnTo>
                <a:lnTo>
                  <a:pt x="0" y="3591922"/>
                </a:lnTo>
                <a:lnTo>
                  <a:pt x="0" y="0"/>
                </a:lnTo>
                <a:close/>
              </a:path>
            </a:pathLst>
          </a:custGeom>
          <a:blipFill rotWithShape="1">
            <a:blip r:embed="rId4">
              <a:alphaModFix/>
            </a:blip>
            <a:stretch>
              <a:fillRect b="-145146" l="-286160" r="0" t="0"/>
            </a:stretch>
          </a:blipFill>
          <a:ln>
            <a:noFill/>
          </a:ln>
        </p:spPr>
      </p:sp>
      <p:sp>
        <p:nvSpPr>
          <p:cNvPr id="243" name="Google Shape;243;p35"/>
          <p:cNvSpPr txBox="1"/>
          <p:nvPr/>
        </p:nvSpPr>
        <p:spPr>
          <a:xfrm>
            <a:off x="2662175" y="4566000"/>
            <a:ext cx="6587400" cy="292500"/>
          </a:xfrm>
          <a:prstGeom prst="rect">
            <a:avLst/>
          </a:prstGeom>
          <a:noFill/>
          <a:ln>
            <a:noFill/>
          </a:ln>
        </p:spPr>
        <p:txBody>
          <a:bodyPr anchorCtr="0" anchor="t" bIns="91425" lIns="91425" spcFirstLastPara="1" rIns="91425" wrap="square" tIns="91425">
            <a:spAutoFit/>
          </a:bodyPr>
          <a:lstStyle/>
          <a:p>
            <a:pPr indent="0" lvl="0" marL="0" rtl="0" algn="ctr">
              <a:lnSpc>
                <a:spcPct val="140015"/>
              </a:lnSpc>
              <a:spcBef>
                <a:spcPts val="0"/>
              </a:spcBef>
              <a:spcAft>
                <a:spcPts val="0"/>
              </a:spcAft>
              <a:buNone/>
            </a:pPr>
            <a:r>
              <a:t/>
            </a:r>
            <a:endParaRPr sz="700">
              <a:solidFill>
                <a:schemeClr val="dk1"/>
              </a:solidFill>
            </a:endParaRPr>
          </a:p>
        </p:txBody>
      </p:sp>
      <p:sp>
        <p:nvSpPr>
          <p:cNvPr id="244" name="Google Shape;244;p35"/>
          <p:cNvSpPr/>
          <p:nvPr/>
        </p:nvSpPr>
        <p:spPr>
          <a:xfrm>
            <a:off x="6754750" y="3331775"/>
            <a:ext cx="2629299" cy="1188041"/>
          </a:xfrm>
          <a:custGeom>
            <a:rect b="b" l="l" r="r" t="t"/>
            <a:pathLst>
              <a:path extrusionOk="0" h="1212287" w="2682958">
                <a:moveTo>
                  <a:pt x="0" y="0"/>
                </a:moveTo>
                <a:lnTo>
                  <a:pt x="2682958" y="0"/>
                </a:lnTo>
                <a:lnTo>
                  <a:pt x="2682958" y="1212287"/>
                </a:lnTo>
                <a:lnTo>
                  <a:pt x="0" y="1212287"/>
                </a:lnTo>
                <a:lnTo>
                  <a:pt x="0" y="0"/>
                </a:lnTo>
                <a:close/>
              </a:path>
            </a:pathLst>
          </a:custGeom>
          <a:blipFill rotWithShape="1">
            <a:blip r:embed="rId5">
              <a:alphaModFix/>
            </a:blip>
            <a:stretch>
              <a:fillRect b="-12249" l="0" r="0" t="-12239"/>
            </a:stretch>
          </a:blipFill>
          <a:ln>
            <a:noFill/>
          </a:ln>
        </p:spPr>
      </p:sp>
      <p:sp>
        <p:nvSpPr>
          <p:cNvPr id="245" name="Google Shape;245;p35"/>
          <p:cNvSpPr txBox="1"/>
          <p:nvPr/>
        </p:nvSpPr>
        <p:spPr>
          <a:xfrm>
            <a:off x="0" y="2045100"/>
            <a:ext cx="3072300" cy="1053300"/>
          </a:xfrm>
          <a:prstGeom prst="rect">
            <a:avLst/>
          </a:prstGeom>
          <a:noFill/>
          <a:ln>
            <a:noFill/>
          </a:ln>
        </p:spPr>
        <p:txBody>
          <a:bodyPr anchorCtr="0" anchor="t" bIns="91425" lIns="91425" spcFirstLastPara="1" rIns="91425" wrap="square" tIns="91425">
            <a:spAutoFit/>
          </a:bodyPr>
          <a:lstStyle/>
          <a:p>
            <a:pPr indent="0" lvl="0" marL="0" rtl="0" algn="ctr">
              <a:lnSpc>
                <a:spcPct val="197008"/>
              </a:lnSpc>
              <a:spcBef>
                <a:spcPts val="0"/>
              </a:spcBef>
              <a:spcAft>
                <a:spcPts val="0"/>
              </a:spcAft>
              <a:buNone/>
            </a:pPr>
            <a:r>
              <a:rPr lang="et" sz="1900">
                <a:solidFill>
                  <a:srgbClr val="30E2A7"/>
                </a:solidFill>
                <a:latin typeface="Archivo Black"/>
                <a:ea typeface="Archivo Black"/>
                <a:cs typeface="Archivo Black"/>
                <a:sym typeface="Archivo Black"/>
              </a:rPr>
              <a:t>6 järjestikusel nädalal (06.11-11.12) </a:t>
            </a:r>
            <a:endParaRPr>
              <a:solidFill>
                <a:srgbClr val="30E2A7"/>
              </a:solidFill>
            </a:endParaRPr>
          </a:p>
        </p:txBody>
      </p:sp>
      <p:pic>
        <p:nvPicPr>
          <p:cNvPr id="246" name="Google Shape;246;p35"/>
          <p:cNvPicPr preferRelativeResize="0"/>
          <p:nvPr/>
        </p:nvPicPr>
        <p:blipFill rotWithShape="1">
          <a:blip r:embed="rId6">
            <a:alphaModFix/>
          </a:blip>
          <a:srcRect b="0" l="5150" r="0" t="20159"/>
          <a:stretch/>
        </p:blipFill>
        <p:spPr>
          <a:xfrm>
            <a:off x="3072300" y="319738"/>
            <a:ext cx="4012850" cy="4504023"/>
          </a:xfrm>
          <a:prstGeom prst="rect">
            <a:avLst/>
          </a:prstGeom>
          <a:noFill/>
          <a:ln>
            <a:noFill/>
          </a:ln>
        </p:spPr>
      </p:pic>
      <p:sp>
        <p:nvSpPr>
          <p:cNvPr id="247" name="Google Shape;247;p35"/>
          <p:cNvSpPr txBox="1"/>
          <p:nvPr/>
        </p:nvSpPr>
        <p:spPr>
          <a:xfrm>
            <a:off x="7055988" y="1990950"/>
            <a:ext cx="2026800" cy="1053300"/>
          </a:xfrm>
          <a:prstGeom prst="rect">
            <a:avLst/>
          </a:prstGeom>
          <a:noFill/>
          <a:ln>
            <a:noFill/>
          </a:ln>
        </p:spPr>
        <p:txBody>
          <a:bodyPr anchorCtr="0" anchor="t" bIns="91425" lIns="91425" spcFirstLastPara="1" rIns="91425" wrap="square" tIns="91425">
            <a:spAutoFit/>
          </a:bodyPr>
          <a:lstStyle/>
          <a:p>
            <a:pPr indent="0" lvl="0" marL="0" rtl="0" algn="ctr">
              <a:lnSpc>
                <a:spcPct val="197008"/>
              </a:lnSpc>
              <a:spcBef>
                <a:spcPts val="0"/>
              </a:spcBef>
              <a:spcAft>
                <a:spcPts val="0"/>
              </a:spcAft>
              <a:buNone/>
            </a:pPr>
            <a:r>
              <a:rPr lang="et" sz="1900">
                <a:solidFill>
                  <a:srgbClr val="30E2A7"/>
                </a:solidFill>
                <a:latin typeface="Archivo Black"/>
                <a:ea typeface="Archivo Black"/>
                <a:cs typeface="Archivo Black"/>
                <a:sym typeface="Archivo Black"/>
              </a:rPr>
              <a:t>K</a:t>
            </a:r>
            <a:r>
              <a:rPr lang="et" sz="1900">
                <a:solidFill>
                  <a:srgbClr val="30E2A7"/>
                </a:solidFill>
                <a:latin typeface="Archivo Black"/>
                <a:ea typeface="Archivo Black"/>
                <a:cs typeface="Archivo Black"/>
                <a:sym typeface="Archivo Black"/>
              </a:rPr>
              <a:t>olmapäeviti kell 18.00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251" name="Shape 251"/>
        <p:cNvGrpSpPr/>
        <p:nvPr/>
      </p:nvGrpSpPr>
      <p:grpSpPr>
        <a:xfrm>
          <a:off x="0" y="0"/>
          <a:ext cx="0" cy="0"/>
          <a:chOff x="0" y="0"/>
          <a:chExt cx="0" cy="0"/>
        </a:xfrm>
      </p:grpSpPr>
      <p:sp>
        <p:nvSpPr>
          <p:cNvPr id="252" name="Google Shape;252;p36"/>
          <p:cNvSpPr/>
          <p:nvPr/>
        </p:nvSpPr>
        <p:spPr>
          <a:xfrm>
            <a:off x="0" y="3714861"/>
            <a:ext cx="2014176" cy="1886935"/>
          </a:xfrm>
          <a:custGeom>
            <a:rect b="b" l="l" r="r" t="t"/>
            <a:pathLst>
              <a:path extrusionOk="0" h="3773870" w="4028352">
                <a:moveTo>
                  <a:pt x="0" y="0"/>
                </a:moveTo>
                <a:lnTo>
                  <a:pt x="4028352" y="0"/>
                </a:lnTo>
                <a:lnTo>
                  <a:pt x="4028352" y="3773870"/>
                </a:lnTo>
                <a:lnTo>
                  <a:pt x="0" y="3773870"/>
                </a:lnTo>
                <a:lnTo>
                  <a:pt x="0" y="0"/>
                </a:lnTo>
                <a:close/>
              </a:path>
            </a:pathLst>
          </a:custGeom>
          <a:blipFill rotWithShape="1">
            <a:blip r:embed="rId3">
              <a:alphaModFix/>
            </a:blip>
            <a:stretch>
              <a:fillRect b="0" l="0" r="-228461" t="-97219"/>
            </a:stretch>
          </a:blipFill>
          <a:ln>
            <a:noFill/>
          </a:ln>
        </p:spPr>
      </p:sp>
      <p:sp>
        <p:nvSpPr>
          <p:cNvPr id="253" name="Google Shape;253;p36"/>
          <p:cNvSpPr txBox="1"/>
          <p:nvPr/>
        </p:nvSpPr>
        <p:spPr>
          <a:xfrm>
            <a:off x="439262" y="447675"/>
            <a:ext cx="6897300" cy="477300"/>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None/>
            </a:pPr>
            <a:r>
              <a:rPr b="0" i="0" lang="et" sz="3100" u="none" cap="none" strike="noStrike">
                <a:solidFill>
                  <a:srgbClr val="30E2A7"/>
                </a:solidFill>
                <a:latin typeface="Archivo Black"/>
                <a:ea typeface="Archivo Black"/>
                <a:cs typeface="Archivo Black"/>
                <a:sym typeface="Archivo Black"/>
              </a:rPr>
              <a:t>Projekt</a:t>
            </a:r>
            <a:r>
              <a:rPr lang="et" sz="3100">
                <a:solidFill>
                  <a:srgbClr val="30E2A7"/>
                </a:solidFill>
                <a:latin typeface="Archivo Black"/>
                <a:ea typeface="Archivo Black"/>
                <a:cs typeface="Archivo Black"/>
                <a:sym typeface="Archivo Black"/>
              </a:rPr>
              <a:t>i</a:t>
            </a:r>
            <a:r>
              <a:rPr b="0" i="0" lang="et" sz="3100" u="none" cap="none" strike="noStrike">
                <a:solidFill>
                  <a:srgbClr val="30E2A7"/>
                </a:solidFill>
                <a:latin typeface="Archivo Black"/>
                <a:ea typeface="Archivo Black"/>
                <a:cs typeface="Archivo Black"/>
                <a:sym typeface="Archivo Black"/>
              </a:rPr>
              <a:t> tulemused</a:t>
            </a:r>
            <a:endParaRPr sz="700"/>
          </a:p>
        </p:txBody>
      </p:sp>
      <p:sp>
        <p:nvSpPr>
          <p:cNvPr id="254" name="Google Shape;254;p36"/>
          <p:cNvSpPr/>
          <p:nvPr/>
        </p:nvSpPr>
        <p:spPr>
          <a:xfrm>
            <a:off x="7336549" y="-648746"/>
            <a:ext cx="2026782" cy="1795961"/>
          </a:xfrm>
          <a:custGeom>
            <a:rect b="b" l="l" r="r" t="t"/>
            <a:pathLst>
              <a:path extrusionOk="0" h="3591922" w="4053563">
                <a:moveTo>
                  <a:pt x="0" y="0"/>
                </a:moveTo>
                <a:lnTo>
                  <a:pt x="4053563" y="0"/>
                </a:lnTo>
                <a:lnTo>
                  <a:pt x="4053563" y="3591922"/>
                </a:lnTo>
                <a:lnTo>
                  <a:pt x="0" y="3591922"/>
                </a:lnTo>
                <a:lnTo>
                  <a:pt x="0" y="0"/>
                </a:lnTo>
                <a:close/>
              </a:path>
            </a:pathLst>
          </a:custGeom>
          <a:blipFill rotWithShape="1">
            <a:blip r:embed="rId4">
              <a:alphaModFix/>
            </a:blip>
            <a:stretch>
              <a:fillRect b="-145146" l="-286160" r="0" t="0"/>
            </a:stretch>
          </a:blipFill>
          <a:ln>
            <a:noFill/>
          </a:ln>
        </p:spPr>
      </p:sp>
      <p:sp>
        <p:nvSpPr>
          <p:cNvPr id="255" name="Google Shape;255;p36"/>
          <p:cNvSpPr txBox="1"/>
          <p:nvPr/>
        </p:nvSpPr>
        <p:spPr>
          <a:xfrm>
            <a:off x="-842725" y="1691045"/>
            <a:ext cx="5142000" cy="107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t/>
            </a:r>
            <a:endParaRPr sz="700"/>
          </a:p>
        </p:txBody>
      </p:sp>
      <p:sp>
        <p:nvSpPr>
          <p:cNvPr id="256" name="Google Shape;256;p36"/>
          <p:cNvSpPr txBox="1"/>
          <p:nvPr/>
        </p:nvSpPr>
        <p:spPr>
          <a:xfrm>
            <a:off x="439249" y="1116700"/>
            <a:ext cx="3336300" cy="474000"/>
          </a:xfrm>
          <a:prstGeom prst="rect">
            <a:avLst/>
          </a:prstGeom>
          <a:noFill/>
          <a:ln>
            <a:noFill/>
          </a:ln>
        </p:spPr>
        <p:txBody>
          <a:bodyPr anchorCtr="0" anchor="t" bIns="0" lIns="0" spcFirstLastPara="1" rIns="0" wrap="square" tIns="0">
            <a:spAutoFit/>
          </a:bodyPr>
          <a:lstStyle/>
          <a:p>
            <a:pPr indent="0" lvl="0" marL="0" rtl="0" algn="l">
              <a:lnSpc>
                <a:spcPct val="140012"/>
              </a:lnSpc>
              <a:spcBef>
                <a:spcPts val="0"/>
              </a:spcBef>
              <a:spcAft>
                <a:spcPts val="0"/>
              </a:spcAft>
              <a:buClr>
                <a:schemeClr val="dk1"/>
              </a:buClr>
              <a:buFont typeface="Arial"/>
              <a:buNone/>
            </a:pPr>
            <a:r>
              <a:rPr lang="et" sz="1700">
                <a:solidFill>
                  <a:schemeClr val="lt1"/>
                </a:solidFill>
                <a:latin typeface="Archivo Black"/>
                <a:ea typeface="Archivo Black"/>
                <a:cs typeface="Archivo Black"/>
                <a:sym typeface="Archivo Black"/>
              </a:rPr>
              <a:t>Luna TV uudissaated</a:t>
            </a:r>
            <a:endParaRPr sz="1700">
              <a:solidFill>
                <a:schemeClr val="dk1"/>
              </a:solidFill>
            </a:endParaRPr>
          </a:p>
          <a:p>
            <a:pPr indent="0" lvl="0" marL="0" marR="0" rtl="0" algn="ctr">
              <a:lnSpc>
                <a:spcPct val="139995"/>
              </a:lnSpc>
              <a:spcBef>
                <a:spcPts val="0"/>
              </a:spcBef>
              <a:spcAft>
                <a:spcPts val="0"/>
              </a:spcAft>
              <a:buNone/>
            </a:pPr>
            <a:r>
              <a:t/>
            </a:r>
            <a:endParaRPr sz="700"/>
          </a:p>
        </p:txBody>
      </p:sp>
      <p:sp>
        <p:nvSpPr>
          <p:cNvPr id="257" name="Google Shape;257;p36"/>
          <p:cNvSpPr txBox="1"/>
          <p:nvPr/>
        </p:nvSpPr>
        <p:spPr>
          <a:xfrm>
            <a:off x="8396425" y="1425100"/>
            <a:ext cx="717000" cy="338700"/>
          </a:xfrm>
          <a:prstGeom prst="rect">
            <a:avLst/>
          </a:prstGeom>
          <a:noFill/>
          <a:ln>
            <a:noFill/>
          </a:ln>
        </p:spPr>
        <p:txBody>
          <a:bodyPr anchorCtr="0" anchor="t" bIns="0" lIns="0" spcFirstLastPara="1" rIns="0" wrap="square" tIns="0">
            <a:spAutoFit/>
          </a:bodyPr>
          <a:lstStyle/>
          <a:p>
            <a:pPr indent="0" lvl="0" marL="0" marR="0" rtl="0" algn="l">
              <a:lnSpc>
                <a:spcPct val="139990"/>
              </a:lnSpc>
              <a:spcBef>
                <a:spcPts val="0"/>
              </a:spcBef>
              <a:spcAft>
                <a:spcPts val="0"/>
              </a:spcAft>
              <a:buNone/>
            </a:pPr>
            <a:r>
              <a:t/>
            </a:r>
            <a:endParaRPr sz="2200">
              <a:solidFill>
                <a:srgbClr val="FFFFFF"/>
              </a:solidFill>
              <a:latin typeface="Archivo Black"/>
              <a:ea typeface="Archivo Black"/>
              <a:cs typeface="Archivo Black"/>
              <a:sym typeface="Archivo Black"/>
            </a:endParaRPr>
          </a:p>
        </p:txBody>
      </p:sp>
      <p:sp>
        <p:nvSpPr>
          <p:cNvPr id="258" name="Google Shape;258;p36"/>
          <p:cNvSpPr txBox="1"/>
          <p:nvPr/>
        </p:nvSpPr>
        <p:spPr>
          <a:xfrm flipH="1" rot="10800000">
            <a:off x="8600300" y="2105382"/>
            <a:ext cx="330300" cy="107700"/>
          </a:xfrm>
          <a:prstGeom prst="rect">
            <a:avLst/>
          </a:prstGeom>
          <a:noFill/>
          <a:ln>
            <a:noFill/>
          </a:ln>
        </p:spPr>
        <p:txBody>
          <a:bodyPr anchorCtr="0" anchor="t" bIns="0" lIns="0" spcFirstLastPara="1" rIns="0" wrap="square" tIns="0">
            <a:spAutoFit/>
          </a:bodyPr>
          <a:lstStyle/>
          <a:p>
            <a:pPr indent="0" lvl="0" marL="0" marR="0" rtl="0" algn="l">
              <a:lnSpc>
                <a:spcPct val="197008"/>
              </a:lnSpc>
              <a:spcBef>
                <a:spcPts val="0"/>
              </a:spcBef>
              <a:spcAft>
                <a:spcPts val="0"/>
              </a:spcAft>
              <a:buNone/>
            </a:pPr>
            <a:r>
              <a:t/>
            </a:r>
            <a:endParaRPr sz="700"/>
          </a:p>
        </p:txBody>
      </p:sp>
      <p:sp>
        <p:nvSpPr>
          <p:cNvPr id="259" name="Google Shape;259;p36"/>
          <p:cNvSpPr txBox="1"/>
          <p:nvPr/>
        </p:nvSpPr>
        <p:spPr>
          <a:xfrm>
            <a:off x="1277775" y="1590700"/>
            <a:ext cx="6848700" cy="2555100"/>
          </a:xfrm>
          <a:prstGeom prst="rect">
            <a:avLst/>
          </a:prstGeom>
          <a:noFill/>
          <a:ln>
            <a:noFill/>
          </a:ln>
        </p:spPr>
        <p:txBody>
          <a:bodyPr anchorCtr="0" anchor="t" bIns="91425" lIns="91425" spcFirstLastPara="1" rIns="91425" wrap="square" tIns="91425">
            <a:spAutoFit/>
          </a:bodyPr>
          <a:lstStyle/>
          <a:p>
            <a:pPr indent="-317500" lvl="0" marL="457200" rtl="0" algn="l">
              <a:lnSpc>
                <a:spcPct val="200000"/>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Kairi Killing, tudengite fiktiivabielud ja täiendusõpe</a:t>
            </a:r>
            <a:endParaRPr>
              <a:solidFill>
                <a:srgbClr val="30E2A7"/>
              </a:solidFill>
              <a:latin typeface="Archivo Black"/>
              <a:ea typeface="Archivo Black"/>
              <a:cs typeface="Archivo Black"/>
              <a:sym typeface="Archivo Black"/>
            </a:endParaRPr>
          </a:p>
          <a:p>
            <a:pPr indent="-317500" lvl="0" marL="457200" rtl="0" algn="l">
              <a:lnSpc>
                <a:spcPct val="200000"/>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Noorte rahateadlikkus, ööelu ohud ja veredoonorlus</a:t>
            </a:r>
            <a:endParaRPr>
              <a:solidFill>
                <a:srgbClr val="30E2A7"/>
              </a:solidFill>
              <a:latin typeface="Archivo Black"/>
              <a:ea typeface="Archivo Black"/>
              <a:cs typeface="Archivo Black"/>
              <a:sym typeface="Archivo Black"/>
            </a:endParaRPr>
          </a:p>
          <a:p>
            <a:pPr indent="-317500" lvl="0" marL="457200" rtl="0" algn="l">
              <a:lnSpc>
                <a:spcPct val="200000"/>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Tasuline kõrgharidus, rahvaalgatused ja väljakutse reporterile</a:t>
            </a:r>
            <a:endParaRPr>
              <a:solidFill>
                <a:srgbClr val="30E2A7"/>
              </a:solidFill>
              <a:latin typeface="Archivo Black"/>
              <a:ea typeface="Archivo Black"/>
              <a:cs typeface="Archivo Black"/>
              <a:sym typeface="Archivo Black"/>
            </a:endParaRPr>
          </a:p>
          <a:p>
            <a:pPr indent="-317500" lvl="0" marL="457200" rtl="0" algn="l">
              <a:lnSpc>
                <a:spcPct val="200000"/>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Victoria Villig, Susanna Räim ja PÖFF → enim vaadatud</a:t>
            </a:r>
            <a:endParaRPr>
              <a:solidFill>
                <a:srgbClr val="30E2A7"/>
              </a:solidFill>
              <a:latin typeface="Archivo Black"/>
              <a:ea typeface="Archivo Black"/>
              <a:cs typeface="Archivo Black"/>
              <a:sym typeface="Archivo Black"/>
            </a:endParaRPr>
          </a:p>
          <a:p>
            <a:pPr indent="-317500" lvl="0" marL="457200" rtl="0" algn="l">
              <a:lnSpc>
                <a:spcPct val="200000"/>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Päev TLÜ rektoriga, Ranno Tamm ja hinnad kooli kohvikutes</a:t>
            </a:r>
            <a:endParaRPr>
              <a:solidFill>
                <a:srgbClr val="30E2A7"/>
              </a:solidFill>
              <a:latin typeface="Archivo Black"/>
              <a:ea typeface="Archivo Black"/>
              <a:cs typeface="Archivo Black"/>
              <a:sym typeface="Archivo Black"/>
            </a:endParaRPr>
          </a:p>
          <a:p>
            <a:pPr indent="-317500" lvl="0" marL="457200" rtl="0" algn="l">
              <a:lnSpc>
                <a:spcPct val="200000"/>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Õppetoetused ja psühholoogiline nõustamine TLÜ-s</a:t>
            </a:r>
            <a:endParaRPr>
              <a:solidFill>
                <a:srgbClr val="30E2A7"/>
              </a:solidFill>
              <a:latin typeface="Archivo Black"/>
              <a:ea typeface="Archivo Black"/>
              <a:cs typeface="Archivo Black"/>
              <a:sym typeface="Archiv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263" name="Shape 263"/>
        <p:cNvGrpSpPr/>
        <p:nvPr/>
      </p:nvGrpSpPr>
      <p:grpSpPr>
        <a:xfrm>
          <a:off x="0" y="0"/>
          <a:ext cx="0" cy="0"/>
          <a:chOff x="0" y="0"/>
          <a:chExt cx="0" cy="0"/>
        </a:xfrm>
      </p:grpSpPr>
      <p:sp>
        <p:nvSpPr>
          <p:cNvPr id="264" name="Google Shape;264;p37"/>
          <p:cNvSpPr/>
          <p:nvPr/>
        </p:nvSpPr>
        <p:spPr>
          <a:xfrm>
            <a:off x="0" y="3422022"/>
            <a:ext cx="2326762" cy="2179774"/>
          </a:xfrm>
          <a:custGeom>
            <a:rect b="b" l="l" r="r" t="t"/>
            <a:pathLst>
              <a:path extrusionOk="0" h="4359548" w="4653523">
                <a:moveTo>
                  <a:pt x="0" y="0"/>
                </a:moveTo>
                <a:lnTo>
                  <a:pt x="4653523" y="0"/>
                </a:lnTo>
                <a:lnTo>
                  <a:pt x="4653523" y="4359548"/>
                </a:lnTo>
                <a:lnTo>
                  <a:pt x="0" y="4359548"/>
                </a:lnTo>
                <a:lnTo>
                  <a:pt x="0" y="0"/>
                </a:lnTo>
                <a:close/>
              </a:path>
            </a:pathLst>
          </a:custGeom>
          <a:blipFill rotWithShape="1">
            <a:blip r:embed="rId3">
              <a:alphaModFix/>
            </a:blip>
            <a:stretch>
              <a:fillRect b="0" l="0" r="-228471" t="-97223"/>
            </a:stretch>
          </a:blipFill>
          <a:ln>
            <a:noFill/>
          </a:ln>
        </p:spPr>
      </p:sp>
      <p:sp>
        <p:nvSpPr>
          <p:cNvPr id="265" name="Google Shape;265;p37"/>
          <p:cNvSpPr txBox="1"/>
          <p:nvPr/>
        </p:nvSpPr>
        <p:spPr>
          <a:xfrm>
            <a:off x="448648" y="447675"/>
            <a:ext cx="6897300" cy="477300"/>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None/>
            </a:pPr>
            <a:r>
              <a:rPr b="0" i="0" lang="et" sz="3100" u="none" cap="none" strike="noStrike">
                <a:solidFill>
                  <a:srgbClr val="30E2A7"/>
                </a:solidFill>
                <a:latin typeface="Archivo Black"/>
                <a:ea typeface="Archivo Black"/>
                <a:cs typeface="Archivo Black"/>
                <a:sym typeface="Archivo Black"/>
              </a:rPr>
              <a:t>Projekti tulemused</a:t>
            </a:r>
            <a:endParaRPr sz="700"/>
          </a:p>
        </p:txBody>
      </p:sp>
      <p:sp>
        <p:nvSpPr>
          <p:cNvPr id="266" name="Google Shape;266;p37"/>
          <p:cNvSpPr/>
          <p:nvPr/>
        </p:nvSpPr>
        <p:spPr>
          <a:xfrm>
            <a:off x="7222802" y="-244646"/>
            <a:ext cx="2026782" cy="1795961"/>
          </a:xfrm>
          <a:custGeom>
            <a:rect b="b" l="l" r="r" t="t"/>
            <a:pathLst>
              <a:path extrusionOk="0" h="3591922" w="4053563">
                <a:moveTo>
                  <a:pt x="0" y="0"/>
                </a:moveTo>
                <a:lnTo>
                  <a:pt x="4053563" y="0"/>
                </a:lnTo>
                <a:lnTo>
                  <a:pt x="4053563" y="3591922"/>
                </a:lnTo>
                <a:lnTo>
                  <a:pt x="0" y="3591922"/>
                </a:lnTo>
                <a:lnTo>
                  <a:pt x="0" y="0"/>
                </a:lnTo>
                <a:close/>
              </a:path>
            </a:pathLst>
          </a:custGeom>
          <a:blipFill rotWithShape="1">
            <a:blip r:embed="rId4">
              <a:alphaModFix/>
            </a:blip>
            <a:stretch>
              <a:fillRect b="-145146" l="-286174" r="0" t="0"/>
            </a:stretch>
          </a:blipFill>
          <a:ln>
            <a:noFill/>
          </a:ln>
        </p:spPr>
      </p:sp>
      <p:sp>
        <p:nvSpPr>
          <p:cNvPr id="267" name="Google Shape;267;p37"/>
          <p:cNvSpPr txBox="1"/>
          <p:nvPr/>
        </p:nvSpPr>
        <p:spPr>
          <a:xfrm>
            <a:off x="518775" y="1175025"/>
            <a:ext cx="2110200" cy="26160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t" sz="1700" u="none" cap="none" strike="noStrike">
                <a:solidFill>
                  <a:srgbClr val="FFFFFF"/>
                </a:solidFill>
                <a:latin typeface="Archivo Black"/>
                <a:ea typeface="Archivo Black"/>
                <a:cs typeface="Archivo Black"/>
                <a:sym typeface="Archivo Black"/>
              </a:rPr>
              <a:t>Turundus</a:t>
            </a:r>
            <a:endParaRPr sz="100"/>
          </a:p>
        </p:txBody>
      </p:sp>
      <p:sp>
        <p:nvSpPr>
          <p:cNvPr id="268" name="Google Shape;268;p37"/>
          <p:cNvSpPr txBox="1"/>
          <p:nvPr/>
        </p:nvSpPr>
        <p:spPr>
          <a:xfrm>
            <a:off x="794650" y="1551325"/>
            <a:ext cx="7126800" cy="29754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Instagram: j</a:t>
            </a:r>
            <a:r>
              <a:rPr lang="et">
                <a:solidFill>
                  <a:srgbClr val="30E2A7"/>
                </a:solidFill>
                <a:latin typeface="Archivo Black"/>
                <a:ea typeface="Archivo Black"/>
                <a:cs typeface="Archivo Black"/>
                <a:sym typeface="Archivo Black"/>
              </a:rPr>
              <a:t>älgijate arv tõusnud vahemikus 03.09-29.12 17,46%, kokku 419</a:t>
            </a:r>
            <a:endParaRPr>
              <a:solidFill>
                <a:srgbClr val="30E2A7"/>
              </a:solidFill>
              <a:latin typeface="Archivo Black"/>
              <a:ea typeface="Archivo Black"/>
              <a:cs typeface="Archivo Black"/>
              <a:sym typeface="Archivo Black"/>
            </a:endParaRPr>
          </a:p>
          <a:p>
            <a:pPr indent="0" lvl="0" marL="0" rtl="0" algn="l">
              <a:lnSpc>
                <a:spcPct val="150000"/>
              </a:lnSpc>
              <a:spcBef>
                <a:spcPts val="0"/>
              </a:spcBef>
              <a:spcAft>
                <a:spcPts val="0"/>
              </a:spcAft>
              <a:buNone/>
            </a:pPr>
            <a:r>
              <a:rPr lang="et" sz="1200">
                <a:solidFill>
                  <a:schemeClr val="lt1"/>
                </a:solidFill>
                <a:latin typeface="Archivo Black"/>
                <a:ea typeface="Archivo Black"/>
                <a:cs typeface="Archivo Black"/>
                <a:sym typeface="Archivo Black"/>
              </a:rPr>
              <a:t>Parimaid tulemusi tõi “GEN Z reklaamvideo” (154 like´i) ja “Rauno Tamme intervjuu” klipp (üle 11 000 vaatamise).</a:t>
            </a:r>
            <a:endParaRPr sz="1200">
              <a:solidFill>
                <a:schemeClr val="lt1"/>
              </a:solidFill>
              <a:latin typeface="Archivo Black"/>
              <a:ea typeface="Archivo Black"/>
              <a:cs typeface="Archivo Black"/>
              <a:sym typeface="Archivo Black"/>
            </a:endParaRPr>
          </a:p>
          <a:p>
            <a:pPr indent="-317500" lvl="0" marL="457200" rtl="0" algn="l">
              <a:lnSpc>
                <a:spcPct val="150000"/>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TikTok: populaarseim video “Luna I abielu” video, mis reklaamis hooaja avasaadet ja jõudis 2887 inimeseni. </a:t>
            </a:r>
            <a:endParaRPr>
              <a:solidFill>
                <a:srgbClr val="30E2A7"/>
              </a:solidFill>
              <a:latin typeface="Archivo Black"/>
              <a:ea typeface="Archivo Black"/>
              <a:cs typeface="Archivo Black"/>
              <a:sym typeface="Archivo Black"/>
            </a:endParaRPr>
          </a:p>
          <a:p>
            <a:pPr indent="0" lvl="0" marL="0" rtl="0" algn="l">
              <a:lnSpc>
                <a:spcPct val="150000"/>
              </a:lnSpc>
              <a:spcBef>
                <a:spcPts val="0"/>
              </a:spcBef>
              <a:spcAft>
                <a:spcPts val="0"/>
              </a:spcAft>
              <a:buNone/>
            </a:pPr>
            <a:r>
              <a:t/>
            </a:r>
            <a:endParaRPr sz="1600">
              <a:solidFill>
                <a:schemeClr val="dk1"/>
              </a:solidFill>
              <a:latin typeface="Calibri"/>
              <a:ea typeface="Calibri"/>
              <a:cs typeface="Calibri"/>
              <a:sym typeface="Calibri"/>
            </a:endParaRPr>
          </a:p>
        </p:txBody>
      </p:sp>
      <p:sp>
        <p:nvSpPr>
          <p:cNvPr id="269" name="Google Shape;269;p37"/>
          <p:cNvSpPr txBox="1"/>
          <p:nvPr/>
        </p:nvSpPr>
        <p:spPr>
          <a:xfrm>
            <a:off x="2246750" y="3622550"/>
            <a:ext cx="6389700" cy="14007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Youtube’i jälgijaskond kasvas 4 kuuga 34 inimese võrra</a:t>
            </a:r>
            <a:endParaRPr>
              <a:solidFill>
                <a:srgbClr val="30E2A7"/>
              </a:solidFill>
              <a:latin typeface="Archivo Black"/>
              <a:ea typeface="Archivo Black"/>
              <a:cs typeface="Archivo Black"/>
              <a:sym typeface="Archivo Black"/>
            </a:endParaRPr>
          </a:p>
          <a:p>
            <a:pPr indent="-317500" lvl="0" marL="457200" rtl="0" algn="l">
              <a:lnSpc>
                <a:spcPct val="150000"/>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Facebookile otseselt ei keskendutud platvormi ebapopulaarsuse tõttu noorte seas</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273" name="Shape 273"/>
        <p:cNvGrpSpPr/>
        <p:nvPr/>
      </p:nvGrpSpPr>
      <p:grpSpPr>
        <a:xfrm>
          <a:off x="0" y="0"/>
          <a:ext cx="0" cy="0"/>
          <a:chOff x="0" y="0"/>
          <a:chExt cx="0" cy="0"/>
        </a:xfrm>
      </p:grpSpPr>
      <p:pic>
        <p:nvPicPr>
          <p:cNvPr id="274" name="Google Shape;274;p38"/>
          <p:cNvPicPr preferRelativeResize="0"/>
          <p:nvPr/>
        </p:nvPicPr>
        <p:blipFill rotWithShape="1">
          <a:blip r:embed="rId3">
            <a:alphaModFix/>
          </a:blip>
          <a:srcRect b="27969" l="7586" r="5811" t="32181"/>
          <a:stretch/>
        </p:blipFill>
        <p:spPr>
          <a:xfrm>
            <a:off x="853425" y="1167925"/>
            <a:ext cx="3034947" cy="1861927"/>
          </a:xfrm>
          <a:prstGeom prst="rect">
            <a:avLst/>
          </a:prstGeom>
          <a:noFill/>
          <a:ln>
            <a:noFill/>
          </a:ln>
        </p:spPr>
      </p:pic>
      <p:sp>
        <p:nvSpPr>
          <p:cNvPr id="275" name="Google Shape;275;p38"/>
          <p:cNvSpPr txBox="1"/>
          <p:nvPr/>
        </p:nvSpPr>
        <p:spPr>
          <a:xfrm>
            <a:off x="122050" y="397350"/>
            <a:ext cx="8517900" cy="5850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t" sz="2600">
                <a:solidFill>
                  <a:srgbClr val="30E2A7"/>
                </a:solidFill>
                <a:latin typeface="Archivo Black"/>
                <a:ea typeface="Archivo Black"/>
                <a:cs typeface="Archivo Black"/>
                <a:sym typeface="Archivo Black"/>
              </a:rPr>
              <a:t>Digiplakatid ülikooli teleekraanidel</a:t>
            </a:r>
            <a:endParaRPr sz="2600">
              <a:solidFill>
                <a:srgbClr val="30E2A7"/>
              </a:solidFill>
              <a:latin typeface="Archivo Black"/>
              <a:ea typeface="Archivo Black"/>
              <a:cs typeface="Archivo Black"/>
              <a:sym typeface="Archivo Black"/>
            </a:endParaRPr>
          </a:p>
        </p:txBody>
      </p:sp>
      <p:pic>
        <p:nvPicPr>
          <p:cNvPr id="276" name="Google Shape;276;p38"/>
          <p:cNvPicPr preferRelativeResize="0"/>
          <p:nvPr/>
        </p:nvPicPr>
        <p:blipFill>
          <a:blip r:embed="rId4">
            <a:alphaModFix/>
          </a:blip>
          <a:stretch>
            <a:fillRect/>
          </a:stretch>
        </p:blipFill>
        <p:spPr>
          <a:xfrm>
            <a:off x="4536450" y="1167925"/>
            <a:ext cx="3320179" cy="1861925"/>
          </a:xfrm>
          <a:prstGeom prst="rect">
            <a:avLst/>
          </a:prstGeom>
          <a:noFill/>
          <a:ln>
            <a:noFill/>
          </a:ln>
        </p:spPr>
      </p:pic>
      <p:pic>
        <p:nvPicPr>
          <p:cNvPr id="277" name="Google Shape;277;p38"/>
          <p:cNvPicPr preferRelativeResize="0"/>
          <p:nvPr/>
        </p:nvPicPr>
        <p:blipFill>
          <a:blip r:embed="rId5">
            <a:alphaModFix/>
          </a:blip>
          <a:stretch>
            <a:fillRect/>
          </a:stretch>
        </p:blipFill>
        <p:spPr>
          <a:xfrm>
            <a:off x="881500" y="3187700"/>
            <a:ext cx="2978798" cy="1675574"/>
          </a:xfrm>
          <a:prstGeom prst="rect">
            <a:avLst/>
          </a:prstGeom>
          <a:noFill/>
          <a:ln>
            <a:noFill/>
          </a:ln>
        </p:spPr>
      </p:pic>
      <p:pic>
        <p:nvPicPr>
          <p:cNvPr id="278" name="Google Shape;278;p38"/>
          <p:cNvPicPr preferRelativeResize="0"/>
          <p:nvPr/>
        </p:nvPicPr>
        <p:blipFill>
          <a:blip r:embed="rId6">
            <a:alphaModFix/>
          </a:blip>
          <a:stretch>
            <a:fillRect/>
          </a:stretch>
        </p:blipFill>
        <p:spPr>
          <a:xfrm>
            <a:off x="4572000" y="3187700"/>
            <a:ext cx="3310080" cy="1861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282" name="Shape 282"/>
        <p:cNvGrpSpPr/>
        <p:nvPr/>
      </p:nvGrpSpPr>
      <p:grpSpPr>
        <a:xfrm>
          <a:off x="0" y="0"/>
          <a:ext cx="0" cy="0"/>
          <a:chOff x="0" y="0"/>
          <a:chExt cx="0" cy="0"/>
        </a:xfrm>
      </p:grpSpPr>
      <p:sp>
        <p:nvSpPr>
          <p:cNvPr id="283" name="Google Shape;283;p39"/>
          <p:cNvSpPr txBox="1"/>
          <p:nvPr/>
        </p:nvSpPr>
        <p:spPr>
          <a:xfrm>
            <a:off x="-5195023" y="2931350"/>
            <a:ext cx="4529100" cy="107700"/>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None/>
            </a:pPr>
            <a:r>
              <a:t/>
            </a:r>
            <a:endParaRPr sz="700">
              <a:solidFill>
                <a:srgbClr val="30E2A7"/>
              </a:solidFill>
            </a:endParaRPr>
          </a:p>
        </p:txBody>
      </p:sp>
      <p:sp>
        <p:nvSpPr>
          <p:cNvPr id="284" name="Google Shape;284;p39"/>
          <p:cNvSpPr txBox="1"/>
          <p:nvPr/>
        </p:nvSpPr>
        <p:spPr>
          <a:xfrm>
            <a:off x="250725" y="697625"/>
            <a:ext cx="2736000" cy="215400"/>
          </a:xfrm>
          <a:prstGeom prst="rect">
            <a:avLst/>
          </a:prstGeom>
          <a:noFill/>
          <a:ln>
            <a:noFill/>
          </a:ln>
        </p:spPr>
        <p:txBody>
          <a:bodyPr anchorCtr="0" anchor="t" bIns="0" lIns="0" spcFirstLastPara="1" rIns="0" wrap="square" tIns="0">
            <a:spAutoFit/>
          </a:bodyPr>
          <a:lstStyle/>
          <a:p>
            <a:pPr indent="0" lvl="0" marL="0" rtl="0" algn="ctr">
              <a:lnSpc>
                <a:spcPct val="197008"/>
              </a:lnSpc>
              <a:spcBef>
                <a:spcPts val="0"/>
              </a:spcBef>
              <a:spcAft>
                <a:spcPts val="0"/>
              </a:spcAft>
              <a:buNone/>
            </a:pPr>
            <a:r>
              <a:rPr lang="et">
                <a:solidFill>
                  <a:srgbClr val="30E2A7"/>
                </a:solidFill>
                <a:latin typeface="Archivo Black"/>
                <a:ea typeface="Archivo Black"/>
                <a:cs typeface="Archivo Black"/>
                <a:sym typeface="Archivo Black"/>
              </a:rPr>
              <a:t>Luna TV </a:t>
            </a:r>
            <a:r>
              <a:rPr lang="et">
                <a:solidFill>
                  <a:srgbClr val="30E2A7"/>
                </a:solidFill>
                <a:latin typeface="Archivo Black"/>
                <a:ea typeface="Archivo Black"/>
                <a:cs typeface="Archivo Black"/>
                <a:sym typeface="Archivo Black"/>
              </a:rPr>
              <a:t>kleepsud</a:t>
            </a:r>
            <a:endParaRPr>
              <a:solidFill>
                <a:srgbClr val="30E2A7"/>
              </a:solidFill>
              <a:latin typeface="Archivo Black"/>
              <a:ea typeface="Archivo Black"/>
              <a:cs typeface="Archivo Black"/>
              <a:sym typeface="Archivo Black"/>
            </a:endParaRPr>
          </a:p>
        </p:txBody>
      </p:sp>
      <p:pic>
        <p:nvPicPr>
          <p:cNvPr id="285" name="Google Shape;285;p39"/>
          <p:cNvPicPr preferRelativeResize="0"/>
          <p:nvPr/>
        </p:nvPicPr>
        <p:blipFill rotWithShape="1">
          <a:blip r:embed="rId3">
            <a:alphaModFix/>
          </a:blip>
          <a:srcRect b="6318" l="7911" r="11689" t="33159"/>
          <a:stretch/>
        </p:blipFill>
        <p:spPr>
          <a:xfrm>
            <a:off x="508425" y="1048100"/>
            <a:ext cx="2174400" cy="2174400"/>
          </a:xfrm>
          <a:prstGeom prst="rect">
            <a:avLst/>
          </a:prstGeom>
          <a:noFill/>
          <a:ln>
            <a:noFill/>
          </a:ln>
        </p:spPr>
      </p:pic>
      <p:pic>
        <p:nvPicPr>
          <p:cNvPr id="286" name="Google Shape;286;p39"/>
          <p:cNvPicPr preferRelativeResize="0"/>
          <p:nvPr/>
        </p:nvPicPr>
        <p:blipFill>
          <a:blip r:embed="rId4">
            <a:alphaModFix/>
          </a:blip>
          <a:stretch>
            <a:fillRect/>
          </a:stretch>
        </p:blipFill>
        <p:spPr>
          <a:xfrm>
            <a:off x="3457838" y="2658375"/>
            <a:ext cx="2228333" cy="2213225"/>
          </a:xfrm>
          <a:prstGeom prst="rect">
            <a:avLst/>
          </a:prstGeom>
          <a:noFill/>
          <a:ln>
            <a:noFill/>
          </a:ln>
        </p:spPr>
      </p:pic>
      <p:sp>
        <p:nvSpPr>
          <p:cNvPr id="287" name="Google Shape;287;p39"/>
          <p:cNvSpPr txBox="1"/>
          <p:nvPr/>
        </p:nvSpPr>
        <p:spPr>
          <a:xfrm>
            <a:off x="2740664" y="1954150"/>
            <a:ext cx="36627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t">
                <a:solidFill>
                  <a:srgbClr val="30E2A7"/>
                </a:solidFill>
                <a:latin typeface="Archivo Black"/>
                <a:ea typeface="Archivo Black"/>
                <a:cs typeface="Archivo Black"/>
                <a:sym typeface="Archivo Black"/>
              </a:rPr>
              <a:t>Reklaamplakat Tallinna Ülikooli</a:t>
            </a:r>
            <a:endParaRPr b="1">
              <a:solidFill>
                <a:srgbClr val="30E2A7"/>
              </a:solidFill>
              <a:latin typeface="Archivo Black"/>
              <a:ea typeface="Archivo Black"/>
              <a:cs typeface="Archivo Black"/>
              <a:sym typeface="Archivo Black"/>
            </a:endParaRPr>
          </a:p>
          <a:p>
            <a:pPr indent="0" lvl="0" marL="0" rtl="0" algn="ctr">
              <a:lnSpc>
                <a:spcPct val="115000"/>
              </a:lnSpc>
              <a:spcBef>
                <a:spcPts val="0"/>
              </a:spcBef>
              <a:spcAft>
                <a:spcPts val="0"/>
              </a:spcAft>
              <a:buNone/>
            </a:pPr>
            <a:r>
              <a:rPr b="1" lang="et">
                <a:solidFill>
                  <a:srgbClr val="30E2A7"/>
                </a:solidFill>
                <a:latin typeface="Archivo Black"/>
                <a:ea typeface="Archivo Black"/>
                <a:cs typeface="Archivo Black"/>
                <a:sym typeface="Archivo Black"/>
              </a:rPr>
              <a:t>Üliõpilaskonna uudiskirjas</a:t>
            </a:r>
            <a:endParaRPr b="1">
              <a:solidFill>
                <a:srgbClr val="30E2A7"/>
              </a:solidFill>
              <a:latin typeface="Archivo Black"/>
              <a:ea typeface="Archivo Black"/>
              <a:cs typeface="Archivo Black"/>
              <a:sym typeface="Archivo Black"/>
            </a:endParaRPr>
          </a:p>
        </p:txBody>
      </p:sp>
      <p:pic>
        <p:nvPicPr>
          <p:cNvPr id="288" name="Google Shape;288;p39"/>
          <p:cNvPicPr preferRelativeResize="0"/>
          <p:nvPr/>
        </p:nvPicPr>
        <p:blipFill>
          <a:blip r:embed="rId5">
            <a:alphaModFix/>
          </a:blip>
          <a:stretch>
            <a:fillRect/>
          </a:stretch>
        </p:blipFill>
        <p:spPr>
          <a:xfrm>
            <a:off x="6299576" y="1048100"/>
            <a:ext cx="2529010" cy="2174400"/>
          </a:xfrm>
          <a:prstGeom prst="rect">
            <a:avLst/>
          </a:prstGeom>
          <a:noFill/>
          <a:ln>
            <a:noFill/>
          </a:ln>
        </p:spPr>
      </p:pic>
      <p:sp>
        <p:nvSpPr>
          <p:cNvPr id="289" name="Google Shape;289;p39"/>
          <p:cNvSpPr txBox="1"/>
          <p:nvPr/>
        </p:nvSpPr>
        <p:spPr>
          <a:xfrm>
            <a:off x="6117175" y="697625"/>
            <a:ext cx="305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30E2A7"/>
                </a:solidFill>
                <a:latin typeface="Archivo Black"/>
                <a:ea typeface="Archivo Black"/>
                <a:cs typeface="Archivo Black"/>
                <a:sym typeface="Archivo Black"/>
              </a:rPr>
              <a:t>BFM-i personali uudiskiri</a:t>
            </a:r>
            <a:endParaRPr>
              <a:solidFill>
                <a:srgbClr val="30E2A7"/>
              </a:solidFill>
              <a:latin typeface="Archivo Black"/>
              <a:ea typeface="Archivo Black"/>
              <a:cs typeface="Archivo Black"/>
              <a:sym typeface="Archivo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293" name="Shape 293"/>
        <p:cNvGrpSpPr/>
        <p:nvPr/>
      </p:nvGrpSpPr>
      <p:grpSpPr>
        <a:xfrm>
          <a:off x="0" y="0"/>
          <a:ext cx="0" cy="0"/>
          <a:chOff x="0" y="0"/>
          <a:chExt cx="0" cy="0"/>
        </a:xfrm>
      </p:grpSpPr>
      <p:sp>
        <p:nvSpPr>
          <p:cNvPr id="294" name="Google Shape;294;p40"/>
          <p:cNvSpPr/>
          <p:nvPr/>
        </p:nvSpPr>
        <p:spPr>
          <a:xfrm>
            <a:off x="0" y="3422022"/>
            <a:ext cx="2326762" cy="2179774"/>
          </a:xfrm>
          <a:custGeom>
            <a:rect b="b" l="l" r="r" t="t"/>
            <a:pathLst>
              <a:path extrusionOk="0" h="4359548" w="4653523">
                <a:moveTo>
                  <a:pt x="0" y="0"/>
                </a:moveTo>
                <a:lnTo>
                  <a:pt x="4653523" y="0"/>
                </a:lnTo>
                <a:lnTo>
                  <a:pt x="4653523" y="4359548"/>
                </a:lnTo>
                <a:lnTo>
                  <a:pt x="0" y="4359548"/>
                </a:lnTo>
                <a:lnTo>
                  <a:pt x="0" y="0"/>
                </a:lnTo>
                <a:close/>
              </a:path>
            </a:pathLst>
          </a:custGeom>
          <a:blipFill rotWithShape="1">
            <a:blip r:embed="rId3">
              <a:alphaModFix/>
            </a:blip>
            <a:stretch>
              <a:fillRect b="0" l="0" r="-228471" t="-97223"/>
            </a:stretch>
          </a:blipFill>
          <a:ln>
            <a:noFill/>
          </a:ln>
        </p:spPr>
      </p:sp>
      <p:sp>
        <p:nvSpPr>
          <p:cNvPr id="295" name="Google Shape;295;p40"/>
          <p:cNvSpPr txBox="1"/>
          <p:nvPr/>
        </p:nvSpPr>
        <p:spPr>
          <a:xfrm>
            <a:off x="652755" y="472173"/>
            <a:ext cx="6897300" cy="477300"/>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None/>
            </a:pPr>
            <a:r>
              <a:rPr lang="et" sz="3100">
                <a:solidFill>
                  <a:srgbClr val="30E2A7"/>
                </a:solidFill>
                <a:latin typeface="Archivo Black"/>
                <a:ea typeface="Archivo Black"/>
                <a:cs typeface="Archivo Black"/>
                <a:sym typeface="Archivo Black"/>
              </a:rPr>
              <a:t>Järeldused</a:t>
            </a:r>
            <a:endParaRPr sz="700">
              <a:solidFill>
                <a:srgbClr val="30E2A7"/>
              </a:solidFill>
            </a:endParaRPr>
          </a:p>
        </p:txBody>
      </p:sp>
      <p:sp>
        <p:nvSpPr>
          <p:cNvPr id="296" name="Google Shape;296;p40"/>
          <p:cNvSpPr/>
          <p:nvPr/>
        </p:nvSpPr>
        <p:spPr>
          <a:xfrm>
            <a:off x="7222802" y="-244646"/>
            <a:ext cx="2026782" cy="1795961"/>
          </a:xfrm>
          <a:custGeom>
            <a:rect b="b" l="l" r="r" t="t"/>
            <a:pathLst>
              <a:path extrusionOk="0" h="3591922" w="4053563">
                <a:moveTo>
                  <a:pt x="0" y="0"/>
                </a:moveTo>
                <a:lnTo>
                  <a:pt x="4053563" y="0"/>
                </a:lnTo>
                <a:lnTo>
                  <a:pt x="4053563" y="3591922"/>
                </a:lnTo>
                <a:lnTo>
                  <a:pt x="0" y="3591922"/>
                </a:lnTo>
                <a:lnTo>
                  <a:pt x="0" y="0"/>
                </a:lnTo>
                <a:close/>
              </a:path>
            </a:pathLst>
          </a:custGeom>
          <a:blipFill rotWithShape="1">
            <a:blip r:embed="rId4">
              <a:alphaModFix/>
            </a:blip>
            <a:stretch>
              <a:fillRect b="-145146" l="-286174" r="0" t="0"/>
            </a:stretch>
          </a:blipFill>
          <a:ln>
            <a:noFill/>
          </a:ln>
        </p:spPr>
      </p:sp>
      <p:sp>
        <p:nvSpPr>
          <p:cNvPr id="297" name="Google Shape;297;p40"/>
          <p:cNvSpPr txBox="1"/>
          <p:nvPr/>
        </p:nvSpPr>
        <p:spPr>
          <a:xfrm>
            <a:off x="652750" y="1280625"/>
            <a:ext cx="8230800" cy="1913700"/>
          </a:xfrm>
          <a:prstGeom prst="rect">
            <a:avLst/>
          </a:prstGeom>
          <a:noFill/>
          <a:ln>
            <a:noFill/>
          </a:ln>
        </p:spPr>
        <p:txBody>
          <a:bodyPr anchorCtr="0" anchor="t" bIns="0" lIns="0" spcFirstLastPara="1" rIns="0" wrap="square" tIns="0">
            <a:spAutoFit/>
          </a:bodyPr>
          <a:lstStyle/>
          <a:p>
            <a:pPr indent="-317500" lvl="0" marL="457200" rtl="0" algn="l">
              <a:lnSpc>
                <a:spcPct val="197008"/>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Kasvatasime Luna TV sotsiaalmeedia jälgijaskonda </a:t>
            </a:r>
            <a:endParaRPr>
              <a:solidFill>
                <a:srgbClr val="30E2A7"/>
              </a:solidFill>
              <a:latin typeface="Archivo Black"/>
              <a:ea typeface="Archivo Black"/>
              <a:cs typeface="Archivo Black"/>
              <a:sym typeface="Archivo Black"/>
            </a:endParaRPr>
          </a:p>
          <a:p>
            <a:pPr indent="-317500" lvl="0" marL="457200" rtl="0" algn="l">
              <a:lnSpc>
                <a:spcPct val="197008"/>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Saadetes käis väga palju põnevaid külalisi</a:t>
            </a:r>
            <a:endParaRPr>
              <a:solidFill>
                <a:srgbClr val="30E2A7"/>
              </a:solidFill>
              <a:latin typeface="Archivo Black"/>
              <a:ea typeface="Archivo Black"/>
              <a:cs typeface="Archivo Black"/>
              <a:sym typeface="Archivo Black"/>
            </a:endParaRPr>
          </a:p>
          <a:p>
            <a:pPr indent="-317500" lvl="0" marL="457200" rtl="0" algn="l">
              <a:lnSpc>
                <a:spcPct val="197008"/>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Teadlikkus Luna TV-st tudengite seas tõusis</a:t>
            </a:r>
            <a:endParaRPr>
              <a:solidFill>
                <a:srgbClr val="30E2A7"/>
              </a:solidFill>
              <a:latin typeface="Archivo Black"/>
              <a:ea typeface="Archivo Black"/>
              <a:cs typeface="Archivo Black"/>
              <a:sym typeface="Archivo Black"/>
            </a:endParaRPr>
          </a:p>
          <a:p>
            <a:pPr indent="-317500" lvl="0" marL="457200" rtl="0" algn="l">
              <a:lnSpc>
                <a:spcPct val="197008"/>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Saated tulid informatiivsed ja mitmekülgsed</a:t>
            </a:r>
            <a:endParaRPr>
              <a:solidFill>
                <a:srgbClr val="30E2A7"/>
              </a:solidFill>
              <a:latin typeface="Archivo Black"/>
              <a:ea typeface="Archivo Black"/>
              <a:cs typeface="Archivo Black"/>
              <a:sym typeface="Archivo Black"/>
            </a:endParaRPr>
          </a:p>
          <a:p>
            <a:pPr indent="-317500" lvl="0" marL="457200" rtl="0" algn="l">
              <a:lnSpc>
                <a:spcPct val="197008"/>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Hoidsime saadetes ühtlast joont lähtudes enda teadustööst - Elukallidus</a:t>
            </a:r>
            <a:endParaRPr>
              <a:solidFill>
                <a:srgbClr val="30E2A7"/>
              </a:solidFill>
              <a:latin typeface="Archivo Black"/>
              <a:ea typeface="Archivo Black"/>
              <a:cs typeface="Archivo Black"/>
              <a:sym typeface="Archivo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301" name="Shape 301"/>
        <p:cNvGrpSpPr/>
        <p:nvPr/>
      </p:nvGrpSpPr>
      <p:grpSpPr>
        <a:xfrm>
          <a:off x="0" y="0"/>
          <a:ext cx="0" cy="0"/>
          <a:chOff x="0" y="0"/>
          <a:chExt cx="0" cy="0"/>
        </a:xfrm>
      </p:grpSpPr>
      <p:sp>
        <p:nvSpPr>
          <p:cNvPr id="302" name="Google Shape;302;p41"/>
          <p:cNvSpPr txBox="1"/>
          <p:nvPr/>
        </p:nvSpPr>
        <p:spPr>
          <a:xfrm>
            <a:off x="2218960" y="1678203"/>
            <a:ext cx="4706100" cy="1787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t" sz="5400" u="none" cap="none" strike="noStrike">
                <a:solidFill>
                  <a:srgbClr val="30E2A7"/>
                </a:solidFill>
                <a:latin typeface="Archivo Black"/>
                <a:ea typeface="Archivo Black"/>
                <a:cs typeface="Archivo Black"/>
                <a:sym typeface="Archivo Black"/>
              </a:rPr>
              <a:t>Täname kuulamast!</a:t>
            </a:r>
            <a:endParaRPr sz="1700"/>
          </a:p>
        </p:txBody>
      </p:sp>
      <p:sp>
        <p:nvSpPr>
          <p:cNvPr id="303" name="Google Shape;303;p41"/>
          <p:cNvSpPr/>
          <p:nvPr/>
        </p:nvSpPr>
        <p:spPr>
          <a:xfrm>
            <a:off x="0" y="2884957"/>
            <a:ext cx="2718582" cy="2546842"/>
          </a:xfrm>
          <a:custGeom>
            <a:rect b="b" l="l" r="r" t="t"/>
            <a:pathLst>
              <a:path extrusionOk="0" h="5093683" w="5437163">
                <a:moveTo>
                  <a:pt x="0" y="0"/>
                </a:moveTo>
                <a:lnTo>
                  <a:pt x="5437163" y="0"/>
                </a:lnTo>
                <a:lnTo>
                  <a:pt x="5437163" y="5093684"/>
                </a:lnTo>
                <a:lnTo>
                  <a:pt x="0" y="5093684"/>
                </a:lnTo>
                <a:lnTo>
                  <a:pt x="0" y="0"/>
                </a:lnTo>
                <a:close/>
              </a:path>
            </a:pathLst>
          </a:custGeom>
          <a:blipFill rotWithShape="1">
            <a:blip r:embed="rId3">
              <a:alphaModFix/>
            </a:blip>
            <a:stretch>
              <a:fillRect b="0" l="0" r="-228471" t="-97223"/>
            </a:stretch>
          </a:blipFill>
          <a:ln>
            <a:noFill/>
          </a:ln>
        </p:spPr>
      </p:sp>
      <p:sp>
        <p:nvSpPr>
          <p:cNvPr id="304" name="Google Shape;304;p41"/>
          <p:cNvSpPr/>
          <p:nvPr/>
        </p:nvSpPr>
        <p:spPr>
          <a:xfrm>
            <a:off x="6979672" y="-248281"/>
            <a:ext cx="2362077" cy="2093072"/>
          </a:xfrm>
          <a:custGeom>
            <a:rect b="b" l="l" r="r" t="t"/>
            <a:pathLst>
              <a:path extrusionOk="0" h="4186143" w="4724154">
                <a:moveTo>
                  <a:pt x="0" y="0"/>
                </a:moveTo>
                <a:lnTo>
                  <a:pt x="4724155" y="0"/>
                </a:lnTo>
                <a:lnTo>
                  <a:pt x="4724155" y="4186143"/>
                </a:lnTo>
                <a:lnTo>
                  <a:pt x="0" y="4186143"/>
                </a:lnTo>
                <a:lnTo>
                  <a:pt x="0" y="0"/>
                </a:lnTo>
                <a:close/>
              </a:path>
            </a:pathLst>
          </a:custGeom>
          <a:blipFill rotWithShape="1">
            <a:blip r:embed="rId4">
              <a:alphaModFix/>
            </a:blip>
            <a:stretch>
              <a:fillRect b="-145146" l="-286174"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141" name="Shape 141"/>
        <p:cNvGrpSpPr/>
        <p:nvPr/>
      </p:nvGrpSpPr>
      <p:grpSpPr>
        <a:xfrm>
          <a:off x="0" y="0"/>
          <a:ext cx="0" cy="0"/>
          <a:chOff x="0" y="0"/>
          <a:chExt cx="0" cy="0"/>
        </a:xfrm>
      </p:grpSpPr>
      <p:sp>
        <p:nvSpPr>
          <p:cNvPr id="142" name="Google Shape;142;p26"/>
          <p:cNvSpPr/>
          <p:nvPr/>
        </p:nvSpPr>
        <p:spPr>
          <a:xfrm>
            <a:off x="-391455" y="3557375"/>
            <a:ext cx="1978054" cy="1853095"/>
          </a:xfrm>
          <a:custGeom>
            <a:rect b="b" l="l" r="r" t="t"/>
            <a:pathLst>
              <a:path extrusionOk="0" h="3706190" w="3956108">
                <a:moveTo>
                  <a:pt x="0" y="0"/>
                </a:moveTo>
                <a:lnTo>
                  <a:pt x="3956108" y="0"/>
                </a:lnTo>
                <a:lnTo>
                  <a:pt x="3956108" y="3706190"/>
                </a:lnTo>
                <a:lnTo>
                  <a:pt x="0" y="3706190"/>
                </a:lnTo>
                <a:lnTo>
                  <a:pt x="0" y="0"/>
                </a:lnTo>
                <a:close/>
              </a:path>
            </a:pathLst>
          </a:custGeom>
          <a:blipFill rotWithShape="1">
            <a:blip r:embed="rId3">
              <a:alphaModFix/>
            </a:blip>
            <a:stretch>
              <a:fillRect b="0" l="0" r="-228471" t="-97223"/>
            </a:stretch>
          </a:blipFill>
          <a:ln>
            <a:noFill/>
          </a:ln>
        </p:spPr>
      </p:sp>
      <p:sp>
        <p:nvSpPr>
          <p:cNvPr id="143" name="Google Shape;143;p26"/>
          <p:cNvSpPr/>
          <p:nvPr/>
        </p:nvSpPr>
        <p:spPr>
          <a:xfrm>
            <a:off x="7222802" y="-244646"/>
            <a:ext cx="2026782" cy="1795961"/>
          </a:xfrm>
          <a:custGeom>
            <a:rect b="b" l="l" r="r" t="t"/>
            <a:pathLst>
              <a:path extrusionOk="0" h="3591922" w="4053563">
                <a:moveTo>
                  <a:pt x="0" y="0"/>
                </a:moveTo>
                <a:lnTo>
                  <a:pt x="4053563" y="0"/>
                </a:lnTo>
                <a:lnTo>
                  <a:pt x="4053563" y="3591922"/>
                </a:lnTo>
                <a:lnTo>
                  <a:pt x="0" y="3591922"/>
                </a:lnTo>
                <a:lnTo>
                  <a:pt x="0" y="0"/>
                </a:lnTo>
                <a:close/>
              </a:path>
            </a:pathLst>
          </a:custGeom>
          <a:blipFill rotWithShape="1">
            <a:blip r:embed="rId4">
              <a:alphaModFix/>
            </a:blip>
            <a:stretch>
              <a:fillRect b="-145146" l="-286174" r="0" t="0"/>
            </a:stretch>
          </a:blipFill>
          <a:ln>
            <a:noFill/>
          </a:ln>
        </p:spPr>
      </p:sp>
      <p:sp>
        <p:nvSpPr>
          <p:cNvPr id="144" name="Google Shape;144;p26"/>
          <p:cNvSpPr txBox="1"/>
          <p:nvPr/>
        </p:nvSpPr>
        <p:spPr>
          <a:xfrm>
            <a:off x="-547000" y="534800"/>
            <a:ext cx="5728800" cy="431100"/>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lang="et" sz="2800">
                <a:solidFill>
                  <a:schemeClr val="lt1"/>
                </a:solidFill>
                <a:latin typeface="Archivo Black"/>
                <a:ea typeface="Archivo Black"/>
                <a:cs typeface="Archivo Black"/>
                <a:sym typeface="Archivo Black"/>
              </a:rPr>
              <a:t>Esindatud erialad:</a:t>
            </a:r>
            <a:r>
              <a:rPr b="0" i="0" lang="et" sz="2800" u="none" cap="none" strike="noStrike">
                <a:solidFill>
                  <a:schemeClr val="lt1"/>
                </a:solidFill>
                <a:latin typeface="Archivo Black"/>
                <a:ea typeface="Archivo Black"/>
                <a:cs typeface="Archivo Black"/>
                <a:sym typeface="Archivo Black"/>
              </a:rPr>
              <a:t> </a:t>
            </a:r>
            <a:endParaRPr sz="400">
              <a:solidFill>
                <a:schemeClr val="lt1"/>
              </a:solidFill>
            </a:endParaRPr>
          </a:p>
        </p:txBody>
      </p:sp>
      <p:sp>
        <p:nvSpPr>
          <p:cNvPr id="145" name="Google Shape;145;p26"/>
          <p:cNvSpPr txBox="1"/>
          <p:nvPr/>
        </p:nvSpPr>
        <p:spPr>
          <a:xfrm>
            <a:off x="624450" y="3645113"/>
            <a:ext cx="5008500" cy="615600"/>
          </a:xfrm>
          <a:prstGeom prst="rect">
            <a:avLst/>
          </a:prstGeom>
          <a:noFill/>
          <a:ln>
            <a:noFill/>
          </a:ln>
        </p:spPr>
        <p:txBody>
          <a:bodyPr anchorCtr="0" anchor="t" bIns="91425" lIns="91425" spcFirstLastPara="1" rIns="91425" wrap="square" tIns="91425">
            <a:spAutoFit/>
          </a:bodyPr>
          <a:lstStyle/>
          <a:p>
            <a:pPr indent="0" lvl="0" marL="0" rtl="0" algn="ctr">
              <a:lnSpc>
                <a:spcPct val="139996"/>
              </a:lnSpc>
              <a:spcBef>
                <a:spcPts val="0"/>
              </a:spcBef>
              <a:spcAft>
                <a:spcPts val="0"/>
              </a:spcAft>
              <a:buNone/>
            </a:pPr>
            <a:r>
              <a:rPr lang="et" sz="2800">
                <a:solidFill>
                  <a:schemeClr val="lt1"/>
                </a:solidFill>
                <a:latin typeface="Archivo Black"/>
                <a:ea typeface="Archivo Black"/>
                <a:cs typeface="Archivo Black"/>
                <a:sym typeface="Archivo Black"/>
              </a:rPr>
              <a:t>Juhendajad</a:t>
            </a:r>
            <a:r>
              <a:rPr lang="et" sz="2800">
                <a:solidFill>
                  <a:schemeClr val="lt1"/>
                </a:solidFill>
                <a:latin typeface="Archivo Black"/>
                <a:ea typeface="Archivo Black"/>
                <a:cs typeface="Archivo Black"/>
                <a:sym typeface="Archivo Black"/>
              </a:rPr>
              <a:t>: </a:t>
            </a:r>
            <a:endParaRPr sz="400">
              <a:solidFill>
                <a:schemeClr val="lt1"/>
              </a:solidFill>
            </a:endParaRPr>
          </a:p>
        </p:txBody>
      </p:sp>
      <p:sp>
        <p:nvSpPr>
          <p:cNvPr id="146" name="Google Shape;146;p26"/>
          <p:cNvSpPr txBox="1"/>
          <p:nvPr/>
        </p:nvSpPr>
        <p:spPr>
          <a:xfrm>
            <a:off x="413700" y="1185700"/>
            <a:ext cx="8124600" cy="714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rgbClr val="30E2A7"/>
              </a:buClr>
              <a:buSzPts val="1600"/>
              <a:buFont typeface="Archivo Black"/>
              <a:buChar char="●"/>
            </a:pPr>
            <a:r>
              <a:rPr lang="et" sz="1600">
                <a:solidFill>
                  <a:srgbClr val="30E2A7"/>
                </a:solidFill>
                <a:latin typeface="Archivo Black"/>
                <a:ea typeface="Archivo Black"/>
                <a:cs typeface="Archivo Black"/>
                <a:sym typeface="Archivo Black"/>
              </a:rPr>
              <a:t>Ajakirjandus, kultuuriteadus, psühholoogia, reklaam ja suhtekorraldus, informaatika</a:t>
            </a:r>
            <a:r>
              <a:rPr lang="et" sz="1600">
                <a:solidFill>
                  <a:srgbClr val="30E2A7"/>
                </a:solidFill>
                <a:latin typeface="Archivo Black"/>
                <a:ea typeface="Archivo Black"/>
                <a:cs typeface="Archivo Black"/>
                <a:sym typeface="Archivo Black"/>
              </a:rPr>
              <a:t>, ajalugu</a:t>
            </a:r>
            <a:endParaRPr sz="1100">
              <a:solidFill>
                <a:schemeClr val="dk1"/>
              </a:solidFill>
            </a:endParaRPr>
          </a:p>
        </p:txBody>
      </p:sp>
      <p:sp>
        <p:nvSpPr>
          <p:cNvPr id="147" name="Google Shape;147;p26"/>
          <p:cNvSpPr txBox="1"/>
          <p:nvPr/>
        </p:nvSpPr>
        <p:spPr>
          <a:xfrm>
            <a:off x="1515325" y="4260725"/>
            <a:ext cx="7374300" cy="4464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rgbClr val="30E2A7"/>
              </a:buClr>
              <a:buSzPts val="1700"/>
              <a:buFont typeface="Archivo Black"/>
              <a:buChar char="●"/>
            </a:pPr>
            <a:r>
              <a:rPr lang="et" sz="1700">
                <a:solidFill>
                  <a:srgbClr val="30E2A7"/>
                </a:solidFill>
                <a:latin typeface="Archivo Black"/>
                <a:ea typeface="Archivo Black"/>
                <a:cs typeface="Archivo Black"/>
                <a:sym typeface="Archivo Black"/>
              </a:rPr>
              <a:t>Andres Jõesaar, </a:t>
            </a:r>
            <a:r>
              <a:rPr lang="et" sz="1700">
                <a:solidFill>
                  <a:srgbClr val="30E2A7"/>
                </a:solidFill>
                <a:latin typeface="Archivo Black"/>
                <a:ea typeface="Archivo Black"/>
                <a:cs typeface="Archivo Black"/>
                <a:sym typeface="Archivo Black"/>
              </a:rPr>
              <a:t>Külli-Riin Tigasson, Marko Järv</a:t>
            </a:r>
            <a:endParaRPr sz="1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151" name="Shape 151"/>
        <p:cNvGrpSpPr/>
        <p:nvPr/>
      </p:nvGrpSpPr>
      <p:grpSpPr>
        <a:xfrm>
          <a:off x="0" y="0"/>
          <a:ext cx="0" cy="0"/>
          <a:chOff x="0" y="0"/>
          <a:chExt cx="0" cy="0"/>
        </a:xfrm>
      </p:grpSpPr>
      <p:sp>
        <p:nvSpPr>
          <p:cNvPr id="152" name="Google Shape;152;p27"/>
          <p:cNvSpPr/>
          <p:nvPr/>
        </p:nvSpPr>
        <p:spPr>
          <a:xfrm>
            <a:off x="-211099" y="3290405"/>
            <a:ext cx="1978054" cy="1853095"/>
          </a:xfrm>
          <a:custGeom>
            <a:rect b="b" l="l" r="r" t="t"/>
            <a:pathLst>
              <a:path extrusionOk="0" h="3706190" w="3956108">
                <a:moveTo>
                  <a:pt x="0" y="0"/>
                </a:moveTo>
                <a:lnTo>
                  <a:pt x="3956108" y="0"/>
                </a:lnTo>
                <a:lnTo>
                  <a:pt x="3956108" y="3706190"/>
                </a:lnTo>
                <a:lnTo>
                  <a:pt x="0" y="3706190"/>
                </a:lnTo>
                <a:lnTo>
                  <a:pt x="0" y="0"/>
                </a:lnTo>
                <a:close/>
              </a:path>
            </a:pathLst>
          </a:custGeom>
          <a:blipFill rotWithShape="1">
            <a:blip r:embed="rId3">
              <a:alphaModFix/>
            </a:blip>
            <a:stretch>
              <a:fillRect b="0" l="0" r="-228471" t="-97223"/>
            </a:stretch>
          </a:blipFill>
          <a:ln>
            <a:noFill/>
          </a:ln>
        </p:spPr>
      </p:sp>
      <p:sp>
        <p:nvSpPr>
          <p:cNvPr id="153" name="Google Shape;153;p27"/>
          <p:cNvSpPr/>
          <p:nvPr/>
        </p:nvSpPr>
        <p:spPr>
          <a:xfrm>
            <a:off x="7222802" y="-244646"/>
            <a:ext cx="2026782" cy="1795961"/>
          </a:xfrm>
          <a:custGeom>
            <a:rect b="b" l="l" r="r" t="t"/>
            <a:pathLst>
              <a:path extrusionOk="0" h="3591922" w="4053563">
                <a:moveTo>
                  <a:pt x="0" y="0"/>
                </a:moveTo>
                <a:lnTo>
                  <a:pt x="4053563" y="0"/>
                </a:lnTo>
                <a:lnTo>
                  <a:pt x="4053563" y="3591922"/>
                </a:lnTo>
                <a:lnTo>
                  <a:pt x="0" y="3591922"/>
                </a:lnTo>
                <a:lnTo>
                  <a:pt x="0" y="0"/>
                </a:lnTo>
                <a:close/>
              </a:path>
            </a:pathLst>
          </a:custGeom>
          <a:blipFill rotWithShape="1">
            <a:blip r:embed="rId4">
              <a:alphaModFix/>
            </a:blip>
            <a:stretch>
              <a:fillRect b="-145146" l="-286174" r="0" t="0"/>
            </a:stretch>
          </a:blipFill>
          <a:ln>
            <a:noFill/>
          </a:ln>
        </p:spPr>
      </p:sp>
      <p:sp>
        <p:nvSpPr>
          <p:cNvPr id="154" name="Google Shape;154;p27"/>
          <p:cNvSpPr txBox="1"/>
          <p:nvPr/>
        </p:nvSpPr>
        <p:spPr>
          <a:xfrm>
            <a:off x="514350" y="359450"/>
            <a:ext cx="5728800" cy="477300"/>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None/>
            </a:pPr>
            <a:r>
              <a:rPr lang="et" sz="3100">
                <a:solidFill>
                  <a:srgbClr val="30E2A7"/>
                </a:solidFill>
                <a:latin typeface="Archivo Black"/>
                <a:ea typeface="Archivo Black"/>
                <a:cs typeface="Archivo Black"/>
                <a:sym typeface="Archivo Black"/>
              </a:rPr>
              <a:t>Projekti t</a:t>
            </a:r>
            <a:r>
              <a:rPr b="0" i="0" lang="et" sz="3100" u="none" cap="none" strike="noStrike">
                <a:solidFill>
                  <a:srgbClr val="30E2A7"/>
                </a:solidFill>
                <a:latin typeface="Archivo Black"/>
                <a:ea typeface="Archivo Black"/>
                <a:cs typeface="Archivo Black"/>
                <a:sym typeface="Archivo Black"/>
              </a:rPr>
              <a:t>aust  </a:t>
            </a:r>
            <a:endParaRPr sz="700">
              <a:solidFill>
                <a:srgbClr val="30E2A7"/>
              </a:solidFill>
            </a:endParaRPr>
          </a:p>
        </p:txBody>
      </p:sp>
      <p:sp>
        <p:nvSpPr>
          <p:cNvPr id="155" name="Google Shape;155;p27"/>
          <p:cNvSpPr txBox="1"/>
          <p:nvPr/>
        </p:nvSpPr>
        <p:spPr>
          <a:xfrm>
            <a:off x="351950" y="2293726"/>
            <a:ext cx="3699600" cy="943500"/>
          </a:xfrm>
          <a:prstGeom prst="rect">
            <a:avLst/>
          </a:prstGeom>
          <a:noFill/>
          <a:ln>
            <a:noFill/>
          </a:ln>
        </p:spPr>
        <p:txBody>
          <a:bodyPr anchorCtr="0" anchor="t" bIns="0" lIns="0" spcFirstLastPara="1" rIns="0" wrap="square" tIns="0">
            <a:spAutoFit/>
          </a:bodyPr>
          <a:lstStyle/>
          <a:p>
            <a:pPr indent="0" lvl="0" marL="0" marR="0" rtl="0" algn="ctr">
              <a:lnSpc>
                <a:spcPct val="2410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40012"/>
              </a:lnSpc>
              <a:spcBef>
                <a:spcPts val="0"/>
              </a:spcBef>
              <a:spcAft>
                <a:spcPts val="0"/>
              </a:spcAft>
              <a:buNone/>
            </a:pPr>
            <a:r>
              <a:rPr lang="et" sz="1900">
                <a:solidFill>
                  <a:srgbClr val="FFFFFF"/>
                </a:solidFill>
                <a:latin typeface="Archivo Black"/>
                <a:ea typeface="Archivo Black"/>
                <a:cs typeface="Archivo Black"/>
                <a:sym typeface="Archivo Black"/>
              </a:rPr>
              <a:t>Hüpoteesid:</a:t>
            </a:r>
            <a:endParaRPr sz="1900"/>
          </a:p>
          <a:p>
            <a:pPr indent="0" lvl="0" marL="0" marR="0" rtl="0" algn="ctr">
              <a:lnSpc>
                <a:spcPct val="140014"/>
              </a:lnSpc>
              <a:spcBef>
                <a:spcPts val="0"/>
              </a:spcBef>
              <a:spcAft>
                <a:spcPts val="0"/>
              </a:spcAft>
              <a:buNone/>
            </a:pPr>
            <a:r>
              <a:rPr b="0" i="0" lang="et" sz="1300" u="none" cap="none" strike="noStrike">
                <a:solidFill>
                  <a:srgbClr val="FFFFFF"/>
                </a:solidFill>
                <a:latin typeface="Archivo Black"/>
                <a:ea typeface="Archivo Black"/>
                <a:cs typeface="Archivo Black"/>
                <a:sym typeface="Archivo Black"/>
              </a:rPr>
              <a:t> </a:t>
            </a:r>
            <a:endParaRPr sz="700"/>
          </a:p>
        </p:txBody>
      </p:sp>
      <p:sp>
        <p:nvSpPr>
          <p:cNvPr id="156" name="Google Shape;156;p27"/>
          <p:cNvSpPr txBox="1"/>
          <p:nvPr/>
        </p:nvSpPr>
        <p:spPr>
          <a:xfrm>
            <a:off x="1549225" y="2994875"/>
            <a:ext cx="7902900" cy="1198500"/>
          </a:xfrm>
          <a:prstGeom prst="rect">
            <a:avLst/>
          </a:prstGeom>
          <a:noFill/>
          <a:ln>
            <a:noFill/>
          </a:ln>
        </p:spPr>
        <p:txBody>
          <a:bodyPr anchorCtr="0" anchor="t" bIns="0" lIns="0" spcFirstLastPara="1" rIns="0" wrap="square" tIns="0">
            <a:spAutoFit/>
          </a:bodyPr>
          <a:lstStyle/>
          <a:p>
            <a:pPr indent="-273050" lvl="0" marL="457200" marR="0" rtl="0" algn="l">
              <a:lnSpc>
                <a:spcPct val="167025"/>
              </a:lnSpc>
              <a:spcBef>
                <a:spcPts val="0"/>
              </a:spcBef>
              <a:spcAft>
                <a:spcPts val="0"/>
              </a:spcAft>
              <a:buSzPts val="700"/>
              <a:buChar char="●"/>
            </a:pPr>
            <a:r>
              <a:t/>
            </a:r>
            <a:endParaRPr sz="700"/>
          </a:p>
          <a:p>
            <a:pPr indent="-317500" lvl="0" marL="457200" marR="0" rtl="0" algn="l">
              <a:lnSpc>
                <a:spcPct val="186302"/>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Mõjutab elukvaliteeti</a:t>
            </a:r>
            <a:endParaRPr>
              <a:solidFill>
                <a:srgbClr val="30E2A7"/>
              </a:solidFill>
              <a:latin typeface="Archivo Black"/>
              <a:ea typeface="Archivo Black"/>
              <a:cs typeface="Archivo Black"/>
              <a:sym typeface="Archivo Black"/>
            </a:endParaRPr>
          </a:p>
          <a:p>
            <a:pPr indent="-317500" lvl="0" marL="457200" marR="0" rtl="0" algn="l">
              <a:lnSpc>
                <a:spcPct val="186302"/>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Tudengid peavad rohkem töötama, õppimine rohkem tagaplaanil</a:t>
            </a:r>
            <a:endParaRPr>
              <a:solidFill>
                <a:srgbClr val="30E2A7"/>
              </a:solidFill>
              <a:latin typeface="Archivo Black"/>
              <a:ea typeface="Archivo Black"/>
              <a:cs typeface="Archivo Black"/>
              <a:sym typeface="Archivo Black"/>
            </a:endParaRPr>
          </a:p>
          <a:p>
            <a:pPr indent="-317500" lvl="0" marL="457200" marR="0" rtl="0" algn="l">
              <a:lnSpc>
                <a:spcPct val="186302"/>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Ohverdused, stress</a:t>
            </a:r>
            <a:endParaRPr>
              <a:solidFill>
                <a:srgbClr val="30E2A7"/>
              </a:solidFill>
              <a:latin typeface="Archivo Black"/>
              <a:ea typeface="Archivo Black"/>
              <a:cs typeface="Archivo Black"/>
              <a:sym typeface="Archivo Black"/>
            </a:endParaRPr>
          </a:p>
        </p:txBody>
      </p:sp>
      <p:sp>
        <p:nvSpPr>
          <p:cNvPr id="157" name="Google Shape;157;p27"/>
          <p:cNvSpPr txBox="1"/>
          <p:nvPr/>
        </p:nvSpPr>
        <p:spPr>
          <a:xfrm>
            <a:off x="396626" y="1153075"/>
            <a:ext cx="2627700" cy="29250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t" sz="1900" u="none" cap="none" strike="noStrike">
                <a:solidFill>
                  <a:srgbClr val="FFFFFF"/>
                </a:solidFill>
                <a:latin typeface="Archivo Black"/>
                <a:ea typeface="Archivo Black"/>
                <a:cs typeface="Archivo Black"/>
                <a:sym typeface="Archivo Black"/>
              </a:rPr>
              <a:t>Probleem</a:t>
            </a:r>
            <a:r>
              <a:rPr lang="et" sz="1900">
                <a:solidFill>
                  <a:srgbClr val="FFFFFF"/>
                </a:solidFill>
                <a:latin typeface="Archivo Black"/>
                <a:ea typeface="Archivo Black"/>
                <a:cs typeface="Archivo Black"/>
                <a:sym typeface="Archivo Black"/>
              </a:rPr>
              <a:t>:</a:t>
            </a:r>
            <a:endParaRPr sz="700"/>
          </a:p>
        </p:txBody>
      </p:sp>
      <p:sp>
        <p:nvSpPr>
          <p:cNvPr id="158" name="Google Shape;158;p27"/>
          <p:cNvSpPr txBox="1"/>
          <p:nvPr/>
        </p:nvSpPr>
        <p:spPr>
          <a:xfrm>
            <a:off x="2543125" y="1168525"/>
            <a:ext cx="7251900" cy="2616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lang="et" sz="1700">
                <a:solidFill>
                  <a:srgbClr val="30E2A7"/>
                </a:solidFill>
                <a:latin typeface="Archivo Black"/>
                <a:ea typeface="Archivo Black"/>
                <a:cs typeface="Archivo Black"/>
                <a:sym typeface="Archivo Black"/>
              </a:rPr>
              <a:t>Elukalliduse tõus</a:t>
            </a:r>
            <a:endParaRPr sz="1100"/>
          </a:p>
        </p:txBody>
      </p:sp>
      <p:sp>
        <p:nvSpPr>
          <p:cNvPr id="159" name="Google Shape;159;p27"/>
          <p:cNvSpPr txBox="1"/>
          <p:nvPr/>
        </p:nvSpPr>
        <p:spPr>
          <a:xfrm>
            <a:off x="514350" y="1645713"/>
            <a:ext cx="72519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t">
                <a:solidFill>
                  <a:srgbClr val="30E2A7"/>
                </a:solidFill>
                <a:latin typeface="Archivo Black"/>
                <a:ea typeface="Archivo Black"/>
                <a:cs typeface="Archivo Black"/>
                <a:sym typeface="Archivo Black"/>
              </a:rPr>
              <a:t>Kuidas elukalliduse tõus on mõjutanud tudengite elukvaliteeti, rahalist seisu, vaimset heaolu ja </a:t>
            </a:r>
            <a:r>
              <a:rPr lang="et">
                <a:solidFill>
                  <a:srgbClr val="30E2A7"/>
                </a:solidFill>
                <a:latin typeface="Archivo Black"/>
                <a:ea typeface="Archivo Black"/>
                <a:cs typeface="Archivo Black"/>
                <a:sym typeface="Archivo Black"/>
              </a:rPr>
              <a:t>õpitulemusi</a:t>
            </a:r>
            <a:r>
              <a:rPr lang="et">
                <a:solidFill>
                  <a:srgbClr val="30E2A7"/>
                </a:solidFill>
                <a:latin typeface="Archivo Black"/>
                <a:ea typeface="Archivo Black"/>
                <a:cs typeface="Archivo Black"/>
                <a:sym typeface="Archivo Black"/>
              </a:rPr>
              <a:t>?</a:t>
            </a:r>
            <a:endParaRPr>
              <a:solidFill>
                <a:srgbClr val="30E2A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163" name="Shape 163"/>
        <p:cNvGrpSpPr/>
        <p:nvPr/>
      </p:nvGrpSpPr>
      <p:grpSpPr>
        <a:xfrm>
          <a:off x="0" y="0"/>
          <a:ext cx="0" cy="0"/>
          <a:chOff x="0" y="0"/>
          <a:chExt cx="0" cy="0"/>
        </a:xfrm>
      </p:grpSpPr>
      <p:sp>
        <p:nvSpPr>
          <p:cNvPr id="164" name="Google Shape;164;p28"/>
          <p:cNvSpPr/>
          <p:nvPr/>
        </p:nvSpPr>
        <p:spPr>
          <a:xfrm>
            <a:off x="-391455" y="3557375"/>
            <a:ext cx="1978054" cy="1853095"/>
          </a:xfrm>
          <a:custGeom>
            <a:rect b="b" l="l" r="r" t="t"/>
            <a:pathLst>
              <a:path extrusionOk="0" h="3706190" w="3956108">
                <a:moveTo>
                  <a:pt x="0" y="0"/>
                </a:moveTo>
                <a:lnTo>
                  <a:pt x="3956108" y="0"/>
                </a:lnTo>
                <a:lnTo>
                  <a:pt x="3956108" y="3706190"/>
                </a:lnTo>
                <a:lnTo>
                  <a:pt x="0" y="3706190"/>
                </a:lnTo>
                <a:lnTo>
                  <a:pt x="0" y="0"/>
                </a:lnTo>
                <a:close/>
              </a:path>
            </a:pathLst>
          </a:custGeom>
          <a:blipFill rotWithShape="1">
            <a:blip r:embed="rId3">
              <a:alphaModFix/>
            </a:blip>
            <a:stretch>
              <a:fillRect b="0" l="0" r="-228461" t="-97219"/>
            </a:stretch>
          </a:blipFill>
          <a:ln>
            <a:noFill/>
          </a:ln>
        </p:spPr>
      </p:sp>
      <p:sp>
        <p:nvSpPr>
          <p:cNvPr id="165" name="Google Shape;165;p28"/>
          <p:cNvSpPr/>
          <p:nvPr/>
        </p:nvSpPr>
        <p:spPr>
          <a:xfrm>
            <a:off x="7222802" y="-244646"/>
            <a:ext cx="2026782" cy="1795961"/>
          </a:xfrm>
          <a:custGeom>
            <a:rect b="b" l="l" r="r" t="t"/>
            <a:pathLst>
              <a:path extrusionOk="0" h="3591922" w="4053563">
                <a:moveTo>
                  <a:pt x="0" y="0"/>
                </a:moveTo>
                <a:lnTo>
                  <a:pt x="4053563" y="0"/>
                </a:lnTo>
                <a:lnTo>
                  <a:pt x="4053563" y="3591922"/>
                </a:lnTo>
                <a:lnTo>
                  <a:pt x="0" y="3591922"/>
                </a:lnTo>
                <a:lnTo>
                  <a:pt x="0" y="0"/>
                </a:lnTo>
                <a:close/>
              </a:path>
            </a:pathLst>
          </a:custGeom>
          <a:blipFill rotWithShape="1">
            <a:blip r:embed="rId4">
              <a:alphaModFix/>
            </a:blip>
            <a:stretch>
              <a:fillRect b="-145146" l="-286160" r="0" t="0"/>
            </a:stretch>
          </a:blipFill>
          <a:ln>
            <a:noFill/>
          </a:ln>
        </p:spPr>
      </p:sp>
      <p:sp>
        <p:nvSpPr>
          <p:cNvPr id="166" name="Google Shape;166;p28"/>
          <p:cNvSpPr txBox="1"/>
          <p:nvPr/>
        </p:nvSpPr>
        <p:spPr>
          <a:xfrm>
            <a:off x="587900" y="1065475"/>
            <a:ext cx="7081200" cy="14331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t/>
            </a:r>
            <a:endParaRPr sz="1500">
              <a:solidFill>
                <a:srgbClr val="30E2A7"/>
              </a:solidFill>
              <a:latin typeface="Archivo Black"/>
              <a:ea typeface="Archivo Black"/>
              <a:cs typeface="Archivo Black"/>
              <a:sym typeface="Archivo Black"/>
            </a:endParaRPr>
          </a:p>
          <a:p>
            <a:pPr indent="0" lvl="0" marL="0" rtl="0" algn="just">
              <a:lnSpc>
                <a:spcPct val="115000"/>
              </a:lnSpc>
              <a:spcBef>
                <a:spcPts val="0"/>
              </a:spcBef>
              <a:spcAft>
                <a:spcPts val="0"/>
              </a:spcAft>
              <a:buNone/>
            </a:pPr>
            <a:r>
              <a:rPr b="1" lang="et" sz="1800">
                <a:solidFill>
                  <a:srgbClr val="30E2A7"/>
                </a:solidFill>
                <a:latin typeface="Archivo Black"/>
                <a:ea typeface="Archivo Black"/>
                <a:cs typeface="Archivo Black"/>
                <a:sym typeface="Archivo Black"/>
              </a:rPr>
              <a:t>Parandada Tallinna Ülikooli sisese (eelkõige tudengilt tudengile) infovälja toimimist ja tudengite teadlikkuse tõstmist elukalliduse teemadel. </a:t>
            </a:r>
            <a:endParaRPr b="1" sz="1800">
              <a:solidFill>
                <a:srgbClr val="30E2A7"/>
              </a:solidFill>
              <a:latin typeface="Archivo Black"/>
              <a:ea typeface="Archivo Black"/>
              <a:cs typeface="Archivo Black"/>
              <a:sym typeface="Archivo Black"/>
            </a:endParaRPr>
          </a:p>
          <a:p>
            <a:pPr indent="0" lvl="0" marL="0" marR="0" rtl="0" algn="l">
              <a:lnSpc>
                <a:spcPct val="208043"/>
              </a:lnSpc>
              <a:spcBef>
                <a:spcPts val="0"/>
              </a:spcBef>
              <a:spcAft>
                <a:spcPts val="0"/>
              </a:spcAft>
              <a:buNone/>
            </a:pPr>
            <a:r>
              <a:t/>
            </a:r>
            <a:endParaRPr sz="1000"/>
          </a:p>
        </p:txBody>
      </p:sp>
      <p:sp>
        <p:nvSpPr>
          <p:cNvPr id="167" name="Google Shape;167;p28"/>
          <p:cNvSpPr txBox="1"/>
          <p:nvPr/>
        </p:nvSpPr>
        <p:spPr>
          <a:xfrm>
            <a:off x="321500" y="403675"/>
            <a:ext cx="5862900" cy="661800"/>
          </a:xfrm>
          <a:prstGeom prst="rect">
            <a:avLst/>
          </a:prstGeom>
          <a:noFill/>
          <a:ln>
            <a:noFill/>
          </a:ln>
        </p:spPr>
        <p:txBody>
          <a:bodyPr anchorCtr="0" anchor="t" bIns="91425" lIns="91425" spcFirstLastPara="1" rIns="91425" wrap="square" tIns="91425">
            <a:spAutoFit/>
          </a:bodyPr>
          <a:lstStyle/>
          <a:p>
            <a:pPr indent="0" lvl="0" marL="0" rtl="0" algn="l">
              <a:lnSpc>
                <a:spcPct val="139996"/>
              </a:lnSpc>
              <a:spcBef>
                <a:spcPts val="0"/>
              </a:spcBef>
              <a:spcAft>
                <a:spcPts val="0"/>
              </a:spcAft>
              <a:buNone/>
            </a:pPr>
            <a:r>
              <a:rPr lang="et" sz="3100">
                <a:solidFill>
                  <a:schemeClr val="lt1"/>
                </a:solidFill>
                <a:latin typeface="Archivo Black"/>
                <a:ea typeface="Archivo Black"/>
                <a:cs typeface="Archivo Black"/>
                <a:sym typeface="Archivo Black"/>
              </a:rPr>
              <a:t>Projekti eesmärgid</a:t>
            </a:r>
            <a:endParaRPr>
              <a:solidFill>
                <a:schemeClr val="lt1"/>
              </a:solidFill>
            </a:endParaRPr>
          </a:p>
        </p:txBody>
      </p:sp>
      <p:sp>
        <p:nvSpPr>
          <p:cNvPr id="168" name="Google Shape;168;p28"/>
          <p:cNvSpPr txBox="1"/>
          <p:nvPr/>
        </p:nvSpPr>
        <p:spPr>
          <a:xfrm>
            <a:off x="4814400" y="3596300"/>
            <a:ext cx="45900" cy="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9" name="Google Shape;169;p28"/>
          <p:cNvSpPr txBox="1"/>
          <p:nvPr/>
        </p:nvSpPr>
        <p:spPr>
          <a:xfrm>
            <a:off x="1030150" y="2498575"/>
            <a:ext cx="4908900" cy="1541700"/>
          </a:xfrm>
          <a:prstGeom prst="rect">
            <a:avLst/>
          </a:prstGeom>
          <a:noFill/>
          <a:ln>
            <a:noFill/>
          </a:ln>
        </p:spPr>
        <p:txBody>
          <a:bodyPr anchorCtr="0" anchor="t" bIns="91425" lIns="91425" spcFirstLastPara="1" rIns="91425" wrap="square" tIns="91425">
            <a:spAutoFit/>
          </a:bodyPr>
          <a:lstStyle/>
          <a:p>
            <a:pPr indent="0" lvl="0" marL="0" rtl="0" algn="l">
              <a:lnSpc>
                <a:spcPct val="208043"/>
              </a:lnSpc>
              <a:spcBef>
                <a:spcPts val="0"/>
              </a:spcBef>
              <a:spcAft>
                <a:spcPts val="0"/>
              </a:spcAft>
              <a:buClr>
                <a:schemeClr val="dk1"/>
              </a:buClr>
              <a:buSzPts val="1100"/>
              <a:buFont typeface="Arial"/>
              <a:buNone/>
            </a:pPr>
            <a:r>
              <a:rPr lang="et" sz="1700">
                <a:solidFill>
                  <a:schemeClr val="lt1"/>
                </a:solidFill>
                <a:latin typeface="Archivo Black"/>
                <a:ea typeface="Archivo Black"/>
                <a:cs typeface="Archivo Black"/>
                <a:sym typeface="Archivo Black"/>
              </a:rPr>
              <a:t>Vahendid eesmärgini jõudmiseks</a:t>
            </a:r>
            <a:endParaRPr sz="1700">
              <a:solidFill>
                <a:schemeClr val="lt1"/>
              </a:solidFill>
              <a:latin typeface="Archivo Black"/>
              <a:ea typeface="Archivo Black"/>
              <a:cs typeface="Archivo Black"/>
              <a:sym typeface="Archivo Black"/>
            </a:endParaRPr>
          </a:p>
          <a:p>
            <a:pPr indent="-330200" lvl="0" marL="457200" rtl="0" algn="l">
              <a:lnSpc>
                <a:spcPct val="115000"/>
              </a:lnSpc>
              <a:spcBef>
                <a:spcPts val="0"/>
              </a:spcBef>
              <a:spcAft>
                <a:spcPts val="0"/>
              </a:spcAft>
              <a:buClr>
                <a:schemeClr val="lt1"/>
              </a:buClr>
              <a:buSzPts val="1600"/>
              <a:buFont typeface="Archivo Black"/>
              <a:buChar char="●"/>
            </a:pPr>
            <a:r>
              <a:rPr lang="et" sz="1600">
                <a:solidFill>
                  <a:schemeClr val="lt1"/>
                </a:solidFill>
                <a:latin typeface="Archivo Black"/>
                <a:ea typeface="Archivo Black"/>
                <a:cs typeface="Archivo Black"/>
                <a:sym typeface="Archivo Black"/>
              </a:rPr>
              <a:t>6 uudistesaadet</a:t>
            </a:r>
            <a:endParaRPr sz="1600">
              <a:solidFill>
                <a:schemeClr val="lt1"/>
              </a:solidFill>
              <a:latin typeface="Archivo Black"/>
              <a:ea typeface="Archivo Black"/>
              <a:cs typeface="Archivo Black"/>
              <a:sym typeface="Archivo Black"/>
            </a:endParaRPr>
          </a:p>
          <a:p>
            <a:pPr indent="-330200" lvl="0" marL="457200" rtl="0" algn="l">
              <a:lnSpc>
                <a:spcPct val="115000"/>
              </a:lnSpc>
              <a:spcBef>
                <a:spcPts val="0"/>
              </a:spcBef>
              <a:spcAft>
                <a:spcPts val="0"/>
              </a:spcAft>
              <a:buClr>
                <a:schemeClr val="lt1"/>
              </a:buClr>
              <a:buSzPts val="1600"/>
              <a:buFont typeface="Archivo Black"/>
              <a:buChar char="●"/>
            </a:pPr>
            <a:r>
              <a:rPr lang="et" sz="1600">
                <a:solidFill>
                  <a:schemeClr val="lt1"/>
                </a:solidFill>
                <a:latin typeface="Archivo Black"/>
                <a:ea typeface="Archivo Black"/>
                <a:cs typeface="Archivo Black"/>
                <a:sym typeface="Archivo Black"/>
              </a:rPr>
              <a:t>turundustevegused</a:t>
            </a:r>
            <a:r>
              <a:rPr lang="et" sz="1600">
                <a:solidFill>
                  <a:schemeClr val="lt1"/>
                </a:solidFill>
                <a:latin typeface="Archivo Black"/>
                <a:ea typeface="Archivo Black"/>
                <a:cs typeface="Archivo Black"/>
                <a:sym typeface="Archivo Black"/>
              </a:rPr>
              <a:t> </a:t>
            </a:r>
            <a:endParaRPr sz="1600">
              <a:solidFill>
                <a:schemeClr val="lt1"/>
              </a:solidFill>
              <a:latin typeface="Archivo Black"/>
              <a:ea typeface="Archivo Black"/>
              <a:cs typeface="Archivo Black"/>
              <a:sym typeface="Archivo Black"/>
            </a:endParaRPr>
          </a:p>
          <a:p>
            <a:pPr indent="-330200" lvl="0" marL="457200" rtl="0" algn="l">
              <a:lnSpc>
                <a:spcPct val="115000"/>
              </a:lnSpc>
              <a:spcBef>
                <a:spcPts val="0"/>
              </a:spcBef>
              <a:spcAft>
                <a:spcPts val="0"/>
              </a:spcAft>
              <a:buClr>
                <a:schemeClr val="lt1"/>
              </a:buClr>
              <a:buSzPts val="1600"/>
              <a:buFont typeface="Archivo Black"/>
              <a:buChar char="●"/>
            </a:pPr>
            <a:r>
              <a:rPr lang="et" sz="1600">
                <a:solidFill>
                  <a:schemeClr val="lt1"/>
                </a:solidFill>
                <a:latin typeface="Archivo Black"/>
                <a:ea typeface="Archivo Black"/>
                <a:cs typeface="Archivo Black"/>
                <a:sym typeface="Archivo Black"/>
              </a:rPr>
              <a:t>teaduspõhisuse grupi uurimistöö</a:t>
            </a:r>
            <a:endParaRPr sz="1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173" name="Shape 173"/>
        <p:cNvGrpSpPr/>
        <p:nvPr/>
      </p:nvGrpSpPr>
      <p:grpSpPr>
        <a:xfrm>
          <a:off x="0" y="0"/>
          <a:ext cx="0" cy="0"/>
          <a:chOff x="0" y="0"/>
          <a:chExt cx="0" cy="0"/>
        </a:xfrm>
      </p:grpSpPr>
      <p:sp>
        <p:nvSpPr>
          <p:cNvPr id="174" name="Google Shape;174;p29"/>
          <p:cNvSpPr/>
          <p:nvPr/>
        </p:nvSpPr>
        <p:spPr>
          <a:xfrm>
            <a:off x="-770271" y="3899938"/>
            <a:ext cx="2326762" cy="2179774"/>
          </a:xfrm>
          <a:custGeom>
            <a:rect b="b" l="l" r="r" t="t"/>
            <a:pathLst>
              <a:path extrusionOk="0" h="4359548" w="4653523">
                <a:moveTo>
                  <a:pt x="0" y="0"/>
                </a:moveTo>
                <a:lnTo>
                  <a:pt x="4653524" y="0"/>
                </a:lnTo>
                <a:lnTo>
                  <a:pt x="4653524" y="4359548"/>
                </a:lnTo>
                <a:lnTo>
                  <a:pt x="0" y="4359548"/>
                </a:lnTo>
                <a:lnTo>
                  <a:pt x="0" y="0"/>
                </a:lnTo>
                <a:close/>
              </a:path>
            </a:pathLst>
          </a:custGeom>
          <a:blipFill rotWithShape="1">
            <a:blip r:embed="rId3">
              <a:alphaModFix/>
            </a:blip>
            <a:stretch>
              <a:fillRect b="0" l="0" r="-228471" t="-97223"/>
            </a:stretch>
          </a:blipFill>
          <a:ln>
            <a:noFill/>
          </a:ln>
        </p:spPr>
      </p:sp>
      <p:sp>
        <p:nvSpPr>
          <p:cNvPr id="175" name="Google Shape;175;p29"/>
          <p:cNvSpPr txBox="1"/>
          <p:nvPr/>
        </p:nvSpPr>
        <p:spPr>
          <a:xfrm>
            <a:off x="95700" y="414688"/>
            <a:ext cx="5728800" cy="477300"/>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lang="et" sz="3100">
                <a:solidFill>
                  <a:srgbClr val="30E2A7"/>
                </a:solidFill>
                <a:latin typeface="Archivo Black"/>
                <a:ea typeface="Archivo Black"/>
                <a:cs typeface="Archivo Black"/>
                <a:sym typeface="Archivo Black"/>
              </a:rPr>
              <a:t>Rakendatud</a:t>
            </a:r>
            <a:r>
              <a:rPr b="0" i="0" lang="et" sz="3100" u="none" cap="none" strike="noStrike">
                <a:solidFill>
                  <a:srgbClr val="30E2A7"/>
                </a:solidFill>
                <a:latin typeface="Archivo Black"/>
                <a:ea typeface="Archivo Black"/>
                <a:cs typeface="Archivo Black"/>
                <a:sym typeface="Archivo Black"/>
              </a:rPr>
              <a:t> </a:t>
            </a:r>
            <a:r>
              <a:rPr lang="et" sz="3100">
                <a:solidFill>
                  <a:srgbClr val="30E2A7"/>
                </a:solidFill>
                <a:latin typeface="Archivo Black"/>
                <a:ea typeface="Archivo Black"/>
                <a:cs typeface="Archivo Black"/>
                <a:sym typeface="Archivo Black"/>
              </a:rPr>
              <a:t>tegevused</a:t>
            </a:r>
            <a:endParaRPr sz="700"/>
          </a:p>
        </p:txBody>
      </p:sp>
      <p:sp>
        <p:nvSpPr>
          <p:cNvPr id="176" name="Google Shape;176;p29"/>
          <p:cNvSpPr txBox="1"/>
          <p:nvPr/>
        </p:nvSpPr>
        <p:spPr>
          <a:xfrm>
            <a:off x="299374" y="1215963"/>
            <a:ext cx="2870400" cy="2772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t" sz="1800" u="none" cap="none" strike="noStrike">
                <a:solidFill>
                  <a:srgbClr val="FFFFFF"/>
                </a:solidFill>
                <a:latin typeface="Archivo Black"/>
                <a:ea typeface="Archivo Black"/>
                <a:cs typeface="Archivo Black"/>
                <a:sym typeface="Archivo Black"/>
              </a:rPr>
              <a:t>Luna TV </a:t>
            </a:r>
            <a:r>
              <a:rPr b="0" i="0" lang="et" sz="1800" u="none" cap="none" strike="noStrike">
                <a:solidFill>
                  <a:srgbClr val="FFFFFF"/>
                </a:solidFill>
                <a:latin typeface="Archivo Black"/>
                <a:ea typeface="Archivo Black"/>
                <a:cs typeface="Archivo Black"/>
                <a:sym typeface="Archivo Black"/>
              </a:rPr>
              <a:t>uudissaated</a:t>
            </a:r>
            <a:endParaRPr sz="900"/>
          </a:p>
        </p:txBody>
      </p:sp>
      <p:sp>
        <p:nvSpPr>
          <p:cNvPr id="177" name="Google Shape;177;p29"/>
          <p:cNvSpPr txBox="1"/>
          <p:nvPr/>
        </p:nvSpPr>
        <p:spPr>
          <a:xfrm>
            <a:off x="424450" y="1595850"/>
            <a:ext cx="4018500" cy="3458100"/>
          </a:xfrm>
          <a:prstGeom prst="rect">
            <a:avLst/>
          </a:prstGeom>
          <a:noFill/>
          <a:ln>
            <a:noFill/>
          </a:ln>
        </p:spPr>
        <p:txBody>
          <a:bodyPr anchorCtr="0" anchor="t" bIns="0" lIns="0" spcFirstLastPara="1" rIns="0" wrap="square" tIns="0">
            <a:spAutoFit/>
          </a:bodyPr>
          <a:lstStyle/>
          <a:p>
            <a:pPr indent="-317500" lvl="0" marL="457200" marR="0" rtl="0" algn="l">
              <a:lnSpc>
                <a:spcPct val="170026"/>
              </a:lnSpc>
              <a:spcBef>
                <a:spcPts val="0"/>
              </a:spcBef>
              <a:spcAft>
                <a:spcPts val="0"/>
              </a:spcAft>
              <a:buClr>
                <a:srgbClr val="30E2A7"/>
              </a:buClr>
              <a:buSzPts val="1400"/>
              <a:buFont typeface="Archivo Black"/>
              <a:buChar char="●"/>
            </a:pPr>
            <a:r>
              <a:rPr b="0" i="0" lang="et" u="none" cap="none" strike="noStrike">
                <a:solidFill>
                  <a:srgbClr val="30E2A7"/>
                </a:solidFill>
                <a:latin typeface="Archivo Black"/>
                <a:ea typeface="Archivo Black"/>
                <a:cs typeface="Archivo Black"/>
                <a:sym typeface="Archivo Black"/>
              </a:rPr>
              <a:t>Saadete analüüs</a:t>
            </a:r>
            <a:endParaRPr sz="800"/>
          </a:p>
          <a:p>
            <a:pPr indent="-317500" lvl="0" marL="457200" marR="0" rtl="0" algn="l">
              <a:lnSpc>
                <a:spcPct val="170026"/>
              </a:lnSpc>
              <a:spcBef>
                <a:spcPts val="0"/>
              </a:spcBef>
              <a:spcAft>
                <a:spcPts val="0"/>
              </a:spcAft>
              <a:buClr>
                <a:srgbClr val="30E2A7"/>
              </a:buClr>
              <a:buSzPts val="1400"/>
              <a:buFont typeface="Archivo Black"/>
              <a:buChar char="●"/>
            </a:pPr>
            <a:r>
              <a:rPr b="0" i="0" lang="et" u="none" cap="none" strike="noStrike">
                <a:solidFill>
                  <a:srgbClr val="30E2A7"/>
                </a:solidFill>
                <a:latin typeface="Archivo Black"/>
                <a:ea typeface="Archivo Black"/>
                <a:cs typeface="Archivo Black"/>
                <a:sym typeface="Archivo Black"/>
              </a:rPr>
              <a:t>Teemade valik</a:t>
            </a:r>
            <a:endParaRPr sz="800"/>
          </a:p>
          <a:p>
            <a:pPr indent="-317500" lvl="0" marL="457200" marR="0" rtl="0" algn="l">
              <a:lnSpc>
                <a:spcPct val="170026"/>
              </a:lnSpc>
              <a:spcBef>
                <a:spcPts val="0"/>
              </a:spcBef>
              <a:spcAft>
                <a:spcPts val="0"/>
              </a:spcAft>
              <a:buClr>
                <a:srgbClr val="30E2A7"/>
              </a:buClr>
              <a:buSzPts val="1400"/>
              <a:buFont typeface="Archivo Black"/>
              <a:buChar char="●"/>
            </a:pPr>
            <a:r>
              <a:rPr b="0" i="0" lang="et" u="none" cap="none" strike="noStrike">
                <a:solidFill>
                  <a:srgbClr val="30E2A7"/>
                </a:solidFill>
                <a:latin typeface="Archivo Black"/>
                <a:ea typeface="Archivo Black"/>
                <a:cs typeface="Archivo Black"/>
                <a:sym typeface="Archivo Black"/>
              </a:rPr>
              <a:t>Rollide jagamine</a:t>
            </a:r>
            <a:endParaRPr sz="800"/>
          </a:p>
          <a:p>
            <a:pPr indent="-317500" lvl="0" marL="457200" marR="0" rtl="0" algn="l">
              <a:lnSpc>
                <a:spcPct val="170026"/>
              </a:lnSpc>
              <a:spcBef>
                <a:spcPts val="0"/>
              </a:spcBef>
              <a:spcAft>
                <a:spcPts val="0"/>
              </a:spcAft>
              <a:buClr>
                <a:srgbClr val="30E2A7"/>
              </a:buClr>
              <a:buSzPts val="1400"/>
              <a:buFont typeface="Archivo Black"/>
              <a:buChar char="●"/>
            </a:pPr>
            <a:r>
              <a:rPr b="0" i="0" lang="et" u="none" cap="none" strike="noStrike">
                <a:solidFill>
                  <a:srgbClr val="30E2A7"/>
                </a:solidFill>
                <a:latin typeface="Archivo Black"/>
                <a:ea typeface="Archivo Black"/>
                <a:cs typeface="Archivo Black"/>
                <a:sym typeface="Archivo Black"/>
              </a:rPr>
              <a:t>Saatetekstide koostamine</a:t>
            </a:r>
            <a:endParaRPr sz="800"/>
          </a:p>
          <a:p>
            <a:pPr indent="-317500" lvl="0" marL="457200" marR="0" rtl="0" algn="l">
              <a:lnSpc>
                <a:spcPct val="170026"/>
              </a:lnSpc>
              <a:spcBef>
                <a:spcPts val="0"/>
              </a:spcBef>
              <a:spcAft>
                <a:spcPts val="0"/>
              </a:spcAft>
              <a:buClr>
                <a:srgbClr val="30E2A7"/>
              </a:buClr>
              <a:buSzPts val="1400"/>
              <a:buFont typeface="Archivo Black"/>
              <a:buChar char="●"/>
            </a:pPr>
            <a:r>
              <a:rPr b="0" i="0" lang="et" u="none" cap="none" strike="noStrike">
                <a:solidFill>
                  <a:srgbClr val="30E2A7"/>
                </a:solidFill>
                <a:latin typeface="Archivo Black"/>
                <a:ea typeface="Archivo Black"/>
                <a:cs typeface="Archivo Black"/>
                <a:sym typeface="Archivo Black"/>
              </a:rPr>
              <a:t>Saatekülaliste otsimine</a:t>
            </a:r>
            <a:endParaRPr sz="800"/>
          </a:p>
          <a:p>
            <a:pPr indent="-317500" lvl="0" marL="457200" marR="0" rtl="0" algn="l">
              <a:lnSpc>
                <a:spcPct val="170026"/>
              </a:lnSpc>
              <a:spcBef>
                <a:spcPts val="0"/>
              </a:spcBef>
              <a:spcAft>
                <a:spcPts val="0"/>
              </a:spcAft>
              <a:buClr>
                <a:srgbClr val="30E2A7"/>
              </a:buClr>
              <a:buSzPts val="1400"/>
              <a:buFont typeface="Archivo Black"/>
              <a:buChar char="●"/>
            </a:pPr>
            <a:r>
              <a:rPr b="0" i="0" lang="et" u="none" cap="none" strike="noStrike">
                <a:solidFill>
                  <a:srgbClr val="30E2A7"/>
                </a:solidFill>
                <a:latin typeface="Archivo Black"/>
                <a:ea typeface="Archivo Black"/>
                <a:cs typeface="Archivo Black"/>
                <a:sym typeface="Archivo Black"/>
              </a:rPr>
              <a:t>Planeerimine, </a:t>
            </a:r>
            <a:r>
              <a:rPr lang="et">
                <a:solidFill>
                  <a:srgbClr val="30E2A7"/>
                </a:solidFill>
                <a:latin typeface="Archivo Black"/>
                <a:ea typeface="Archivo Black"/>
                <a:cs typeface="Archivo Black"/>
                <a:sym typeface="Archivo Black"/>
              </a:rPr>
              <a:t>filmimine</a:t>
            </a:r>
            <a:r>
              <a:rPr b="0" i="0" lang="et" u="none" cap="none" strike="noStrike">
                <a:solidFill>
                  <a:srgbClr val="30E2A7"/>
                </a:solidFill>
                <a:latin typeface="Archivo Black"/>
                <a:ea typeface="Archivo Black"/>
                <a:cs typeface="Archivo Black"/>
                <a:sym typeface="Archivo Black"/>
              </a:rPr>
              <a:t>, </a:t>
            </a:r>
            <a:r>
              <a:rPr lang="et">
                <a:solidFill>
                  <a:srgbClr val="30E2A7"/>
                </a:solidFill>
                <a:latin typeface="Archivo Black"/>
                <a:ea typeface="Archivo Black"/>
                <a:cs typeface="Archivo Black"/>
                <a:sym typeface="Archivo Black"/>
              </a:rPr>
              <a:t>monteerimine</a:t>
            </a:r>
            <a:endParaRPr sz="800"/>
          </a:p>
          <a:p>
            <a:pPr indent="-317500" lvl="0" marL="457200" marR="0" rtl="0" algn="l">
              <a:lnSpc>
                <a:spcPct val="170026"/>
              </a:lnSpc>
              <a:spcBef>
                <a:spcPts val="0"/>
              </a:spcBef>
              <a:spcAft>
                <a:spcPts val="0"/>
              </a:spcAft>
              <a:buClr>
                <a:srgbClr val="30E2A7"/>
              </a:buClr>
              <a:buSzPts val="1400"/>
              <a:buFont typeface="Archivo Black"/>
              <a:buChar char="●"/>
            </a:pPr>
            <a:r>
              <a:rPr b="0" i="0" lang="et" u="none" cap="none" strike="noStrike">
                <a:solidFill>
                  <a:srgbClr val="30E2A7"/>
                </a:solidFill>
                <a:latin typeface="Archivo Black"/>
                <a:ea typeface="Archivo Black"/>
                <a:cs typeface="Archivo Black"/>
                <a:sym typeface="Archivo Black"/>
              </a:rPr>
              <a:t>Otsesaade</a:t>
            </a:r>
            <a:endParaRPr sz="800"/>
          </a:p>
          <a:p>
            <a:pPr indent="0" lvl="0" marL="457200" marR="0" rtl="0" algn="ctr">
              <a:lnSpc>
                <a:spcPct val="163332"/>
              </a:lnSpc>
              <a:spcBef>
                <a:spcPts val="0"/>
              </a:spcBef>
              <a:spcAft>
                <a:spcPts val="0"/>
              </a:spcAft>
              <a:buNone/>
            </a:pPr>
            <a:r>
              <a:t/>
            </a:r>
            <a:endParaRPr b="0" i="0" sz="1300" u="none" cap="none" strike="noStrike">
              <a:solidFill>
                <a:srgbClr val="30E2A7"/>
              </a:solidFill>
              <a:latin typeface="Archivo Black"/>
              <a:ea typeface="Archivo Black"/>
              <a:cs typeface="Archivo Black"/>
              <a:sym typeface="Archivo Black"/>
            </a:endParaRPr>
          </a:p>
          <a:p>
            <a:pPr indent="0" lvl="0" marL="0" marR="0" rtl="0" algn="ctr">
              <a:lnSpc>
                <a:spcPct val="163332"/>
              </a:lnSpc>
              <a:spcBef>
                <a:spcPts val="0"/>
              </a:spcBef>
              <a:spcAft>
                <a:spcPts val="0"/>
              </a:spcAft>
              <a:buNone/>
            </a:pPr>
            <a:r>
              <a:t/>
            </a:r>
            <a:endParaRPr b="0" i="0" sz="1300" u="none" cap="none" strike="noStrike">
              <a:solidFill>
                <a:srgbClr val="30E2A7"/>
              </a:solidFill>
              <a:latin typeface="Archivo Black"/>
              <a:ea typeface="Archivo Black"/>
              <a:cs typeface="Archivo Black"/>
              <a:sym typeface="Archivo Black"/>
            </a:endParaRPr>
          </a:p>
        </p:txBody>
      </p:sp>
      <p:sp>
        <p:nvSpPr>
          <p:cNvPr id="178" name="Google Shape;178;p29"/>
          <p:cNvSpPr txBox="1"/>
          <p:nvPr/>
        </p:nvSpPr>
        <p:spPr>
          <a:xfrm>
            <a:off x="4293000" y="1223775"/>
            <a:ext cx="4851000" cy="562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t" sz="1700">
                <a:solidFill>
                  <a:srgbClr val="FFFFFF"/>
                </a:solidFill>
                <a:latin typeface="Archivo Black"/>
                <a:ea typeface="Archivo Black"/>
                <a:cs typeface="Archivo Black"/>
                <a:sym typeface="Archivo Black"/>
              </a:rPr>
              <a:t>Teaduspõhisus (sotsioloogiline, </a:t>
            </a:r>
            <a:r>
              <a:rPr lang="et" sz="1700">
                <a:solidFill>
                  <a:srgbClr val="FFFFFF"/>
                </a:solidFill>
                <a:latin typeface="Archivo Black"/>
                <a:ea typeface="Archivo Black"/>
                <a:cs typeface="Archivo Black"/>
                <a:sym typeface="Archivo Black"/>
              </a:rPr>
              <a:t>kvantitatiivne uurimus</a:t>
            </a:r>
            <a:r>
              <a:rPr b="0" i="0" lang="et" sz="1700" u="none" cap="none" strike="noStrike">
                <a:solidFill>
                  <a:srgbClr val="FFFFFF"/>
                </a:solidFill>
                <a:latin typeface="Archivo Black"/>
                <a:ea typeface="Archivo Black"/>
                <a:cs typeface="Archivo Black"/>
                <a:sym typeface="Archivo Black"/>
              </a:rPr>
              <a:t>)</a:t>
            </a:r>
            <a:endParaRPr sz="1700"/>
          </a:p>
        </p:txBody>
      </p:sp>
      <p:sp>
        <p:nvSpPr>
          <p:cNvPr id="179" name="Google Shape;179;p29"/>
          <p:cNvSpPr txBox="1"/>
          <p:nvPr/>
        </p:nvSpPr>
        <p:spPr>
          <a:xfrm>
            <a:off x="4442969" y="1879068"/>
            <a:ext cx="3575100" cy="517200"/>
          </a:xfrm>
          <a:prstGeom prst="rect">
            <a:avLst/>
          </a:prstGeom>
          <a:noFill/>
          <a:ln>
            <a:noFill/>
          </a:ln>
        </p:spPr>
        <p:txBody>
          <a:bodyPr anchorCtr="0" anchor="t" bIns="0" lIns="0" spcFirstLastPara="1" rIns="0" wrap="square" tIns="0">
            <a:spAutoFit/>
          </a:bodyPr>
          <a:lstStyle/>
          <a:p>
            <a:pPr indent="-317500" lvl="0" marL="457200" marR="0" rtl="0" algn="l">
              <a:lnSpc>
                <a:spcPct val="140014"/>
              </a:lnSpc>
              <a:spcBef>
                <a:spcPts val="0"/>
              </a:spcBef>
              <a:spcAft>
                <a:spcPts val="0"/>
              </a:spcAft>
              <a:buClr>
                <a:srgbClr val="30E2A7"/>
              </a:buClr>
              <a:buSzPts val="1400"/>
              <a:buFont typeface="Archivo Black"/>
              <a:buChar char="●"/>
            </a:pPr>
            <a:r>
              <a:rPr b="0" i="0" lang="et" sz="1400" u="none" cap="none" strike="noStrike">
                <a:solidFill>
                  <a:srgbClr val="30E2A7"/>
                </a:solidFill>
                <a:latin typeface="Archivo Black"/>
                <a:ea typeface="Archivo Black"/>
                <a:cs typeface="Archivo Black"/>
                <a:sym typeface="Archivo Black"/>
              </a:rPr>
              <a:t>Elukalliduse tõusu mõju üliõpilastele</a:t>
            </a:r>
            <a:endParaRPr sz="700"/>
          </a:p>
        </p:txBody>
      </p:sp>
      <p:sp>
        <p:nvSpPr>
          <p:cNvPr id="180" name="Google Shape;180;p29"/>
          <p:cNvSpPr txBox="1"/>
          <p:nvPr/>
        </p:nvSpPr>
        <p:spPr>
          <a:xfrm>
            <a:off x="4008227" y="3062700"/>
            <a:ext cx="1348200" cy="2772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t" sz="1800" u="none" cap="none" strike="noStrike">
                <a:solidFill>
                  <a:srgbClr val="FFFFFF"/>
                </a:solidFill>
                <a:latin typeface="Archivo Black"/>
                <a:ea typeface="Archivo Black"/>
                <a:cs typeface="Archivo Black"/>
                <a:sym typeface="Archivo Black"/>
              </a:rPr>
              <a:t>Turundus</a:t>
            </a:r>
            <a:endParaRPr sz="900"/>
          </a:p>
        </p:txBody>
      </p:sp>
      <p:sp>
        <p:nvSpPr>
          <p:cNvPr id="181" name="Google Shape;181;p29"/>
          <p:cNvSpPr txBox="1"/>
          <p:nvPr/>
        </p:nvSpPr>
        <p:spPr>
          <a:xfrm>
            <a:off x="4224372" y="3515812"/>
            <a:ext cx="4874700" cy="517200"/>
          </a:xfrm>
          <a:prstGeom prst="rect">
            <a:avLst/>
          </a:prstGeom>
          <a:noFill/>
          <a:ln>
            <a:noFill/>
          </a:ln>
        </p:spPr>
        <p:txBody>
          <a:bodyPr anchorCtr="0" anchor="t" bIns="0" lIns="0" spcFirstLastPara="1" rIns="0" wrap="square" tIns="0">
            <a:spAutoFit/>
          </a:bodyPr>
          <a:lstStyle/>
          <a:p>
            <a:pPr indent="-317500" lvl="0" marL="457200" marR="0" rtl="0" algn="l">
              <a:lnSpc>
                <a:spcPct val="140014"/>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Strateegia loomine ja elluviimine</a:t>
            </a:r>
            <a:endParaRPr>
              <a:solidFill>
                <a:srgbClr val="30E2A7"/>
              </a:solidFill>
              <a:latin typeface="Archivo Black"/>
              <a:ea typeface="Archivo Black"/>
              <a:cs typeface="Archivo Black"/>
              <a:sym typeface="Archivo Black"/>
            </a:endParaRPr>
          </a:p>
          <a:p>
            <a:pPr indent="-317500" lvl="0" marL="457200" marR="0" rtl="0" algn="l">
              <a:lnSpc>
                <a:spcPct val="140014"/>
              </a:lnSpc>
              <a:spcBef>
                <a:spcPts val="0"/>
              </a:spcBef>
              <a:spcAft>
                <a:spcPts val="0"/>
              </a:spcAft>
              <a:buClr>
                <a:srgbClr val="30E2A7"/>
              </a:buClr>
              <a:buSzPts val="1400"/>
              <a:buFont typeface="Archivo Black"/>
              <a:buChar char="●"/>
            </a:pPr>
            <a:r>
              <a:rPr lang="et">
                <a:solidFill>
                  <a:srgbClr val="30E2A7"/>
                </a:solidFill>
                <a:latin typeface="Archivo Black"/>
                <a:ea typeface="Archivo Black"/>
                <a:cs typeface="Archivo Black"/>
                <a:sym typeface="Archivo Black"/>
              </a:rPr>
              <a:t>Iganädalane järjepidev sisuloome</a:t>
            </a:r>
            <a:endParaRPr sz="700"/>
          </a:p>
        </p:txBody>
      </p:sp>
      <p:sp>
        <p:nvSpPr>
          <p:cNvPr id="182" name="Google Shape;182;p29"/>
          <p:cNvSpPr/>
          <p:nvPr/>
        </p:nvSpPr>
        <p:spPr>
          <a:xfrm rot="-9807910">
            <a:off x="7449583" y="-1137418"/>
            <a:ext cx="2330046" cy="2182851"/>
          </a:xfrm>
          <a:custGeom>
            <a:rect b="b" l="l" r="r" t="t"/>
            <a:pathLst>
              <a:path extrusionOk="0" h="4359548" w="4653523">
                <a:moveTo>
                  <a:pt x="0" y="0"/>
                </a:moveTo>
                <a:lnTo>
                  <a:pt x="4653524" y="0"/>
                </a:lnTo>
                <a:lnTo>
                  <a:pt x="4653524" y="4359548"/>
                </a:lnTo>
                <a:lnTo>
                  <a:pt x="0" y="4359548"/>
                </a:lnTo>
                <a:lnTo>
                  <a:pt x="0" y="0"/>
                </a:lnTo>
                <a:close/>
              </a:path>
            </a:pathLst>
          </a:custGeom>
          <a:blipFill rotWithShape="1">
            <a:blip r:embed="rId3">
              <a:alphaModFix/>
            </a:blip>
            <a:stretch>
              <a:fillRect b="0" l="0" r="-228461" t="-97219"/>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186" name="Shape 186"/>
        <p:cNvGrpSpPr/>
        <p:nvPr/>
      </p:nvGrpSpPr>
      <p:grpSpPr>
        <a:xfrm>
          <a:off x="0" y="0"/>
          <a:ext cx="0" cy="0"/>
          <a:chOff x="0" y="0"/>
          <a:chExt cx="0" cy="0"/>
        </a:xfrm>
      </p:grpSpPr>
      <p:sp>
        <p:nvSpPr>
          <p:cNvPr id="187" name="Google Shape;187;p30"/>
          <p:cNvSpPr/>
          <p:nvPr/>
        </p:nvSpPr>
        <p:spPr>
          <a:xfrm>
            <a:off x="-649031" y="3458151"/>
            <a:ext cx="2326762" cy="2179774"/>
          </a:xfrm>
          <a:custGeom>
            <a:rect b="b" l="l" r="r" t="t"/>
            <a:pathLst>
              <a:path extrusionOk="0" h="4359548" w="4653523">
                <a:moveTo>
                  <a:pt x="0" y="0"/>
                </a:moveTo>
                <a:lnTo>
                  <a:pt x="4653524" y="0"/>
                </a:lnTo>
                <a:lnTo>
                  <a:pt x="4653524" y="4359548"/>
                </a:lnTo>
                <a:lnTo>
                  <a:pt x="0" y="4359548"/>
                </a:lnTo>
                <a:lnTo>
                  <a:pt x="0" y="0"/>
                </a:lnTo>
                <a:close/>
              </a:path>
            </a:pathLst>
          </a:custGeom>
          <a:blipFill rotWithShape="1">
            <a:blip r:embed="rId3">
              <a:alphaModFix/>
            </a:blip>
            <a:stretch>
              <a:fillRect b="0" l="0" r="-228471" t="-97223"/>
            </a:stretch>
          </a:blipFill>
          <a:ln>
            <a:noFill/>
          </a:ln>
        </p:spPr>
      </p:sp>
      <p:sp>
        <p:nvSpPr>
          <p:cNvPr id="188" name="Google Shape;188;p30"/>
          <p:cNvSpPr txBox="1"/>
          <p:nvPr/>
        </p:nvSpPr>
        <p:spPr>
          <a:xfrm>
            <a:off x="325640" y="447675"/>
            <a:ext cx="6897162" cy="540026"/>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0" i="0" lang="et" sz="3100" u="none" cap="none" strike="noStrike">
                <a:solidFill>
                  <a:srgbClr val="30E2A7"/>
                </a:solidFill>
                <a:latin typeface="Archivo Black"/>
                <a:ea typeface="Archivo Black"/>
                <a:cs typeface="Archivo Black"/>
                <a:sym typeface="Archivo Black"/>
              </a:rPr>
              <a:t>Projektiga seotud sidusrühmad</a:t>
            </a:r>
            <a:endParaRPr sz="700"/>
          </a:p>
        </p:txBody>
      </p:sp>
      <p:sp>
        <p:nvSpPr>
          <p:cNvPr id="189" name="Google Shape;189;p30"/>
          <p:cNvSpPr/>
          <p:nvPr/>
        </p:nvSpPr>
        <p:spPr>
          <a:xfrm>
            <a:off x="7222802" y="-244646"/>
            <a:ext cx="2026782" cy="1795961"/>
          </a:xfrm>
          <a:custGeom>
            <a:rect b="b" l="l" r="r" t="t"/>
            <a:pathLst>
              <a:path extrusionOk="0" h="3591922" w="4053563">
                <a:moveTo>
                  <a:pt x="0" y="0"/>
                </a:moveTo>
                <a:lnTo>
                  <a:pt x="4053563" y="0"/>
                </a:lnTo>
                <a:lnTo>
                  <a:pt x="4053563" y="3591922"/>
                </a:lnTo>
                <a:lnTo>
                  <a:pt x="0" y="3591922"/>
                </a:lnTo>
                <a:lnTo>
                  <a:pt x="0" y="0"/>
                </a:lnTo>
                <a:close/>
              </a:path>
            </a:pathLst>
          </a:custGeom>
          <a:blipFill rotWithShape="1">
            <a:blip r:embed="rId4">
              <a:alphaModFix/>
            </a:blip>
            <a:stretch>
              <a:fillRect b="-145146" l="-286174" r="0" t="0"/>
            </a:stretch>
          </a:blipFill>
          <a:ln>
            <a:noFill/>
          </a:ln>
        </p:spPr>
      </p:sp>
      <p:sp>
        <p:nvSpPr>
          <p:cNvPr id="190" name="Google Shape;190;p30"/>
          <p:cNvSpPr txBox="1"/>
          <p:nvPr/>
        </p:nvSpPr>
        <p:spPr>
          <a:xfrm>
            <a:off x="645570" y="1277595"/>
            <a:ext cx="1035621" cy="27372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t" sz="1600" u="none" cap="none" strike="noStrike">
                <a:solidFill>
                  <a:srgbClr val="FFFFFF"/>
                </a:solidFill>
                <a:latin typeface="Archivo Black"/>
                <a:ea typeface="Archivo Black"/>
                <a:cs typeface="Archivo Black"/>
                <a:sym typeface="Archivo Black"/>
              </a:rPr>
              <a:t>Tudengid</a:t>
            </a:r>
            <a:endParaRPr sz="700"/>
          </a:p>
        </p:txBody>
      </p:sp>
      <p:sp>
        <p:nvSpPr>
          <p:cNvPr id="191" name="Google Shape;191;p30"/>
          <p:cNvSpPr txBox="1"/>
          <p:nvPr/>
        </p:nvSpPr>
        <p:spPr>
          <a:xfrm>
            <a:off x="435252" y="1725425"/>
            <a:ext cx="5514900" cy="1277400"/>
          </a:xfrm>
          <a:prstGeom prst="rect">
            <a:avLst/>
          </a:prstGeom>
          <a:noFill/>
          <a:ln>
            <a:noFill/>
          </a:ln>
        </p:spPr>
        <p:txBody>
          <a:bodyPr anchorCtr="0" anchor="t" bIns="0" lIns="0" spcFirstLastPara="1" rIns="0" wrap="square" tIns="0">
            <a:spAutoFit/>
          </a:bodyPr>
          <a:lstStyle/>
          <a:p>
            <a:pPr indent="-311150" lvl="0" marL="457200" marR="0" rtl="0" algn="l">
              <a:lnSpc>
                <a:spcPct val="182000"/>
              </a:lnSpc>
              <a:spcBef>
                <a:spcPts val="0"/>
              </a:spcBef>
              <a:spcAft>
                <a:spcPts val="0"/>
              </a:spcAft>
              <a:buClr>
                <a:srgbClr val="30E2A7"/>
              </a:buClr>
              <a:buSzPts val="1300"/>
              <a:buFont typeface="Archivo Black"/>
              <a:buChar char="●"/>
            </a:pPr>
            <a:r>
              <a:rPr b="0" i="0" lang="et" sz="1300" u="none" cap="none" strike="noStrike">
                <a:solidFill>
                  <a:srgbClr val="30E2A7"/>
                </a:solidFill>
                <a:latin typeface="Archivo Black"/>
                <a:ea typeface="Archivo Black"/>
                <a:cs typeface="Archivo Black"/>
                <a:sym typeface="Archivo Black"/>
              </a:rPr>
              <a:t>Olulised, huvipakkuvad ja harivad teemad</a:t>
            </a:r>
            <a:endParaRPr sz="800"/>
          </a:p>
          <a:p>
            <a:pPr indent="-311150" lvl="0" marL="457200" marR="0" rtl="0" algn="l">
              <a:lnSpc>
                <a:spcPct val="182000"/>
              </a:lnSpc>
              <a:spcBef>
                <a:spcPts val="0"/>
              </a:spcBef>
              <a:spcAft>
                <a:spcPts val="0"/>
              </a:spcAft>
              <a:buClr>
                <a:srgbClr val="30E2A7"/>
              </a:buClr>
              <a:buSzPts val="1300"/>
              <a:buFont typeface="Archivo Black"/>
              <a:buChar char="●"/>
            </a:pPr>
            <a:r>
              <a:rPr b="0" i="0" lang="et" sz="1300" u="none" cap="none" strike="noStrike">
                <a:solidFill>
                  <a:srgbClr val="30E2A7"/>
                </a:solidFill>
                <a:latin typeface="Archivo Black"/>
                <a:ea typeface="Archivo Black"/>
                <a:cs typeface="Archivo Black"/>
                <a:sym typeface="Archivo Black"/>
              </a:rPr>
              <a:t>Ideede, kogemuste ja murede jagamine</a:t>
            </a:r>
            <a:endParaRPr sz="800"/>
          </a:p>
          <a:p>
            <a:pPr indent="-311150" lvl="0" marL="457200" marR="0" rtl="0" algn="l">
              <a:lnSpc>
                <a:spcPct val="182000"/>
              </a:lnSpc>
              <a:spcBef>
                <a:spcPts val="0"/>
              </a:spcBef>
              <a:spcAft>
                <a:spcPts val="0"/>
              </a:spcAft>
              <a:buClr>
                <a:srgbClr val="30E2A7"/>
              </a:buClr>
              <a:buSzPts val="1300"/>
              <a:buFont typeface="Archivo Black"/>
              <a:buChar char="●"/>
            </a:pPr>
            <a:r>
              <a:rPr b="0" i="0" lang="et" sz="1300" u="none" cap="none" strike="noStrike">
                <a:solidFill>
                  <a:srgbClr val="30E2A7"/>
                </a:solidFill>
                <a:latin typeface="Archivo Black"/>
                <a:ea typeface="Archivo Black"/>
                <a:cs typeface="Archivo Black"/>
                <a:sym typeface="Archivo Black"/>
              </a:rPr>
              <a:t>Ühtekuuluvustunde tugevdamine</a:t>
            </a:r>
            <a:endParaRPr sz="800"/>
          </a:p>
          <a:p>
            <a:pPr indent="0" lvl="0" marL="0" marR="0" rtl="0" algn="l">
              <a:lnSpc>
                <a:spcPct val="157458"/>
              </a:lnSpc>
              <a:spcBef>
                <a:spcPts val="0"/>
              </a:spcBef>
              <a:spcAft>
                <a:spcPts val="0"/>
              </a:spcAft>
              <a:buNone/>
            </a:pPr>
            <a:r>
              <a:t/>
            </a:r>
            <a:endParaRPr b="0" i="0" sz="1200" u="none" cap="none" strike="noStrike">
              <a:solidFill>
                <a:srgbClr val="30E2A7"/>
              </a:solidFill>
              <a:latin typeface="Archivo Black"/>
              <a:ea typeface="Archivo Black"/>
              <a:cs typeface="Archivo Black"/>
              <a:sym typeface="Archivo Black"/>
            </a:endParaRPr>
          </a:p>
        </p:txBody>
      </p:sp>
      <p:sp>
        <p:nvSpPr>
          <p:cNvPr id="192" name="Google Shape;192;p30"/>
          <p:cNvSpPr txBox="1"/>
          <p:nvPr/>
        </p:nvSpPr>
        <p:spPr>
          <a:xfrm>
            <a:off x="2180387" y="3598376"/>
            <a:ext cx="10584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t" sz="1600" u="none" cap="none" strike="noStrike">
                <a:solidFill>
                  <a:srgbClr val="FFFFFF"/>
                </a:solidFill>
                <a:latin typeface="Archivo Black"/>
                <a:ea typeface="Archivo Black"/>
                <a:cs typeface="Archivo Black"/>
                <a:sym typeface="Archivo Black"/>
              </a:rPr>
              <a:t>Õppejõud</a:t>
            </a:r>
            <a:endParaRPr sz="700"/>
          </a:p>
        </p:txBody>
      </p:sp>
      <p:sp>
        <p:nvSpPr>
          <p:cNvPr id="193" name="Google Shape;193;p30"/>
          <p:cNvSpPr txBox="1"/>
          <p:nvPr/>
        </p:nvSpPr>
        <p:spPr>
          <a:xfrm>
            <a:off x="3141904" y="4000751"/>
            <a:ext cx="33867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t" sz="1600" u="none" cap="none" strike="noStrike">
                <a:solidFill>
                  <a:srgbClr val="FFFFFF"/>
                </a:solidFill>
                <a:latin typeface="Archivo Black"/>
                <a:ea typeface="Archivo Black"/>
                <a:cs typeface="Archivo Black"/>
                <a:sym typeface="Archivo Black"/>
              </a:rPr>
              <a:t>Teletootmise operaator-tehnik</a:t>
            </a:r>
            <a:endParaRPr sz="700"/>
          </a:p>
        </p:txBody>
      </p:sp>
      <p:sp>
        <p:nvSpPr>
          <p:cNvPr id="194" name="Google Shape;194;p30"/>
          <p:cNvSpPr txBox="1"/>
          <p:nvPr/>
        </p:nvSpPr>
        <p:spPr>
          <a:xfrm>
            <a:off x="1337456" y="3065188"/>
            <a:ext cx="45288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t" sz="1600" u="none" cap="none" strike="noStrike">
                <a:solidFill>
                  <a:srgbClr val="FFFFFF"/>
                </a:solidFill>
                <a:latin typeface="Archivo Black"/>
                <a:ea typeface="Archivo Black"/>
                <a:cs typeface="Archivo Black"/>
                <a:sym typeface="Archivo Black"/>
              </a:rPr>
              <a:t>Turundus- ja </a:t>
            </a:r>
            <a:r>
              <a:rPr lang="et" sz="1600">
                <a:solidFill>
                  <a:srgbClr val="FFFFFF"/>
                </a:solidFill>
                <a:latin typeface="Archivo Black"/>
                <a:ea typeface="Archivo Black"/>
                <a:cs typeface="Archivo Black"/>
                <a:sym typeface="Archivo Black"/>
              </a:rPr>
              <a:t>kommunikatsiooniosakond</a:t>
            </a:r>
            <a:endParaRPr sz="700"/>
          </a:p>
        </p:txBody>
      </p:sp>
      <p:sp>
        <p:nvSpPr>
          <p:cNvPr id="195" name="Google Shape;195;p30"/>
          <p:cNvSpPr txBox="1"/>
          <p:nvPr/>
        </p:nvSpPr>
        <p:spPr>
          <a:xfrm>
            <a:off x="5470864" y="3532977"/>
            <a:ext cx="33450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t" sz="1600" u="none" cap="none" strike="noStrike">
                <a:solidFill>
                  <a:srgbClr val="FFFFFF"/>
                </a:solidFill>
                <a:latin typeface="Archivo Black"/>
                <a:ea typeface="Archivo Black"/>
                <a:cs typeface="Archivo Black"/>
                <a:sym typeface="Archivo Black"/>
              </a:rPr>
              <a:t>Kõneisikud väljaspool ülikooli</a:t>
            </a:r>
            <a:endParaRPr sz="700"/>
          </a:p>
        </p:txBody>
      </p:sp>
      <p:sp>
        <p:nvSpPr>
          <p:cNvPr id="196" name="Google Shape;196;p30"/>
          <p:cNvSpPr txBox="1"/>
          <p:nvPr/>
        </p:nvSpPr>
        <p:spPr>
          <a:xfrm>
            <a:off x="1790116" y="4743438"/>
            <a:ext cx="35334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t" sz="1600">
                <a:solidFill>
                  <a:srgbClr val="FFFFFF"/>
                </a:solidFill>
                <a:latin typeface="Archivo Black"/>
                <a:ea typeface="Archivo Black"/>
                <a:cs typeface="Archivo Black"/>
                <a:sym typeface="Archivo Black"/>
              </a:rPr>
              <a:t>Koostööparterid</a:t>
            </a:r>
            <a:endParaRPr sz="700"/>
          </a:p>
        </p:txBody>
      </p:sp>
      <p:sp>
        <p:nvSpPr>
          <p:cNvPr id="197" name="Google Shape;197;p30"/>
          <p:cNvSpPr txBox="1"/>
          <p:nvPr/>
        </p:nvSpPr>
        <p:spPr>
          <a:xfrm>
            <a:off x="6630026" y="4497150"/>
            <a:ext cx="9894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t" sz="1600" u="none" cap="none" strike="noStrike">
                <a:solidFill>
                  <a:srgbClr val="FFFFFF"/>
                </a:solidFill>
                <a:latin typeface="Archivo Black"/>
                <a:ea typeface="Archivo Black"/>
                <a:cs typeface="Archivo Black"/>
                <a:sym typeface="Archivo Black"/>
              </a:rPr>
              <a:t>Meedia</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201" name="Shape 201"/>
        <p:cNvGrpSpPr/>
        <p:nvPr/>
      </p:nvGrpSpPr>
      <p:grpSpPr>
        <a:xfrm>
          <a:off x="0" y="0"/>
          <a:ext cx="0" cy="0"/>
          <a:chOff x="0" y="0"/>
          <a:chExt cx="0" cy="0"/>
        </a:xfrm>
      </p:grpSpPr>
      <p:sp>
        <p:nvSpPr>
          <p:cNvPr id="202" name="Google Shape;202;p31"/>
          <p:cNvSpPr/>
          <p:nvPr/>
        </p:nvSpPr>
        <p:spPr>
          <a:xfrm>
            <a:off x="0" y="3422022"/>
            <a:ext cx="2326762" cy="2179774"/>
          </a:xfrm>
          <a:custGeom>
            <a:rect b="b" l="l" r="r" t="t"/>
            <a:pathLst>
              <a:path extrusionOk="0" h="4359548" w="4653523">
                <a:moveTo>
                  <a:pt x="0" y="0"/>
                </a:moveTo>
                <a:lnTo>
                  <a:pt x="4653523" y="0"/>
                </a:lnTo>
                <a:lnTo>
                  <a:pt x="4653523" y="4359548"/>
                </a:lnTo>
                <a:lnTo>
                  <a:pt x="0" y="4359548"/>
                </a:lnTo>
                <a:lnTo>
                  <a:pt x="0" y="0"/>
                </a:lnTo>
                <a:close/>
              </a:path>
            </a:pathLst>
          </a:custGeom>
          <a:blipFill rotWithShape="1">
            <a:blip r:embed="rId3">
              <a:alphaModFix/>
            </a:blip>
            <a:stretch>
              <a:fillRect b="0" l="0" r="-228471" t="-97223"/>
            </a:stretch>
          </a:blipFill>
          <a:ln>
            <a:noFill/>
          </a:ln>
        </p:spPr>
      </p:sp>
      <p:sp>
        <p:nvSpPr>
          <p:cNvPr id="203" name="Google Shape;203;p31"/>
          <p:cNvSpPr txBox="1"/>
          <p:nvPr/>
        </p:nvSpPr>
        <p:spPr>
          <a:xfrm>
            <a:off x="370026" y="368864"/>
            <a:ext cx="6090000" cy="1135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t" sz="3100" u="none" cap="none" strike="noStrike">
                <a:solidFill>
                  <a:srgbClr val="30E2A7"/>
                </a:solidFill>
                <a:latin typeface="Archivo Black"/>
                <a:ea typeface="Archivo Black"/>
                <a:cs typeface="Archivo Black"/>
                <a:sym typeface="Archivo Black"/>
              </a:rPr>
              <a:t>Teaduspõhisus</a:t>
            </a:r>
            <a:endParaRPr sz="700"/>
          </a:p>
          <a:p>
            <a:pPr indent="0" lvl="0" marL="0" marR="0" rtl="0" algn="l">
              <a:lnSpc>
                <a:spcPct val="9951"/>
              </a:lnSpc>
              <a:spcBef>
                <a:spcPts val="0"/>
              </a:spcBef>
              <a:spcAft>
                <a:spcPts val="0"/>
              </a:spcAft>
              <a:buNone/>
            </a:pPr>
            <a:r>
              <a:t/>
            </a:r>
            <a:endParaRPr b="0" i="0" sz="3100" u="none" cap="none" strike="noStrike">
              <a:solidFill>
                <a:srgbClr val="30E2A7"/>
              </a:solidFill>
              <a:latin typeface="Archivo Black"/>
              <a:ea typeface="Archivo Black"/>
              <a:cs typeface="Archivo Black"/>
              <a:sym typeface="Archivo Black"/>
            </a:endParaRPr>
          </a:p>
          <a:p>
            <a:pPr indent="0" lvl="0" marL="0" marR="0" rtl="0" algn="l">
              <a:lnSpc>
                <a:spcPct val="9951"/>
              </a:lnSpc>
              <a:spcBef>
                <a:spcPts val="0"/>
              </a:spcBef>
              <a:spcAft>
                <a:spcPts val="0"/>
              </a:spcAft>
              <a:buNone/>
            </a:pPr>
            <a:r>
              <a:t/>
            </a:r>
            <a:endParaRPr b="0" i="0" sz="3100" u="none" cap="none" strike="noStrike">
              <a:solidFill>
                <a:srgbClr val="30E2A7"/>
              </a:solidFill>
              <a:latin typeface="Archivo Black"/>
              <a:ea typeface="Archivo Black"/>
              <a:cs typeface="Archivo Black"/>
              <a:sym typeface="Archivo Black"/>
            </a:endParaRPr>
          </a:p>
          <a:p>
            <a:pPr indent="0" lvl="0" marL="0" marR="0" rtl="0" algn="l">
              <a:lnSpc>
                <a:spcPct val="20661"/>
              </a:lnSpc>
              <a:spcBef>
                <a:spcPts val="0"/>
              </a:spcBef>
              <a:spcAft>
                <a:spcPts val="0"/>
              </a:spcAft>
              <a:buNone/>
            </a:pPr>
            <a:r>
              <a:t/>
            </a:r>
            <a:endParaRPr b="0" i="0" sz="3100" u="none" cap="none" strike="noStrike">
              <a:solidFill>
                <a:srgbClr val="30E2A7"/>
              </a:solidFill>
              <a:latin typeface="Archivo Black"/>
              <a:ea typeface="Archivo Black"/>
              <a:cs typeface="Archivo Black"/>
              <a:sym typeface="Archivo Black"/>
            </a:endParaRPr>
          </a:p>
          <a:p>
            <a:pPr indent="0" lvl="0" marL="0" marR="0" rtl="0" algn="l">
              <a:lnSpc>
                <a:spcPct val="20661"/>
              </a:lnSpc>
              <a:spcBef>
                <a:spcPts val="0"/>
              </a:spcBef>
              <a:spcAft>
                <a:spcPts val="0"/>
              </a:spcAft>
              <a:buNone/>
            </a:pPr>
            <a:r>
              <a:t/>
            </a:r>
            <a:endParaRPr b="0" i="0" sz="3100" u="none" cap="none" strike="noStrike">
              <a:solidFill>
                <a:srgbClr val="30E2A7"/>
              </a:solidFill>
              <a:latin typeface="Archivo Black"/>
              <a:ea typeface="Archivo Black"/>
              <a:cs typeface="Archivo Black"/>
              <a:sym typeface="Archivo Black"/>
            </a:endParaRPr>
          </a:p>
          <a:p>
            <a:pPr indent="0" lvl="0" marL="0" marR="0" rtl="0" algn="l">
              <a:lnSpc>
                <a:spcPct val="20661"/>
              </a:lnSpc>
              <a:spcBef>
                <a:spcPts val="0"/>
              </a:spcBef>
              <a:spcAft>
                <a:spcPts val="0"/>
              </a:spcAft>
              <a:buNone/>
            </a:pPr>
            <a:r>
              <a:t/>
            </a:r>
            <a:endParaRPr b="0" i="0" sz="3100" u="none" cap="none" strike="noStrike">
              <a:solidFill>
                <a:srgbClr val="30E2A7"/>
              </a:solidFill>
              <a:latin typeface="Archivo Black"/>
              <a:ea typeface="Archivo Black"/>
              <a:cs typeface="Archivo Black"/>
              <a:sym typeface="Archivo Black"/>
            </a:endParaRPr>
          </a:p>
          <a:p>
            <a:pPr indent="0" lvl="0" marL="0" marR="0" rtl="0" algn="l">
              <a:lnSpc>
                <a:spcPct val="140153"/>
              </a:lnSpc>
              <a:spcBef>
                <a:spcPts val="0"/>
              </a:spcBef>
              <a:spcAft>
                <a:spcPts val="0"/>
              </a:spcAft>
              <a:buNone/>
            </a:pPr>
            <a:r>
              <a:rPr b="0" i="0" lang="et" sz="500" u="none" cap="none" strike="noStrike">
                <a:solidFill>
                  <a:srgbClr val="30E2A7"/>
                </a:solidFill>
                <a:latin typeface="Archivo Black"/>
                <a:ea typeface="Archivo Black"/>
                <a:cs typeface="Archivo Black"/>
                <a:sym typeface="Archivo Black"/>
              </a:rPr>
              <a:t> </a:t>
            </a:r>
            <a:endParaRPr sz="700"/>
          </a:p>
        </p:txBody>
      </p:sp>
      <p:sp>
        <p:nvSpPr>
          <p:cNvPr id="204" name="Google Shape;204;p31"/>
          <p:cNvSpPr/>
          <p:nvPr/>
        </p:nvSpPr>
        <p:spPr>
          <a:xfrm>
            <a:off x="7222802" y="-244646"/>
            <a:ext cx="2026782" cy="1795961"/>
          </a:xfrm>
          <a:custGeom>
            <a:rect b="b" l="l" r="r" t="t"/>
            <a:pathLst>
              <a:path extrusionOk="0" h="3591922" w="4053563">
                <a:moveTo>
                  <a:pt x="0" y="0"/>
                </a:moveTo>
                <a:lnTo>
                  <a:pt x="4053563" y="0"/>
                </a:lnTo>
                <a:lnTo>
                  <a:pt x="4053563" y="3591922"/>
                </a:lnTo>
                <a:lnTo>
                  <a:pt x="0" y="3591922"/>
                </a:lnTo>
                <a:lnTo>
                  <a:pt x="0" y="0"/>
                </a:lnTo>
                <a:close/>
              </a:path>
            </a:pathLst>
          </a:custGeom>
          <a:blipFill rotWithShape="1">
            <a:blip r:embed="rId4">
              <a:alphaModFix/>
            </a:blip>
            <a:stretch>
              <a:fillRect b="-145146" l="-286174" r="0" t="0"/>
            </a:stretch>
          </a:blipFill>
          <a:ln>
            <a:noFill/>
          </a:ln>
        </p:spPr>
      </p:sp>
      <p:sp>
        <p:nvSpPr>
          <p:cNvPr id="205" name="Google Shape;205;p31"/>
          <p:cNvSpPr txBox="1"/>
          <p:nvPr/>
        </p:nvSpPr>
        <p:spPr>
          <a:xfrm>
            <a:off x="370025" y="910238"/>
            <a:ext cx="7069800" cy="2530800"/>
          </a:xfrm>
          <a:prstGeom prst="rect">
            <a:avLst/>
          </a:prstGeom>
          <a:noFill/>
          <a:ln>
            <a:noFill/>
          </a:ln>
        </p:spPr>
        <p:txBody>
          <a:bodyPr anchorCtr="0" anchor="t" bIns="0" lIns="0" spcFirstLastPara="1" rIns="0" wrap="square" tIns="0">
            <a:spAutoFit/>
          </a:bodyPr>
          <a:lstStyle/>
          <a:p>
            <a:pPr indent="0" lvl="0" marL="0" marR="0" rtl="0" algn="l">
              <a:lnSpc>
                <a:spcPct val="157049"/>
              </a:lnSpc>
              <a:spcBef>
                <a:spcPts val="0"/>
              </a:spcBef>
              <a:spcAft>
                <a:spcPts val="0"/>
              </a:spcAft>
              <a:buNone/>
            </a:pPr>
            <a:r>
              <a:rPr b="0" i="0" lang="et" sz="1500" u="none" cap="none" strike="noStrike">
                <a:solidFill>
                  <a:srgbClr val="FFFFFF"/>
                </a:solidFill>
                <a:latin typeface="Archivo Black"/>
                <a:ea typeface="Archivo Black"/>
                <a:cs typeface="Archivo Black"/>
                <a:sym typeface="Archivo Black"/>
              </a:rPr>
              <a:t> </a:t>
            </a:r>
            <a:endParaRPr sz="700"/>
          </a:p>
          <a:p>
            <a:pPr indent="0" lvl="0" marL="0" marR="0" rtl="0" algn="l">
              <a:lnSpc>
                <a:spcPct val="157049"/>
              </a:lnSpc>
              <a:spcBef>
                <a:spcPts val="0"/>
              </a:spcBef>
              <a:spcAft>
                <a:spcPts val="0"/>
              </a:spcAft>
              <a:buNone/>
            </a:pPr>
            <a:r>
              <a:rPr b="0" i="0" lang="et" sz="1700" u="none" cap="none" strike="noStrike">
                <a:solidFill>
                  <a:srgbClr val="FFFFFF"/>
                </a:solidFill>
                <a:latin typeface="Archivo Black"/>
                <a:ea typeface="Archivo Black"/>
                <a:cs typeface="Archivo Black"/>
                <a:sym typeface="Archivo Black"/>
              </a:rPr>
              <a:t>Elukalliduse tõusu mõju üliõpilastele</a:t>
            </a:r>
            <a:endParaRPr sz="900"/>
          </a:p>
          <a:p>
            <a:pPr indent="-317500" lvl="0" marL="457200" marR="0" rtl="0" algn="l">
              <a:lnSpc>
                <a:spcPct val="200958"/>
              </a:lnSpc>
              <a:spcBef>
                <a:spcPts val="0"/>
              </a:spcBef>
              <a:spcAft>
                <a:spcPts val="0"/>
              </a:spcAft>
              <a:buClr>
                <a:srgbClr val="30E2A7"/>
              </a:buClr>
              <a:buSzPts val="1400"/>
              <a:buFont typeface="Archivo Black"/>
              <a:buChar char="●"/>
            </a:pPr>
            <a:r>
              <a:rPr b="0" i="0" lang="et" u="none" cap="none" strike="noStrike">
                <a:solidFill>
                  <a:srgbClr val="30E2A7"/>
                </a:solidFill>
                <a:latin typeface="Archivo Black"/>
                <a:ea typeface="Archivo Black"/>
                <a:cs typeface="Archivo Black"/>
                <a:sym typeface="Archivo Black"/>
              </a:rPr>
              <a:t>Rahaline toimetulek, vaimne tervis ja akadeemilised tulemused</a:t>
            </a:r>
            <a:endParaRPr sz="900"/>
          </a:p>
          <a:p>
            <a:pPr indent="-317500" lvl="0" marL="457200" marR="0" rtl="0" algn="l">
              <a:lnSpc>
                <a:spcPct val="200958"/>
              </a:lnSpc>
              <a:spcBef>
                <a:spcPts val="0"/>
              </a:spcBef>
              <a:spcAft>
                <a:spcPts val="0"/>
              </a:spcAft>
              <a:buClr>
                <a:srgbClr val="30E2A7"/>
              </a:buClr>
              <a:buSzPts val="1400"/>
              <a:buFont typeface="Archivo Black"/>
              <a:buChar char="●"/>
            </a:pPr>
            <a:r>
              <a:rPr b="0" i="0" lang="et" u="none" cap="none" strike="noStrike">
                <a:solidFill>
                  <a:srgbClr val="30E2A7"/>
                </a:solidFill>
                <a:latin typeface="Archivo Black"/>
                <a:ea typeface="Archivo Black"/>
                <a:cs typeface="Archivo Black"/>
                <a:sym typeface="Archivo Black"/>
              </a:rPr>
              <a:t>Seos rahaliste raskuste ja vaimse tervise halvenemise vahel</a:t>
            </a:r>
            <a:endParaRPr sz="900"/>
          </a:p>
          <a:p>
            <a:pPr indent="0" lvl="0" marL="0" marR="0" rtl="0" algn="l">
              <a:lnSpc>
                <a:spcPct val="191208"/>
              </a:lnSpc>
              <a:spcBef>
                <a:spcPts val="0"/>
              </a:spcBef>
              <a:spcAft>
                <a:spcPts val="0"/>
              </a:spcAft>
              <a:buNone/>
            </a:pPr>
            <a:r>
              <a:t/>
            </a:r>
            <a:endParaRPr b="0" i="0" sz="1200" u="none" cap="none" strike="noStrike">
              <a:solidFill>
                <a:srgbClr val="30E2A7"/>
              </a:solidFill>
              <a:latin typeface="Archivo Black"/>
              <a:ea typeface="Archivo Black"/>
              <a:cs typeface="Archivo Black"/>
              <a:sym typeface="Archivo Black"/>
            </a:endParaRPr>
          </a:p>
          <a:p>
            <a:pPr indent="0" lvl="0" marL="0" marR="0" rtl="0" algn="l">
              <a:lnSpc>
                <a:spcPct val="191208"/>
              </a:lnSpc>
              <a:spcBef>
                <a:spcPts val="0"/>
              </a:spcBef>
              <a:spcAft>
                <a:spcPts val="0"/>
              </a:spcAft>
              <a:buNone/>
            </a:pPr>
            <a:r>
              <a:t/>
            </a:r>
            <a:endParaRPr b="0" i="0" sz="1200" u="none" cap="none" strike="noStrike">
              <a:solidFill>
                <a:srgbClr val="30E2A7"/>
              </a:solidFill>
              <a:latin typeface="Archivo Black"/>
              <a:ea typeface="Archivo Black"/>
              <a:cs typeface="Archivo Black"/>
              <a:sym typeface="Archivo Black"/>
            </a:endParaRPr>
          </a:p>
          <a:p>
            <a:pPr indent="0" lvl="0" marL="0" marR="0" rtl="0" algn="l">
              <a:lnSpc>
                <a:spcPct val="191208"/>
              </a:lnSpc>
              <a:spcBef>
                <a:spcPts val="0"/>
              </a:spcBef>
              <a:spcAft>
                <a:spcPts val="0"/>
              </a:spcAft>
              <a:buNone/>
            </a:pPr>
            <a:r>
              <a:t/>
            </a:r>
            <a:endParaRPr b="0" i="0" sz="1200" u="none" cap="none" strike="noStrike">
              <a:solidFill>
                <a:srgbClr val="30E2A7"/>
              </a:solidFill>
              <a:latin typeface="Archivo Black"/>
              <a:ea typeface="Archivo Black"/>
              <a:cs typeface="Archivo Black"/>
              <a:sym typeface="Archivo Black"/>
            </a:endParaRPr>
          </a:p>
        </p:txBody>
      </p:sp>
      <p:sp>
        <p:nvSpPr>
          <p:cNvPr id="206" name="Google Shape;206;p31"/>
          <p:cNvSpPr txBox="1"/>
          <p:nvPr/>
        </p:nvSpPr>
        <p:spPr>
          <a:xfrm>
            <a:off x="1750502" y="3086193"/>
            <a:ext cx="7393500" cy="1164000"/>
          </a:xfrm>
          <a:prstGeom prst="rect">
            <a:avLst/>
          </a:prstGeom>
          <a:noFill/>
          <a:ln>
            <a:noFill/>
          </a:ln>
        </p:spPr>
        <p:txBody>
          <a:bodyPr anchorCtr="0" anchor="t" bIns="0" lIns="0" spcFirstLastPara="1" rIns="0" wrap="square" tIns="0">
            <a:spAutoFit/>
          </a:bodyPr>
          <a:lstStyle/>
          <a:p>
            <a:pPr indent="0" lvl="0" marL="0" marR="0" rtl="0" algn="l">
              <a:lnSpc>
                <a:spcPct val="157987"/>
              </a:lnSpc>
              <a:spcBef>
                <a:spcPts val="0"/>
              </a:spcBef>
              <a:spcAft>
                <a:spcPts val="0"/>
              </a:spcAft>
              <a:buNone/>
            </a:pPr>
            <a:r>
              <a:rPr b="0" i="0" lang="et" sz="1700" u="none" cap="none" strike="noStrike">
                <a:solidFill>
                  <a:srgbClr val="FFFFFF"/>
                </a:solidFill>
                <a:latin typeface="Archivo Black"/>
                <a:ea typeface="Archivo Black"/>
                <a:cs typeface="Archivo Black"/>
                <a:sym typeface="Archivo Black"/>
              </a:rPr>
              <a:t>Üliõpilaste ja noorte toimetulek inflatsiooniga</a:t>
            </a:r>
            <a:endParaRPr/>
          </a:p>
          <a:p>
            <a:pPr indent="-317500" lvl="0" marL="457200" marR="0" rtl="0" algn="l">
              <a:lnSpc>
                <a:spcPct val="176000"/>
              </a:lnSpc>
              <a:spcBef>
                <a:spcPts val="0"/>
              </a:spcBef>
              <a:spcAft>
                <a:spcPts val="0"/>
              </a:spcAft>
              <a:buClr>
                <a:srgbClr val="30E2A7"/>
              </a:buClr>
              <a:buSzPts val="1400"/>
              <a:buFont typeface="Archivo Black"/>
              <a:buChar char="●"/>
            </a:pPr>
            <a:r>
              <a:rPr b="0" i="0" lang="et" u="none" cap="none" strike="noStrike">
                <a:solidFill>
                  <a:srgbClr val="30E2A7"/>
                </a:solidFill>
                <a:latin typeface="Archivo Black"/>
                <a:ea typeface="Archivo Black"/>
                <a:cs typeface="Archivo Black"/>
                <a:sym typeface="Archivo Black"/>
              </a:rPr>
              <a:t>18-26. aastaste tarbimisharjumused muutusid 2022. aasta inflatsiooniga märkimisväärselt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210" name="Shape 210"/>
        <p:cNvGrpSpPr/>
        <p:nvPr/>
      </p:nvGrpSpPr>
      <p:grpSpPr>
        <a:xfrm>
          <a:off x="0" y="0"/>
          <a:ext cx="0" cy="0"/>
          <a:chOff x="0" y="0"/>
          <a:chExt cx="0" cy="0"/>
        </a:xfrm>
      </p:grpSpPr>
      <p:sp>
        <p:nvSpPr>
          <p:cNvPr id="211" name="Google Shape;211;p32"/>
          <p:cNvSpPr/>
          <p:nvPr/>
        </p:nvSpPr>
        <p:spPr>
          <a:xfrm>
            <a:off x="-234086" y="3539263"/>
            <a:ext cx="2326762" cy="2179774"/>
          </a:xfrm>
          <a:custGeom>
            <a:rect b="b" l="l" r="r" t="t"/>
            <a:pathLst>
              <a:path extrusionOk="0" h="4359548" w="4653523">
                <a:moveTo>
                  <a:pt x="0" y="0"/>
                </a:moveTo>
                <a:lnTo>
                  <a:pt x="4653524" y="0"/>
                </a:lnTo>
                <a:lnTo>
                  <a:pt x="4653524" y="4359548"/>
                </a:lnTo>
                <a:lnTo>
                  <a:pt x="0" y="4359548"/>
                </a:lnTo>
                <a:lnTo>
                  <a:pt x="0" y="0"/>
                </a:lnTo>
                <a:close/>
              </a:path>
            </a:pathLst>
          </a:custGeom>
          <a:blipFill rotWithShape="1">
            <a:blip r:embed="rId3">
              <a:alphaModFix/>
            </a:blip>
            <a:stretch>
              <a:fillRect b="0" l="0" r="-228471" t="-97223"/>
            </a:stretch>
          </a:blipFill>
          <a:ln>
            <a:noFill/>
          </a:ln>
        </p:spPr>
      </p:sp>
      <p:sp>
        <p:nvSpPr>
          <p:cNvPr id="212" name="Google Shape;212;p32"/>
          <p:cNvSpPr txBox="1"/>
          <p:nvPr/>
        </p:nvSpPr>
        <p:spPr>
          <a:xfrm>
            <a:off x="665525" y="447675"/>
            <a:ext cx="8062710" cy="540026"/>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None/>
            </a:pPr>
            <a:r>
              <a:rPr b="0" i="0" lang="et" sz="3100" u="none" cap="none" strike="noStrike">
                <a:solidFill>
                  <a:srgbClr val="30E2A7"/>
                </a:solidFill>
                <a:latin typeface="Archivo Black"/>
                <a:ea typeface="Archivo Black"/>
                <a:cs typeface="Archivo Black"/>
                <a:sym typeface="Archivo Black"/>
              </a:rPr>
              <a:t>Teaduspõhisus</a:t>
            </a:r>
            <a:r>
              <a:rPr b="0" i="0" lang="et" sz="3100" u="none" cap="none" strike="noStrike">
                <a:solidFill>
                  <a:srgbClr val="30E2A7"/>
                </a:solidFill>
                <a:latin typeface="Archivo Black"/>
                <a:ea typeface="Archivo Black"/>
                <a:cs typeface="Archivo Black"/>
                <a:sym typeface="Archivo Black"/>
              </a:rPr>
              <a:t> </a:t>
            </a:r>
            <a:endParaRPr sz="700"/>
          </a:p>
        </p:txBody>
      </p:sp>
      <p:sp>
        <p:nvSpPr>
          <p:cNvPr id="213" name="Google Shape;213;p32"/>
          <p:cNvSpPr/>
          <p:nvPr/>
        </p:nvSpPr>
        <p:spPr>
          <a:xfrm>
            <a:off x="7222802" y="-244646"/>
            <a:ext cx="2026782" cy="1795961"/>
          </a:xfrm>
          <a:custGeom>
            <a:rect b="b" l="l" r="r" t="t"/>
            <a:pathLst>
              <a:path extrusionOk="0" h="3591922" w="4053563">
                <a:moveTo>
                  <a:pt x="0" y="0"/>
                </a:moveTo>
                <a:lnTo>
                  <a:pt x="4053563" y="0"/>
                </a:lnTo>
                <a:lnTo>
                  <a:pt x="4053563" y="3591922"/>
                </a:lnTo>
                <a:lnTo>
                  <a:pt x="0" y="3591922"/>
                </a:lnTo>
                <a:lnTo>
                  <a:pt x="0" y="0"/>
                </a:lnTo>
                <a:close/>
              </a:path>
            </a:pathLst>
          </a:custGeom>
          <a:blipFill rotWithShape="1">
            <a:blip r:embed="rId4">
              <a:alphaModFix/>
            </a:blip>
            <a:stretch>
              <a:fillRect b="-145146" l="-286174" r="0" t="0"/>
            </a:stretch>
          </a:blipFill>
          <a:ln>
            <a:noFill/>
          </a:ln>
        </p:spPr>
      </p:sp>
      <p:sp>
        <p:nvSpPr>
          <p:cNvPr id="214" name="Google Shape;214;p32"/>
          <p:cNvSpPr txBox="1"/>
          <p:nvPr/>
        </p:nvSpPr>
        <p:spPr>
          <a:xfrm>
            <a:off x="126725" y="1402525"/>
            <a:ext cx="48228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t" sz="1900" u="none" cap="none" strike="noStrike">
                <a:solidFill>
                  <a:srgbClr val="FFFFFF"/>
                </a:solidFill>
                <a:latin typeface="Archivo Black"/>
                <a:ea typeface="Archivo Black"/>
                <a:cs typeface="Archivo Black"/>
                <a:sym typeface="Archivo Black"/>
              </a:rPr>
              <a:t>Üliõpilaste ja noorte rahatarkus</a:t>
            </a:r>
            <a:endParaRPr sz="1900"/>
          </a:p>
        </p:txBody>
      </p:sp>
      <p:sp>
        <p:nvSpPr>
          <p:cNvPr id="215" name="Google Shape;215;p32"/>
          <p:cNvSpPr txBox="1"/>
          <p:nvPr/>
        </p:nvSpPr>
        <p:spPr>
          <a:xfrm>
            <a:off x="665525" y="1996910"/>
            <a:ext cx="8445600" cy="1096800"/>
          </a:xfrm>
          <a:prstGeom prst="rect">
            <a:avLst/>
          </a:prstGeom>
          <a:noFill/>
          <a:ln>
            <a:noFill/>
          </a:ln>
        </p:spPr>
        <p:txBody>
          <a:bodyPr anchorCtr="0" anchor="t" bIns="0" lIns="0" spcFirstLastPara="1" rIns="0" wrap="square" tIns="0">
            <a:spAutoFit/>
          </a:bodyPr>
          <a:lstStyle/>
          <a:p>
            <a:pPr indent="-330200" lvl="0" marL="457200" marR="0" rtl="0" algn="l">
              <a:lnSpc>
                <a:spcPct val="150000"/>
              </a:lnSpc>
              <a:spcBef>
                <a:spcPts val="0"/>
              </a:spcBef>
              <a:spcAft>
                <a:spcPts val="0"/>
              </a:spcAft>
              <a:buClr>
                <a:srgbClr val="30E2A7"/>
              </a:buClr>
              <a:buSzPts val="1600"/>
              <a:buFont typeface="Archivo Black"/>
              <a:buChar char="●"/>
            </a:pPr>
            <a:r>
              <a:rPr b="0" i="0" lang="et" sz="1600" u="none" cap="none" strike="noStrike">
                <a:solidFill>
                  <a:srgbClr val="30E2A7"/>
                </a:solidFill>
                <a:latin typeface="Archivo Black"/>
                <a:ea typeface="Archivo Black"/>
                <a:cs typeface="Archivo Black"/>
                <a:sym typeface="Archivo Black"/>
              </a:rPr>
              <a:t>Noorte finantsteadlikkus on pigem keskmine või madal</a:t>
            </a:r>
            <a:endParaRPr sz="1600"/>
          </a:p>
          <a:p>
            <a:pPr indent="-330200" lvl="0" marL="457200" marR="0" rtl="0" algn="l">
              <a:lnSpc>
                <a:spcPct val="150000"/>
              </a:lnSpc>
              <a:spcBef>
                <a:spcPts val="0"/>
              </a:spcBef>
              <a:spcAft>
                <a:spcPts val="0"/>
              </a:spcAft>
              <a:buClr>
                <a:srgbClr val="30E2A7"/>
              </a:buClr>
              <a:buSzPts val="1600"/>
              <a:buFont typeface="Archivo Black"/>
              <a:buChar char="●"/>
            </a:pPr>
            <a:r>
              <a:rPr b="0" i="0" lang="et" sz="1600" u="none" cap="none" strike="noStrike">
                <a:solidFill>
                  <a:srgbClr val="30E2A7"/>
                </a:solidFill>
                <a:latin typeface="Archivo Black"/>
                <a:ea typeface="Archivo Black"/>
                <a:cs typeface="Archivo Black"/>
                <a:sym typeface="Archivo Black"/>
              </a:rPr>
              <a:t>Finantsteemade keerukus</a:t>
            </a:r>
            <a:endParaRPr sz="1600"/>
          </a:p>
          <a:p>
            <a:pPr indent="-330200" lvl="0" marL="457200" marR="0" rtl="0" algn="l">
              <a:lnSpc>
                <a:spcPct val="150000"/>
              </a:lnSpc>
              <a:spcBef>
                <a:spcPts val="0"/>
              </a:spcBef>
              <a:spcAft>
                <a:spcPts val="0"/>
              </a:spcAft>
              <a:buClr>
                <a:srgbClr val="30E2A7"/>
              </a:buClr>
              <a:buSzPts val="1600"/>
              <a:buFont typeface="Archivo Black"/>
              <a:buChar char="●"/>
            </a:pPr>
            <a:r>
              <a:rPr lang="et" sz="1600">
                <a:solidFill>
                  <a:srgbClr val="30E2A7"/>
                </a:solidFill>
                <a:latin typeface="Archivo Black"/>
                <a:ea typeface="Archivo Black"/>
                <a:cs typeface="Archivo Black"/>
                <a:sym typeface="Archivo Black"/>
              </a:rPr>
              <a:t>Rahaga </a:t>
            </a:r>
            <a:r>
              <a:rPr b="0" i="0" lang="et" sz="1600" u="none" cap="none" strike="noStrike">
                <a:solidFill>
                  <a:srgbClr val="30E2A7"/>
                </a:solidFill>
                <a:latin typeface="Archivo Black"/>
                <a:ea typeface="Archivo Black"/>
                <a:cs typeface="Archivo Black"/>
                <a:sym typeface="Archivo Black"/>
              </a:rPr>
              <a:t>ümberkäimise oskus</a:t>
            </a:r>
            <a:r>
              <a:rPr lang="et" sz="1600">
                <a:solidFill>
                  <a:srgbClr val="30E2A7"/>
                </a:solidFill>
                <a:latin typeface="Archivo Black"/>
                <a:ea typeface="Archivo Black"/>
                <a:cs typeface="Archivo Black"/>
                <a:sym typeface="Archivo Black"/>
              </a:rPr>
              <a:t> kui</a:t>
            </a:r>
            <a:r>
              <a:rPr b="0" i="0" lang="et" sz="1600" u="none" cap="none" strike="noStrike">
                <a:solidFill>
                  <a:srgbClr val="30E2A7"/>
                </a:solidFill>
                <a:latin typeface="Archivo Black"/>
                <a:ea typeface="Archivo Black"/>
                <a:cs typeface="Archivo Black"/>
                <a:sym typeface="Archivo Black"/>
              </a:rPr>
              <a:t> oluli</a:t>
            </a:r>
            <a:r>
              <a:rPr lang="et" sz="1600">
                <a:solidFill>
                  <a:srgbClr val="30E2A7"/>
                </a:solidFill>
                <a:latin typeface="Archivo Black"/>
                <a:ea typeface="Archivo Black"/>
                <a:cs typeface="Archivo Black"/>
                <a:sym typeface="Archivo Black"/>
              </a:rPr>
              <a:t>ne</a:t>
            </a:r>
            <a:r>
              <a:rPr b="0" i="0" lang="et" sz="1600" u="none" cap="none" strike="noStrike">
                <a:solidFill>
                  <a:srgbClr val="30E2A7"/>
                </a:solidFill>
                <a:latin typeface="Archivo Black"/>
                <a:ea typeface="Archivo Black"/>
                <a:cs typeface="Archivo Black"/>
                <a:sym typeface="Archivo Black"/>
              </a:rPr>
              <a:t> elukvaliteedi määraja</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38"/>
        </a:solidFill>
      </p:bgPr>
    </p:bg>
    <p:spTree>
      <p:nvGrpSpPr>
        <p:cNvPr id="219" name="Shape 219"/>
        <p:cNvGrpSpPr/>
        <p:nvPr/>
      </p:nvGrpSpPr>
      <p:grpSpPr>
        <a:xfrm>
          <a:off x="0" y="0"/>
          <a:ext cx="0" cy="0"/>
          <a:chOff x="0" y="0"/>
          <a:chExt cx="0" cy="0"/>
        </a:xfrm>
      </p:grpSpPr>
      <p:sp>
        <p:nvSpPr>
          <p:cNvPr id="220" name="Google Shape;220;p33"/>
          <p:cNvSpPr/>
          <p:nvPr/>
        </p:nvSpPr>
        <p:spPr>
          <a:xfrm>
            <a:off x="-234086" y="3539263"/>
            <a:ext cx="2326762" cy="2179774"/>
          </a:xfrm>
          <a:custGeom>
            <a:rect b="b" l="l" r="r" t="t"/>
            <a:pathLst>
              <a:path extrusionOk="0" h="4359548" w="4653523">
                <a:moveTo>
                  <a:pt x="0" y="0"/>
                </a:moveTo>
                <a:lnTo>
                  <a:pt x="4653524" y="0"/>
                </a:lnTo>
                <a:lnTo>
                  <a:pt x="4653524" y="4359548"/>
                </a:lnTo>
                <a:lnTo>
                  <a:pt x="0" y="4359548"/>
                </a:lnTo>
                <a:lnTo>
                  <a:pt x="0" y="0"/>
                </a:lnTo>
                <a:close/>
              </a:path>
            </a:pathLst>
          </a:custGeom>
          <a:blipFill rotWithShape="1">
            <a:blip r:embed="rId3">
              <a:alphaModFix/>
            </a:blip>
            <a:stretch>
              <a:fillRect b="0" l="0" r="-228461" t="-97219"/>
            </a:stretch>
          </a:blipFill>
          <a:ln>
            <a:noFill/>
          </a:ln>
        </p:spPr>
      </p:sp>
      <p:sp>
        <p:nvSpPr>
          <p:cNvPr id="221" name="Google Shape;221;p33"/>
          <p:cNvSpPr txBox="1"/>
          <p:nvPr/>
        </p:nvSpPr>
        <p:spPr>
          <a:xfrm>
            <a:off x="665525" y="447675"/>
            <a:ext cx="8062800" cy="477300"/>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None/>
            </a:pPr>
            <a:r>
              <a:rPr b="0" i="0" lang="et" sz="3100" u="none" cap="none" strike="noStrike">
                <a:solidFill>
                  <a:srgbClr val="30E2A7"/>
                </a:solidFill>
                <a:latin typeface="Archivo Black"/>
                <a:ea typeface="Archivo Black"/>
                <a:cs typeface="Archivo Black"/>
                <a:sym typeface="Archivo Black"/>
              </a:rPr>
              <a:t>Teaduspõhisus </a:t>
            </a:r>
            <a:endParaRPr sz="700"/>
          </a:p>
        </p:txBody>
      </p:sp>
      <p:sp>
        <p:nvSpPr>
          <p:cNvPr id="222" name="Google Shape;222;p33"/>
          <p:cNvSpPr/>
          <p:nvPr/>
        </p:nvSpPr>
        <p:spPr>
          <a:xfrm>
            <a:off x="7222802" y="-244646"/>
            <a:ext cx="2026782" cy="1795961"/>
          </a:xfrm>
          <a:custGeom>
            <a:rect b="b" l="l" r="r" t="t"/>
            <a:pathLst>
              <a:path extrusionOk="0" h="3591922" w="4053563">
                <a:moveTo>
                  <a:pt x="0" y="0"/>
                </a:moveTo>
                <a:lnTo>
                  <a:pt x="4053563" y="0"/>
                </a:lnTo>
                <a:lnTo>
                  <a:pt x="4053563" y="3591922"/>
                </a:lnTo>
                <a:lnTo>
                  <a:pt x="0" y="3591922"/>
                </a:lnTo>
                <a:lnTo>
                  <a:pt x="0" y="0"/>
                </a:lnTo>
                <a:close/>
              </a:path>
            </a:pathLst>
          </a:custGeom>
          <a:blipFill rotWithShape="1">
            <a:blip r:embed="rId4">
              <a:alphaModFix/>
            </a:blip>
            <a:stretch>
              <a:fillRect b="-145146" l="-286160" r="0" t="0"/>
            </a:stretch>
          </a:blipFill>
          <a:ln>
            <a:noFill/>
          </a:ln>
        </p:spPr>
      </p:sp>
      <p:sp>
        <p:nvSpPr>
          <p:cNvPr id="223" name="Google Shape;223;p33"/>
          <p:cNvSpPr txBox="1"/>
          <p:nvPr/>
        </p:nvSpPr>
        <p:spPr>
          <a:xfrm>
            <a:off x="126725" y="1402525"/>
            <a:ext cx="48228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Font typeface="Arial"/>
              <a:buNone/>
            </a:pPr>
            <a:r>
              <a:t/>
            </a:r>
            <a:endParaRPr sz="1900"/>
          </a:p>
        </p:txBody>
      </p:sp>
      <p:sp>
        <p:nvSpPr>
          <p:cNvPr id="224" name="Google Shape;224;p33"/>
          <p:cNvSpPr txBox="1"/>
          <p:nvPr/>
        </p:nvSpPr>
        <p:spPr>
          <a:xfrm>
            <a:off x="665525" y="1996910"/>
            <a:ext cx="8445600" cy="246300"/>
          </a:xfrm>
          <a:prstGeom prst="rect">
            <a:avLst/>
          </a:prstGeom>
          <a:noFill/>
          <a:ln>
            <a:noFill/>
          </a:ln>
        </p:spPr>
        <p:txBody>
          <a:bodyPr anchorCtr="0" anchor="t" bIns="0" lIns="0" spcFirstLastPara="1" rIns="0" wrap="square" tIns="0">
            <a:spAutoFit/>
          </a:bodyPr>
          <a:lstStyle/>
          <a:p>
            <a:pPr indent="0" lvl="0" marL="914400" marR="0" rtl="0" algn="l">
              <a:lnSpc>
                <a:spcPct val="150000"/>
              </a:lnSpc>
              <a:spcBef>
                <a:spcPts val="0"/>
              </a:spcBef>
              <a:spcAft>
                <a:spcPts val="0"/>
              </a:spcAft>
              <a:buNone/>
            </a:pPr>
            <a:r>
              <a:t/>
            </a:r>
            <a:endParaRPr sz="1600"/>
          </a:p>
        </p:txBody>
      </p:sp>
      <p:sp>
        <p:nvSpPr>
          <p:cNvPr id="225" name="Google Shape;225;p33"/>
          <p:cNvSpPr txBox="1"/>
          <p:nvPr/>
        </p:nvSpPr>
        <p:spPr>
          <a:xfrm>
            <a:off x="126725" y="1333100"/>
            <a:ext cx="7403100" cy="2130300"/>
          </a:xfrm>
          <a:prstGeom prst="rect">
            <a:avLst/>
          </a:prstGeom>
          <a:noFill/>
          <a:ln>
            <a:noFill/>
          </a:ln>
        </p:spPr>
        <p:txBody>
          <a:bodyPr anchorCtr="0" anchor="t" bIns="91425" lIns="91425" spcFirstLastPara="1" rIns="91425" wrap="square" tIns="91425">
            <a:spAutoFit/>
          </a:bodyPr>
          <a:lstStyle/>
          <a:p>
            <a:pPr indent="-330200" lvl="0" marL="914400" rtl="0" algn="just">
              <a:lnSpc>
                <a:spcPct val="115000"/>
              </a:lnSpc>
              <a:spcBef>
                <a:spcPts val="0"/>
              </a:spcBef>
              <a:spcAft>
                <a:spcPts val="0"/>
              </a:spcAft>
              <a:buClr>
                <a:srgbClr val="30E2A7"/>
              </a:buClr>
              <a:buSzPts val="1600"/>
              <a:buFont typeface="Archivo Black"/>
              <a:buChar char="●"/>
            </a:pPr>
            <a:r>
              <a:rPr lang="et" sz="1600">
                <a:solidFill>
                  <a:srgbClr val="30E2A7"/>
                </a:solidFill>
                <a:latin typeface="Archivo Black"/>
                <a:ea typeface="Archivo Black"/>
                <a:cs typeface="Archivo Black"/>
                <a:sym typeface="Archivo Black"/>
              </a:rPr>
              <a:t>Kvantitatiivse meetodiga sotsioloogiline uurimus </a:t>
            </a:r>
            <a:endParaRPr sz="1600">
              <a:solidFill>
                <a:srgbClr val="30E2A7"/>
              </a:solidFill>
              <a:latin typeface="Archivo Black"/>
              <a:ea typeface="Archivo Black"/>
              <a:cs typeface="Archivo Black"/>
              <a:sym typeface="Archivo Black"/>
            </a:endParaRPr>
          </a:p>
          <a:p>
            <a:pPr indent="-330200" lvl="0" marL="914400" rtl="0" algn="just">
              <a:lnSpc>
                <a:spcPct val="115000"/>
              </a:lnSpc>
              <a:spcBef>
                <a:spcPts val="0"/>
              </a:spcBef>
              <a:spcAft>
                <a:spcPts val="0"/>
              </a:spcAft>
              <a:buClr>
                <a:srgbClr val="30E2A7"/>
              </a:buClr>
              <a:buSzPts val="1600"/>
              <a:buFont typeface="Archivo Black"/>
              <a:buChar char="●"/>
            </a:pPr>
            <a:r>
              <a:rPr lang="et" sz="1600">
                <a:solidFill>
                  <a:srgbClr val="30E2A7"/>
                </a:solidFill>
                <a:latin typeface="Archivo Black"/>
                <a:ea typeface="Archivo Black"/>
                <a:cs typeface="Archivo Black"/>
                <a:sym typeface="Archivo Black"/>
              </a:rPr>
              <a:t>Google Formsi keskkonnas loodud 18 küsimusega küsimustik</a:t>
            </a:r>
            <a:endParaRPr sz="1600">
              <a:solidFill>
                <a:srgbClr val="30E2A7"/>
              </a:solidFill>
              <a:latin typeface="Archivo Black"/>
              <a:ea typeface="Archivo Black"/>
              <a:cs typeface="Archivo Black"/>
              <a:sym typeface="Archivo Black"/>
            </a:endParaRPr>
          </a:p>
          <a:p>
            <a:pPr indent="-330200" lvl="0" marL="914400" rtl="0" algn="just">
              <a:lnSpc>
                <a:spcPct val="115000"/>
              </a:lnSpc>
              <a:spcBef>
                <a:spcPts val="0"/>
              </a:spcBef>
              <a:spcAft>
                <a:spcPts val="0"/>
              </a:spcAft>
              <a:buClr>
                <a:srgbClr val="30E2A7"/>
              </a:buClr>
              <a:buSzPts val="1600"/>
              <a:buFont typeface="Archivo Black"/>
              <a:buChar char="●"/>
            </a:pPr>
            <a:r>
              <a:rPr lang="et" sz="1600">
                <a:solidFill>
                  <a:srgbClr val="30E2A7"/>
                </a:solidFill>
                <a:latin typeface="Archivo Black"/>
                <a:ea typeface="Archivo Black"/>
                <a:cs typeface="Archivo Black"/>
                <a:sym typeface="Archivo Black"/>
              </a:rPr>
              <a:t>Jagamine </a:t>
            </a:r>
            <a:r>
              <a:rPr lang="et" sz="1600">
                <a:solidFill>
                  <a:srgbClr val="30E2A7"/>
                </a:solidFill>
                <a:latin typeface="Archivo Black"/>
                <a:ea typeface="Archivo Black"/>
                <a:cs typeface="Archivo Black"/>
                <a:sym typeface="Archivo Black"/>
              </a:rPr>
              <a:t>lumepalli meetodi</a:t>
            </a:r>
            <a:r>
              <a:rPr lang="et" sz="1600">
                <a:solidFill>
                  <a:srgbClr val="30E2A7"/>
                </a:solidFill>
                <a:latin typeface="Archivo Black"/>
                <a:ea typeface="Archivo Black"/>
                <a:cs typeface="Archivo Black"/>
                <a:sym typeface="Archivo Black"/>
              </a:rPr>
              <a:t> abil tudengitele nii Tallinna Ülikoolist kui ka teistest ülikoolidest</a:t>
            </a:r>
            <a:endParaRPr sz="1600">
              <a:solidFill>
                <a:srgbClr val="30E2A7"/>
              </a:solidFill>
              <a:latin typeface="Archivo Black"/>
              <a:ea typeface="Archivo Black"/>
              <a:cs typeface="Archivo Black"/>
              <a:sym typeface="Archivo Black"/>
            </a:endParaRPr>
          </a:p>
          <a:p>
            <a:pPr indent="-330200" lvl="0" marL="914400" rtl="0" algn="just">
              <a:lnSpc>
                <a:spcPct val="115000"/>
              </a:lnSpc>
              <a:spcBef>
                <a:spcPts val="0"/>
              </a:spcBef>
              <a:spcAft>
                <a:spcPts val="0"/>
              </a:spcAft>
              <a:buClr>
                <a:srgbClr val="30E2A7"/>
              </a:buClr>
              <a:buSzPts val="1600"/>
              <a:buFont typeface="Archivo Black"/>
              <a:buChar char="●"/>
            </a:pPr>
            <a:r>
              <a:rPr lang="et" sz="1600">
                <a:solidFill>
                  <a:srgbClr val="30E2A7"/>
                </a:solidFill>
                <a:latin typeface="Archivo Black"/>
                <a:ea typeface="Archivo Black"/>
                <a:cs typeface="Archivo Black"/>
                <a:sym typeface="Archivo Black"/>
              </a:rPr>
              <a:t>Vastuseid koguti 24.10.24 - 30.11.24</a:t>
            </a:r>
            <a:endParaRPr sz="1600">
              <a:solidFill>
                <a:srgbClr val="30E2A7"/>
              </a:solidFill>
              <a:latin typeface="Archivo Black"/>
              <a:ea typeface="Archivo Black"/>
              <a:cs typeface="Archivo Black"/>
              <a:sym typeface="Archivo Black"/>
            </a:endParaRPr>
          </a:p>
          <a:p>
            <a:pPr indent="-330200" lvl="0" marL="914400" rtl="0" algn="just">
              <a:lnSpc>
                <a:spcPct val="115000"/>
              </a:lnSpc>
              <a:spcBef>
                <a:spcPts val="0"/>
              </a:spcBef>
              <a:spcAft>
                <a:spcPts val="0"/>
              </a:spcAft>
              <a:buClr>
                <a:srgbClr val="30E2A7"/>
              </a:buClr>
              <a:buSzPts val="1600"/>
              <a:buFont typeface="Archivo Black"/>
              <a:buChar char="●"/>
            </a:pPr>
            <a:r>
              <a:rPr lang="et" sz="1600">
                <a:solidFill>
                  <a:srgbClr val="30E2A7"/>
                </a:solidFill>
                <a:latin typeface="Archivo Black"/>
                <a:ea typeface="Archivo Black"/>
                <a:cs typeface="Archivo Black"/>
                <a:sym typeface="Archivo Black"/>
              </a:rPr>
              <a:t>232 vastajat (mugavusvalimi põhjal)</a:t>
            </a:r>
            <a:endParaRPr sz="1600">
              <a:solidFill>
                <a:srgbClr val="30E2A7"/>
              </a:solidFill>
              <a:latin typeface="Archivo Black"/>
              <a:ea typeface="Archivo Black"/>
              <a:cs typeface="Archivo Black"/>
              <a:sym typeface="Archivo Black"/>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