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Lato" panose="020F0502020204030203" pitchFamily="34" charset="0"/>
      <p:regular r:id="rId24"/>
      <p:bold r:id="rId25"/>
      <p:italic r:id="rId26"/>
      <p:boldItalic r:id="rId27"/>
    </p:embeddedFont>
    <p:embeddedFont>
      <p:font typeface="Raleway" panose="020B0604020202020204"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b24ca8084_7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b24ca8084_7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5b24ca8084_0_2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5b24ca8084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5b24ca8084_7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5b24ca8084_7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b24ca8084_0_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b24ca8084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5b24ca8084_0_2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5b24ca8084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5b24ca8084_0_2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5b24ca8084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5b24ca8084_0_2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5b24ca8084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Tere! Meie oleme Rühm 4 ja meie eesmärk oli kaardistada nende robotite tehnilisi omadusi ja võimalikke kasutusviise, et mõista, kuidas nad võiksid toetada muuseumide hariduslikke eesmärke.</a:t>
            </a:r>
            <a:endParaRPr/>
          </a:p>
          <a:p>
            <a:pPr marL="0" lvl="0" indent="0" algn="l" rtl="0">
              <a:spcBef>
                <a:spcPts val="0"/>
              </a:spcBef>
              <a:spcAft>
                <a:spcPts val="0"/>
              </a:spcAft>
              <a:buNone/>
            </a:pPr>
            <a:r>
              <a:rPr lang="et"/>
              <a:t>Lisaks visioneerisime, kuidas kaugosalusrobotid võiksid avardada ligipääsu muuseumidele ja kaasata uusi sihtrühmi. Meie rühma väljunditeks olid tehnilise ülevaate andev dokument ning tutvustav videoklipp, mille katkendit näitame esituse lõpus.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5b24ca8084_0_2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5b24ca8084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Meie meeskonna tööjaotus oli selge.</a:t>
            </a:r>
            <a:endParaRPr/>
          </a:p>
          <a:p>
            <a:pPr marL="0" lvl="0" indent="0" algn="l" rtl="0">
              <a:spcBef>
                <a:spcPts val="0"/>
              </a:spcBef>
              <a:spcAft>
                <a:spcPts val="0"/>
              </a:spcAft>
              <a:buNone/>
            </a:pPr>
            <a:r>
              <a:rPr lang="et"/>
              <a:t>Maike vastutas ülevaatedokumendi struktuuri ja lõppkujul valmimise eest, samuti toetas aktiivselt grupijuhti ning jälgis, et kõik elemendid omavahel suhestuksid.</a:t>
            </a:r>
            <a:br>
              <a:rPr lang="et"/>
            </a:br>
            <a:r>
              <a:rPr lang="et"/>
              <a:t>Ruth kogus, süstematiseeris ja analüüsis tehnilisi andmeid erinevate robotite kohta.</a:t>
            </a:r>
            <a:br>
              <a:rPr lang="et"/>
            </a:br>
            <a:r>
              <a:rPr lang="et"/>
              <a:t>Emma aitas luua visuaalseid materjale ja koostas portfooliot.</a:t>
            </a:r>
            <a:br>
              <a:rPr lang="et"/>
            </a:br>
            <a:r>
              <a:rPr lang="et"/>
              <a:t>Mari-Liis otsis tugevaid allikaid ja praktilisi näiteid.</a:t>
            </a:r>
            <a:endParaRPr/>
          </a:p>
          <a:p>
            <a:pPr marL="0" lvl="0" indent="0" algn="l" rtl="0">
              <a:spcBef>
                <a:spcPts val="0"/>
              </a:spcBef>
              <a:spcAft>
                <a:spcPts val="0"/>
              </a:spcAft>
              <a:buNone/>
            </a:pPr>
            <a:r>
              <a:rPr lang="et"/>
              <a:t>Brandon juhtis kogu protsessi, pani kokku video ning jälgis, et kõigil oleks hea tuju.</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b24ca8084_0_2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b24ca8084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Projekti tulemusel valmis põhjalik dokument, mis sisaldas:</a:t>
            </a:r>
            <a:endParaRPr/>
          </a:p>
          <a:p>
            <a:pPr marL="0" lvl="0" indent="0" algn="l" rtl="0">
              <a:spcBef>
                <a:spcPts val="0"/>
              </a:spcBef>
              <a:spcAft>
                <a:spcPts val="0"/>
              </a:spcAft>
              <a:buNone/>
            </a:pPr>
            <a:r>
              <a:rPr lang="et"/>
              <a:t>– Üldist ülevaadet kaugosalusrobotitest,</a:t>
            </a:r>
            <a:endParaRPr/>
          </a:p>
          <a:p>
            <a:pPr marL="0" lvl="0" indent="0" algn="l" rtl="0">
              <a:spcBef>
                <a:spcPts val="0"/>
              </a:spcBef>
              <a:spcAft>
                <a:spcPts val="0"/>
              </a:spcAft>
              <a:buNone/>
            </a:pPr>
            <a:r>
              <a:rPr lang="et"/>
              <a:t>– Tehniliste omaduste võrdlust viie robotimudeli vahel,</a:t>
            </a:r>
            <a:endParaRPr/>
          </a:p>
          <a:p>
            <a:pPr marL="0" lvl="0" indent="0" algn="l" rtl="0">
              <a:spcBef>
                <a:spcPts val="0"/>
              </a:spcBef>
              <a:spcAft>
                <a:spcPts val="0"/>
              </a:spcAft>
              <a:buNone/>
            </a:pPr>
            <a:r>
              <a:rPr lang="et"/>
              <a:t>– Võimalike kasutusstsenaariumite kirjeldust muuseumis, näiteks kaugosaleja ekskursioonid või individuaalne juhendamine.</a:t>
            </a:r>
            <a:endParaRPr/>
          </a:p>
          <a:p>
            <a:pPr marL="0" lvl="0" indent="0" algn="l" rtl="0">
              <a:spcBef>
                <a:spcPts val="0"/>
              </a:spcBef>
              <a:spcAft>
                <a:spcPts val="0"/>
              </a:spcAft>
              <a:buNone/>
            </a:pPr>
            <a:r>
              <a:rPr lang="et"/>
              <a:t>Lisaks tõime välja kasu muuseumidele – nagu ligipääsetavuse parandamine või haridustegevuste mitmekesistamine – ning andsime soovitusi edasiseks arenduseks.</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5b24ca8084_0_2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5b24ca8084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Tehnilises analüüsis võrdlesime viit robotit, nagu Double 3, Beam, Temi, Ohmni ja Cruzr.</a:t>
            </a:r>
            <a:endParaRPr/>
          </a:p>
          <a:p>
            <a:pPr marL="0" lvl="0" indent="0" algn="l" rtl="0">
              <a:spcBef>
                <a:spcPts val="0"/>
              </a:spcBef>
              <a:spcAft>
                <a:spcPts val="0"/>
              </a:spcAft>
              <a:buNone/>
            </a:pPr>
            <a:r>
              <a:rPr lang="et"/>
              <a:t>Vaadeldi nende liikumisvõimekust, kaamerasüsteeme, heli, kasutajaliidest, protsessoreid ja aku kestvust.</a:t>
            </a:r>
            <a:endParaRPr/>
          </a:p>
          <a:p>
            <a:pPr marL="0" lvl="0" indent="0" algn="l" rtl="0">
              <a:spcBef>
                <a:spcPts val="0"/>
              </a:spcBef>
              <a:spcAft>
                <a:spcPts val="0"/>
              </a:spcAft>
              <a:buNone/>
            </a:pPr>
            <a:r>
              <a:rPr lang="et"/>
              <a:t>Praktilises osas testisime Double 3 robotit Tallinna Ülikooli Õpikeskuses. Juhtimine oli lihtne, kuid tekkis ka piiranguid, näiteks vajadus kõrvalise abi järele juhtmetest või trepiastmetest ülesaamisel.</a:t>
            </a:r>
            <a:endParaRPr/>
          </a:p>
          <a:p>
            <a:pPr marL="0" lvl="0" indent="0" algn="l" rtl="0">
              <a:spcBef>
                <a:spcPts val="0"/>
              </a:spcBef>
              <a:spcAft>
                <a:spcPts val="0"/>
              </a:spcAft>
              <a:buNone/>
            </a:pPr>
            <a:r>
              <a:rPr lang="et"/>
              <a:t>Visuaalide vaatlemine töötas hästi – näiteks sai robotiga edukalt lugeda raamatute pealkirju riiulis.</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b24ca8084_0_4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b24ca8084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t">
                <a:solidFill>
                  <a:schemeClr val="dk1"/>
                </a:solidFill>
              </a:rPr>
              <a:t>Muuseumiharidus pole enam vaid eksponaatide tutvustamine - see on muutunud mitmekesiseks õppimise ja kaasamise platvormiks.</a:t>
            </a:r>
            <a:br>
              <a:rPr lang="et">
                <a:solidFill>
                  <a:schemeClr val="dk1"/>
                </a:solidFill>
              </a:rPr>
            </a:br>
            <a:r>
              <a:rPr lang="et">
                <a:solidFill>
                  <a:schemeClr val="dk1"/>
                </a:solidFill>
              </a:rPr>
              <a:t>Meie projekt uuris, kuidas kaugosalusrobotid - saavad muuta muuseumihariduse kättesaadavamaks ja kaasavamaks.</a:t>
            </a:r>
            <a:br>
              <a:rPr lang="et">
                <a:solidFill>
                  <a:schemeClr val="dk1"/>
                </a:solidFill>
              </a:rPr>
            </a:br>
            <a:r>
              <a:rPr lang="et">
                <a:solidFill>
                  <a:schemeClr val="dk1"/>
                </a:solidFill>
              </a:rPr>
              <a:t>See lähtub haridusliku võrdsuse ideest: kõik peaksid saama osa muuseumielamusest, ka need, kes füüsiliselt kohale tulla ei saa.</a:t>
            </a:r>
            <a:br>
              <a:rPr lang="et">
                <a:solidFill>
                  <a:schemeClr val="dk1"/>
                </a:solidFill>
              </a:rPr>
            </a:br>
            <a:r>
              <a:rPr lang="et">
                <a:solidFill>
                  <a:schemeClr val="dk1"/>
                </a:solidFill>
              </a:rPr>
              <a:t>Toetume interdistsiplinaarsele raamistikule, mis seob ligipääsetavuse laiendamise, digitaalse transformatsiooni ja virtuaalse sotsiaalse kohalolu ideed.</a:t>
            </a:r>
            <a:br>
              <a:rPr lang="et">
                <a:solidFill>
                  <a:schemeClr val="dk1"/>
                </a:solidFill>
              </a:rPr>
            </a:br>
            <a:r>
              <a:rPr lang="et">
                <a:solidFill>
                  <a:schemeClr val="dk1"/>
                </a:solidFill>
              </a:rPr>
              <a:t>Kaugosalusrobotid ei paku pelgalt tehnilist lahendust, vaid ka uue võimaluse õppimiseks, kogemiseks ja osalemiseks muuseumide haridusprogrammides.</a:t>
            </a:r>
            <a:endParaRPr sz="9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5b24ca8084_0_2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5b24ca8084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Lõpuks valmistasime ka 5-minutilise tutvustava video, mis koondab projekti põhijäreldused ja näitab, kuidas kaugosalusrobotid võiksid muuseumihariduses rakendust leida.</a:t>
            </a:r>
            <a:endParaRPr/>
          </a:p>
          <a:p>
            <a:pPr marL="0" lvl="0" indent="0" algn="l" rtl="0">
              <a:spcBef>
                <a:spcPts val="0"/>
              </a:spcBef>
              <a:spcAft>
                <a:spcPts val="0"/>
              </a:spcAft>
              <a:buNone/>
            </a:pPr>
            <a:r>
              <a:rPr lang="et"/>
              <a:t>Video on saadetud TLÜ Õpikeskusesse, Muuseumisse ja ülikooli kommunikatsioonikanalitesse jagamiseks.</a:t>
            </a:r>
            <a:endParaRPr/>
          </a:p>
          <a:p>
            <a:pPr marL="0" lvl="0" indent="0" algn="l" rtl="0">
              <a:spcBef>
                <a:spcPts val="0"/>
              </a:spcBef>
              <a:spcAft>
                <a:spcPts val="0"/>
              </a:spcAft>
              <a:buNone/>
            </a:pPr>
            <a:r>
              <a:rPr lang="et"/>
              <a:t>Vaatame nüüd 1-minutilist katkendit sellest videost.</a:t>
            </a: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5b24ca8084_0_4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5b24ca8084_0_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5b24ca8084_0_4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5b24ca8084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et">
                <a:solidFill>
                  <a:schemeClr val="dk1"/>
                </a:solidFill>
              </a:rPr>
              <a:t>Kogu projektimeeskond jagunes nelja rühma, millest igaüks keskendus erinevale uurimise aspektile: </a:t>
            </a:r>
            <a:endParaRPr>
              <a:solidFill>
                <a:schemeClr val="dk1"/>
              </a:solidFill>
            </a:endParaRPr>
          </a:p>
          <a:p>
            <a:pPr marL="0" lvl="0" indent="0" algn="just" rtl="0">
              <a:lnSpc>
                <a:spcPct val="115000"/>
              </a:lnSpc>
              <a:spcBef>
                <a:spcPts val="1200"/>
              </a:spcBef>
              <a:spcAft>
                <a:spcPts val="1200"/>
              </a:spcAft>
              <a:buNone/>
            </a:pPr>
            <a:r>
              <a:rPr lang="et">
                <a:solidFill>
                  <a:schemeClr val="dk1"/>
                </a:solidFill>
              </a:rPr>
              <a:t>(1) Eesti muuseumide valmisolek kaugosalusrootide kasutusele võtuks (küsitlus muuseumitöötajatele ja vaatlusplaan muuseumide jaoks), </a:t>
            </a:r>
            <a:br>
              <a:rPr lang="et">
                <a:solidFill>
                  <a:schemeClr val="dk1"/>
                </a:solidFill>
              </a:rPr>
            </a:br>
            <a:r>
              <a:rPr lang="et">
                <a:solidFill>
                  <a:schemeClr val="dk1"/>
                </a:solidFill>
              </a:rPr>
              <a:t>(2) Õpetajate vajadused ja hoiakud (küsitlused), </a:t>
            </a:r>
            <a:br>
              <a:rPr lang="et">
                <a:solidFill>
                  <a:schemeClr val="dk1"/>
                </a:solidFill>
              </a:rPr>
            </a:br>
            <a:r>
              <a:rPr lang="et">
                <a:solidFill>
                  <a:schemeClr val="dk1"/>
                </a:solidFill>
              </a:rPr>
              <a:t>(3) Rahvusvahelised praktikad ja juhtumiuuringud (infootsing ja teadusartiklid), </a:t>
            </a:r>
            <a:br>
              <a:rPr lang="et">
                <a:solidFill>
                  <a:schemeClr val="dk1"/>
                </a:solidFill>
              </a:rPr>
            </a:br>
            <a:r>
              <a:rPr lang="et">
                <a:solidFill>
                  <a:schemeClr val="dk1"/>
                </a:solidFill>
              </a:rPr>
              <a:t>(4) Robootika tehnilised võimalused ja teavitustöö (robotite tutvustus ja video).</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b24ca8084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b24ca8084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b24ca8084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b24ca8084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5b24ca8084_0_2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5b24ca8084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b24ca8084_0_2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b24ca8084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b24ca8084_3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b24ca8084_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b24ca8084_0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b24ca8084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drive.google.com/file/d/1_m0fL4U2iCkh_gpXVL2YfL0HeiFFXQNG/view?usp=drive_link"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hyperlink" Target="http://drive.google.com/file/d/16HptaNB1IzddIpixqwZukll71ip-sT13/view"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t" sz="3600"/>
              <a:t>Muuseumihariduse uuendamine: juurdepääsu ja kaasamise laiendamine teleosalusrobotite abil</a:t>
            </a:r>
            <a:endParaRPr sz="3600"/>
          </a:p>
        </p:txBody>
      </p:sp>
      <p:sp>
        <p:nvSpPr>
          <p:cNvPr id="87" name="Google Shape;87;p13"/>
          <p:cNvSpPr txBox="1">
            <a:spLocks noGrp="1"/>
          </p:cNvSpPr>
          <p:nvPr>
            <p:ph type="subTitle" idx="1"/>
          </p:nvPr>
        </p:nvSpPr>
        <p:spPr>
          <a:xfrm>
            <a:off x="729625" y="3172900"/>
            <a:ext cx="7688100" cy="6903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t"/>
              <a:t>Juhendajad:</a:t>
            </a:r>
            <a:br>
              <a:rPr lang="et"/>
            </a:br>
            <a:r>
              <a:rPr lang="et"/>
              <a:t>Merle Laurits, infoteaduse õpetaja, Digitehnoloogiate Instituut  </a:t>
            </a:r>
            <a:endParaRPr/>
          </a:p>
          <a:p>
            <a:pPr marL="0" lvl="0" indent="0" algn="l" rtl="0">
              <a:spcBef>
                <a:spcPts val="0"/>
              </a:spcBef>
              <a:spcAft>
                <a:spcPts val="0"/>
              </a:spcAft>
              <a:buNone/>
            </a:pPr>
            <a:r>
              <a:rPr lang="et"/>
              <a:t>Sirje Virkus, infoteaduse professor, Digitehnoloogiate Instituut</a:t>
            </a:r>
            <a:endParaRPr/>
          </a:p>
        </p:txBody>
      </p:sp>
      <p:sp>
        <p:nvSpPr>
          <p:cNvPr id="88" name="Google Shape;88;p13"/>
          <p:cNvSpPr txBox="1">
            <a:spLocks noGrp="1"/>
          </p:cNvSpPr>
          <p:nvPr>
            <p:ph type="subTitle" idx="1"/>
          </p:nvPr>
        </p:nvSpPr>
        <p:spPr>
          <a:xfrm>
            <a:off x="727950" y="4534450"/>
            <a:ext cx="7688100" cy="477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t" sz="900"/>
              <a:t>Tallinna Ülikool</a:t>
            </a:r>
            <a:endParaRPr sz="900"/>
          </a:p>
          <a:p>
            <a:pPr marL="0" lvl="0" indent="0" algn="ctr" rtl="0">
              <a:spcBef>
                <a:spcPts val="0"/>
              </a:spcBef>
              <a:spcAft>
                <a:spcPts val="0"/>
              </a:spcAft>
              <a:buNone/>
            </a:pPr>
            <a:r>
              <a:rPr lang="et" sz="900"/>
              <a:t>Mai 2025</a:t>
            </a:r>
            <a:endParaRPr sz="9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t"/>
              <a:t>Grupp 2 - Meie rühma roll</a:t>
            </a:r>
            <a:endParaRPr/>
          </a:p>
        </p:txBody>
      </p:sp>
      <p:sp>
        <p:nvSpPr>
          <p:cNvPr id="151" name="Google Shape;151;p22"/>
          <p:cNvSpPr txBox="1">
            <a:spLocks noGrp="1"/>
          </p:cNvSpPr>
          <p:nvPr>
            <p:ph type="body" idx="1"/>
          </p:nvPr>
        </p:nvSpPr>
        <p:spPr>
          <a:xfrm>
            <a:off x="729450" y="2078875"/>
            <a:ext cx="7688700" cy="2606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t" sz="1800"/>
              <a:t>Küsimustiku koostamine , piloteerimine </a:t>
            </a:r>
            <a:endParaRPr sz="1800"/>
          </a:p>
          <a:p>
            <a:pPr marL="457200" lvl="0" indent="-342900" algn="l" rtl="0">
              <a:spcBef>
                <a:spcPts val="0"/>
              </a:spcBef>
              <a:spcAft>
                <a:spcPts val="0"/>
              </a:spcAft>
              <a:buSzPts val="1800"/>
              <a:buChar char="●"/>
            </a:pPr>
            <a:r>
              <a:rPr lang="et" sz="1800"/>
              <a:t>Küsimustiku välja saatmine haridusasutustesse</a:t>
            </a:r>
            <a:endParaRPr sz="1800"/>
          </a:p>
          <a:p>
            <a:pPr marL="457200" lvl="0" indent="-342900" algn="l" rtl="0">
              <a:spcBef>
                <a:spcPts val="0"/>
              </a:spcBef>
              <a:spcAft>
                <a:spcPts val="0"/>
              </a:spcAft>
              <a:buSzPts val="1800"/>
              <a:buChar char="●"/>
            </a:pPr>
            <a:r>
              <a:rPr lang="et" sz="1800"/>
              <a:t>Tulemuste kogumine</a:t>
            </a:r>
            <a:endParaRPr sz="1800"/>
          </a:p>
          <a:p>
            <a:pPr marL="457200" lvl="0" indent="-342900" algn="l" rtl="0">
              <a:spcBef>
                <a:spcPts val="0"/>
              </a:spcBef>
              <a:spcAft>
                <a:spcPts val="0"/>
              </a:spcAft>
              <a:buSzPts val="1800"/>
              <a:buChar char="●"/>
            </a:pPr>
            <a:r>
              <a:rPr lang="et" sz="1800"/>
              <a:t>Tulemuste analüüsimine </a:t>
            </a:r>
            <a:endParaRPr sz="1800"/>
          </a:p>
          <a:p>
            <a:pPr marL="457200" lvl="0" indent="-342900" algn="l" rtl="0">
              <a:spcBef>
                <a:spcPts val="0"/>
              </a:spcBef>
              <a:spcAft>
                <a:spcPts val="0"/>
              </a:spcAft>
              <a:buSzPts val="1800"/>
              <a:buChar char="●"/>
            </a:pPr>
            <a:r>
              <a:rPr lang="et" sz="1800"/>
              <a:t>Tulemuste põhjal kokkuvõtte koostamine</a:t>
            </a:r>
            <a:endParaRPr sz="1800"/>
          </a:p>
          <a:p>
            <a:pPr marL="457200" lvl="0" indent="0" algn="l" rtl="0">
              <a:spcBef>
                <a:spcPts val="120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t"/>
              <a:t>GRUPP 2 - Metoodika ja valim</a:t>
            </a:r>
            <a:endParaRPr/>
          </a:p>
        </p:txBody>
      </p:sp>
      <p:sp>
        <p:nvSpPr>
          <p:cNvPr id="157" name="Google Shape;157;p23"/>
          <p:cNvSpPr txBox="1">
            <a:spLocks noGrp="1"/>
          </p:cNvSpPr>
          <p:nvPr>
            <p:ph type="body" idx="1"/>
          </p:nvPr>
        </p:nvSpPr>
        <p:spPr>
          <a:xfrm>
            <a:off x="729450" y="1949000"/>
            <a:ext cx="7688700" cy="29703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1000"/>
              </a:spcBef>
              <a:spcAft>
                <a:spcPts val="0"/>
              </a:spcAft>
              <a:buClr>
                <a:srgbClr val="434343"/>
              </a:buClr>
              <a:buSzPts val="1800"/>
              <a:buChar char="●"/>
            </a:pPr>
            <a:r>
              <a:rPr lang="et" sz="1800">
                <a:solidFill>
                  <a:srgbClr val="434343"/>
                </a:solidFill>
              </a:rPr>
              <a:t>Uurimuse andmekogumismeetodiks oli Google Forms’i platvormil koostatud küsitlus, mis sisaldas 24 küsimust.</a:t>
            </a:r>
            <a:endParaRPr sz="1800">
              <a:solidFill>
                <a:srgbClr val="434343"/>
              </a:solidFill>
            </a:endParaRPr>
          </a:p>
          <a:p>
            <a:pPr marL="457200" lvl="0" indent="-342900" algn="l" rtl="0">
              <a:lnSpc>
                <a:spcPct val="150000"/>
              </a:lnSpc>
              <a:spcBef>
                <a:spcPts val="0"/>
              </a:spcBef>
              <a:spcAft>
                <a:spcPts val="0"/>
              </a:spcAft>
              <a:buClr>
                <a:srgbClr val="434343"/>
              </a:buClr>
              <a:buSzPts val="1800"/>
              <a:buChar char="●"/>
            </a:pPr>
            <a:r>
              <a:rPr lang="et" sz="1800">
                <a:solidFill>
                  <a:srgbClr val="434343"/>
                </a:solidFill>
              </a:rPr>
              <a:t>Küsitlus saadeti erinevatesse  haridusasutustesse üle kogu Eesti.</a:t>
            </a:r>
            <a:endParaRPr sz="1800">
              <a:solidFill>
                <a:srgbClr val="434343"/>
              </a:solidFill>
            </a:endParaRPr>
          </a:p>
          <a:p>
            <a:pPr marL="457200" lvl="0" indent="-342900" algn="l" rtl="0">
              <a:lnSpc>
                <a:spcPct val="150000"/>
              </a:lnSpc>
              <a:spcBef>
                <a:spcPts val="1200"/>
              </a:spcBef>
              <a:spcAft>
                <a:spcPts val="0"/>
              </a:spcAft>
              <a:buClr>
                <a:srgbClr val="434343"/>
              </a:buClr>
              <a:buSzPts val="1800"/>
              <a:buChar char="●"/>
            </a:pPr>
            <a:r>
              <a:rPr lang="et" sz="1800">
                <a:solidFill>
                  <a:srgbClr val="434343"/>
                </a:solidFill>
              </a:rPr>
              <a:t>Haaratud oli valim üle Eesti. </a:t>
            </a:r>
            <a:endParaRPr sz="1800">
              <a:solidFill>
                <a:srgbClr val="434343"/>
              </a:solidFill>
            </a:endParaRPr>
          </a:p>
          <a:p>
            <a:pPr marL="457200" lvl="0" indent="-342900" algn="l" rtl="0">
              <a:lnSpc>
                <a:spcPct val="150000"/>
              </a:lnSpc>
              <a:spcBef>
                <a:spcPts val="1200"/>
              </a:spcBef>
              <a:spcAft>
                <a:spcPts val="1200"/>
              </a:spcAft>
              <a:buClr>
                <a:srgbClr val="434343"/>
              </a:buClr>
              <a:buSzPts val="1800"/>
              <a:buChar char="●"/>
            </a:pPr>
            <a:r>
              <a:rPr lang="et" sz="1800">
                <a:solidFill>
                  <a:srgbClr val="434343"/>
                </a:solidFill>
              </a:rPr>
              <a:t>Küsitlusele vastas 54 haridustöötajat kaheksast maakonnast.</a:t>
            </a:r>
            <a:endParaRPr sz="1800">
              <a:solidFill>
                <a:srgbClr val="43434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727650" y="1134725"/>
            <a:ext cx="7688700" cy="422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t"/>
              <a:t>Grupp 2 - Küsimustiku tulemus ja järeldus</a:t>
            </a:r>
            <a:endParaRPr/>
          </a:p>
        </p:txBody>
      </p:sp>
      <p:sp>
        <p:nvSpPr>
          <p:cNvPr id="163" name="Google Shape;163;p24"/>
          <p:cNvSpPr txBox="1">
            <a:spLocks noGrp="1"/>
          </p:cNvSpPr>
          <p:nvPr>
            <p:ph type="body" idx="1"/>
          </p:nvPr>
        </p:nvSpPr>
        <p:spPr>
          <a:xfrm>
            <a:off x="223950" y="1636325"/>
            <a:ext cx="4633800" cy="3423900"/>
          </a:xfrm>
          <a:prstGeom prst="rect">
            <a:avLst/>
          </a:prstGeom>
        </p:spPr>
        <p:txBody>
          <a:bodyPr spcFirstLastPara="1" wrap="square" lIns="91425" tIns="91425" rIns="91425" bIns="91425" anchor="t" anchorCtr="0">
            <a:normAutofit fontScale="92500" lnSpcReduction="20000"/>
          </a:bodyPr>
          <a:lstStyle/>
          <a:p>
            <a:pPr marL="0" lvl="0" indent="0" algn="just" rtl="0">
              <a:lnSpc>
                <a:spcPct val="150000"/>
              </a:lnSpc>
              <a:spcBef>
                <a:spcPts val="1200"/>
              </a:spcBef>
              <a:spcAft>
                <a:spcPts val="1200"/>
              </a:spcAft>
              <a:buNone/>
            </a:pPr>
            <a:r>
              <a:rPr lang="et" sz="1600">
                <a:solidFill>
                  <a:srgbClr val="434343"/>
                </a:solidFill>
              </a:rPr>
              <a:t>Digivahendeid kasutatakse õpetajate igapäevatöös laialdaselt, kuid praktiline kogemus kaugosalusrobotitega on piiratud. Kuigi tehnoloogiaalane teadlikkus on kõrge, nähakse kaugosalusrobotites potentsiaali õppetegevuste mitmekesistamisel, ligipääsetavuse parandamisel ja erivajadustega õpilaste kaasamisel. Õpetajad suhtuvad uutesse tehnoloogilistesse lahendustesse positiivselt, kuid nende tõhusaks rakendamiseks on vajalik süsteemne ettevalmistus, tehniline tugi ja teadlikkuse tõstmine.</a:t>
            </a:r>
            <a:endParaRPr sz="1700">
              <a:solidFill>
                <a:srgbClr val="434343"/>
              </a:solidFill>
            </a:endParaRPr>
          </a:p>
        </p:txBody>
      </p:sp>
      <p:pic>
        <p:nvPicPr>
          <p:cNvPr id="164" name="Google Shape;164;p24"/>
          <p:cNvPicPr preferRelativeResize="0"/>
          <p:nvPr/>
        </p:nvPicPr>
        <p:blipFill>
          <a:blip r:embed="rId3">
            <a:alphaModFix/>
          </a:blip>
          <a:stretch>
            <a:fillRect/>
          </a:stretch>
        </p:blipFill>
        <p:spPr>
          <a:xfrm>
            <a:off x="4857750" y="1596575"/>
            <a:ext cx="4286250" cy="2657475"/>
          </a:xfrm>
          <a:prstGeom prst="rect">
            <a:avLst/>
          </a:prstGeom>
          <a:noFill/>
          <a:ln>
            <a:noFill/>
          </a:ln>
        </p:spPr>
      </p:pic>
      <p:sp>
        <p:nvSpPr>
          <p:cNvPr id="165" name="Google Shape;165;p24"/>
          <p:cNvSpPr txBox="1"/>
          <p:nvPr/>
        </p:nvSpPr>
        <p:spPr>
          <a:xfrm>
            <a:off x="5972100" y="4293800"/>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1000"/>
              </a:spcAft>
              <a:buNone/>
            </a:pPr>
            <a:r>
              <a:rPr lang="et" sz="1200" i="1">
                <a:latin typeface="Times New Roman"/>
                <a:ea typeface="Times New Roman"/>
                <a:cs typeface="Times New Roman"/>
                <a:sym typeface="Times New Roman"/>
              </a:rPr>
              <a:t>Joonis 7. Teadlikkus kaugosalusrobotitest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5"/>
          <p:cNvSpPr txBox="1">
            <a:spLocks noGrp="1"/>
          </p:cNvSpPr>
          <p:nvPr>
            <p:ph type="title"/>
          </p:nvPr>
        </p:nvSpPr>
        <p:spPr>
          <a:xfrm>
            <a:off x="729450" y="122290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t"/>
              <a:t>GRUPP 3</a:t>
            </a:r>
            <a:endParaRPr sz="2550">
              <a:solidFill>
                <a:srgbClr val="000000"/>
              </a:solidFill>
            </a:endParaRPr>
          </a:p>
          <a:p>
            <a:pPr marL="0" lvl="0" indent="0" algn="l" rtl="0">
              <a:spcBef>
                <a:spcPts val="0"/>
              </a:spcBef>
              <a:spcAft>
                <a:spcPts val="0"/>
              </a:spcAft>
              <a:buNone/>
            </a:pPr>
            <a:endParaRPr/>
          </a:p>
        </p:txBody>
      </p:sp>
      <p:sp>
        <p:nvSpPr>
          <p:cNvPr id="171" name="Google Shape;171;p2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72" name="Google Shape;172;p25"/>
          <p:cNvSpPr/>
          <p:nvPr/>
        </p:nvSpPr>
        <p:spPr>
          <a:xfrm>
            <a:off x="729450" y="1786525"/>
            <a:ext cx="3397800" cy="3023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endParaRPr b="1">
              <a:latin typeface="Raleway"/>
              <a:ea typeface="Raleway"/>
              <a:cs typeface="Raleway"/>
              <a:sym typeface="Raleway"/>
            </a:endParaRPr>
          </a:p>
          <a:p>
            <a:pPr marL="0" lvl="0" indent="0" algn="ctr" rtl="0">
              <a:lnSpc>
                <a:spcPct val="150000"/>
              </a:lnSpc>
              <a:spcBef>
                <a:spcPts val="0"/>
              </a:spcBef>
              <a:spcAft>
                <a:spcPts val="0"/>
              </a:spcAft>
              <a:buNone/>
            </a:pPr>
            <a:r>
              <a:rPr lang="et" b="1">
                <a:latin typeface="Raleway"/>
                <a:ea typeface="Raleway"/>
                <a:cs typeface="Raleway"/>
                <a:sym typeface="Raleway"/>
              </a:rPr>
              <a:t>EESMÄRK</a:t>
            </a:r>
            <a:endParaRPr b="1">
              <a:latin typeface="Raleway"/>
              <a:ea typeface="Raleway"/>
              <a:cs typeface="Raleway"/>
              <a:sym typeface="Raleway"/>
            </a:endParaRPr>
          </a:p>
          <a:p>
            <a:pPr marL="0" lvl="0" indent="0" algn="l" rtl="0">
              <a:lnSpc>
                <a:spcPct val="150000"/>
              </a:lnSpc>
              <a:spcBef>
                <a:spcPts val="1200"/>
              </a:spcBef>
              <a:spcAft>
                <a:spcPts val="0"/>
              </a:spcAft>
              <a:buNone/>
            </a:pPr>
            <a:r>
              <a:rPr lang="et">
                <a:latin typeface="Raleway"/>
                <a:ea typeface="Raleway"/>
                <a:cs typeface="Raleway"/>
                <a:sym typeface="Raleway"/>
              </a:rPr>
              <a:t> Koguda ja analüüsida rahvusvahelist infot kaugosalusrobotite kasutamise kohta muuseumihariduses, mõistmaks:</a:t>
            </a:r>
            <a:endParaRPr>
              <a:latin typeface="Raleway"/>
              <a:ea typeface="Raleway"/>
              <a:cs typeface="Raleway"/>
              <a:sym typeface="Raleway"/>
            </a:endParaRPr>
          </a:p>
          <a:p>
            <a:pPr marL="457200" lvl="0" indent="-317500" algn="l" rtl="0">
              <a:lnSpc>
                <a:spcPct val="150000"/>
              </a:lnSpc>
              <a:spcBef>
                <a:spcPts val="1200"/>
              </a:spcBef>
              <a:spcAft>
                <a:spcPts val="0"/>
              </a:spcAft>
              <a:buSzPts val="1400"/>
              <a:buFont typeface="Raleway"/>
              <a:buChar char="●"/>
            </a:pPr>
            <a:r>
              <a:rPr lang="et">
                <a:latin typeface="Raleway"/>
                <a:ea typeface="Raleway"/>
                <a:cs typeface="Raleway"/>
                <a:sym typeface="Raleway"/>
              </a:rPr>
              <a:t>Rakendamise eesmärke ja tingimusi</a:t>
            </a:r>
            <a:endParaRPr>
              <a:latin typeface="Raleway"/>
              <a:ea typeface="Raleway"/>
              <a:cs typeface="Raleway"/>
              <a:sym typeface="Raleway"/>
            </a:endParaRPr>
          </a:p>
          <a:p>
            <a:pPr marL="457200" lvl="0" indent="-317500" algn="l" rtl="0">
              <a:lnSpc>
                <a:spcPct val="150000"/>
              </a:lnSpc>
              <a:spcBef>
                <a:spcPts val="0"/>
              </a:spcBef>
              <a:spcAft>
                <a:spcPts val="0"/>
              </a:spcAft>
              <a:buSzPts val="1400"/>
              <a:buFont typeface="Times New Roman"/>
              <a:buChar char="●"/>
            </a:pPr>
            <a:r>
              <a:rPr lang="et">
                <a:latin typeface="Raleway"/>
                <a:ea typeface="Raleway"/>
                <a:cs typeface="Raleway"/>
                <a:sym typeface="Raleway"/>
              </a:rPr>
              <a:t>Sihtgruppe, mõju ja takistusi</a:t>
            </a:r>
            <a:endParaRPr>
              <a:latin typeface="Lato"/>
              <a:ea typeface="Lato"/>
              <a:cs typeface="Lato"/>
              <a:sym typeface="Lato"/>
            </a:endParaRPr>
          </a:p>
        </p:txBody>
      </p:sp>
      <p:sp>
        <p:nvSpPr>
          <p:cNvPr id="173" name="Google Shape;173;p25"/>
          <p:cNvSpPr/>
          <p:nvPr/>
        </p:nvSpPr>
        <p:spPr>
          <a:xfrm>
            <a:off x="5020350" y="1786525"/>
            <a:ext cx="3397800" cy="3023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b="1">
              <a:latin typeface="Raleway"/>
              <a:ea typeface="Raleway"/>
              <a:cs typeface="Raleway"/>
              <a:sym typeface="Raleway"/>
            </a:endParaRPr>
          </a:p>
          <a:p>
            <a:pPr marL="0" lvl="0" indent="0" algn="l" rtl="0">
              <a:lnSpc>
                <a:spcPct val="115000"/>
              </a:lnSpc>
              <a:spcBef>
                <a:spcPts val="0"/>
              </a:spcBef>
              <a:spcAft>
                <a:spcPts val="0"/>
              </a:spcAft>
              <a:buNone/>
            </a:pPr>
            <a:endParaRPr b="1">
              <a:latin typeface="Raleway"/>
              <a:ea typeface="Raleway"/>
              <a:cs typeface="Raleway"/>
              <a:sym typeface="Raleway"/>
            </a:endParaRPr>
          </a:p>
          <a:p>
            <a:pPr marL="0" lvl="0" indent="0" algn="ctr" rtl="0">
              <a:lnSpc>
                <a:spcPct val="115000"/>
              </a:lnSpc>
              <a:spcBef>
                <a:spcPts val="0"/>
              </a:spcBef>
              <a:spcAft>
                <a:spcPts val="0"/>
              </a:spcAft>
              <a:buNone/>
            </a:pPr>
            <a:r>
              <a:rPr lang="et" b="1">
                <a:latin typeface="Raleway"/>
                <a:ea typeface="Raleway"/>
                <a:cs typeface="Raleway"/>
                <a:sym typeface="Raleway"/>
              </a:rPr>
              <a:t>METOODIKA</a:t>
            </a:r>
            <a:endParaRPr b="1">
              <a:latin typeface="Raleway"/>
              <a:ea typeface="Raleway"/>
              <a:cs typeface="Raleway"/>
              <a:sym typeface="Raleway"/>
            </a:endParaRPr>
          </a:p>
          <a:p>
            <a:pPr marL="457200" lvl="0" indent="-317500" algn="l" rtl="0">
              <a:lnSpc>
                <a:spcPct val="115000"/>
              </a:lnSpc>
              <a:spcBef>
                <a:spcPts val="1200"/>
              </a:spcBef>
              <a:spcAft>
                <a:spcPts val="0"/>
              </a:spcAft>
              <a:buSzPts val="1400"/>
              <a:buFont typeface="Raleway"/>
              <a:buAutoNum type="arabicPeriod"/>
            </a:pPr>
            <a:r>
              <a:rPr lang="et">
                <a:latin typeface="Raleway"/>
                <a:ea typeface="Raleway"/>
                <a:cs typeface="Raleway"/>
                <a:sym typeface="Raleway"/>
              </a:rPr>
              <a:t>Juhtumiuuringud muuseumidest (2013–2025)</a:t>
            </a:r>
            <a:endParaRPr>
              <a:latin typeface="Raleway"/>
              <a:ea typeface="Raleway"/>
              <a:cs typeface="Raleway"/>
              <a:sym typeface="Raleway"/>
            </a:endParaRPr>
          </a:p>
          <a:p>
            <a:pPr marL="457200" lvl="0" indent="-317500" algn="l" rtl="0">
              <a:lnSpc>
                <a:spcPct val="115000"/>
              </a:lnSpc>
              <a:spcBef>
                <a:spcPts val="0"/>
              </a:spcBef>
              <a:spcAft>
                <a:spcPts val="0"/>
              </a:spcAft>
              <a:buSzPts val="1400"/>
              <a:buFont typeface="Raleway"/>
              <a:buAutoNum type="arabicPeriod"/>
            </a:pPr>
            <a:r>
              <a:rPr lang="et">
                <a:latin typeface="Raleway"/>
                <a:ea typeface="Raleway"/>
                <a:cs typeface="Raleway"/>
                <a:sym typeface="Raleway"/>
              </a:rPr>
              <a:t>Teadusartiklite süstemaatiline analüüs (24) </a:t>
            </a:r>
            <a:endParaRPr>
              <a:latin typeface="Raleway"/>
              <a:ea typeface="Raleway"/>
              <a:cs typeface="Raleway"/>
              <a:sym typeface="Raleway"/>
            </a:endParaRPr>
          </a:p>
          <a:p>
            <a:pPr marL="457200" lvl="0" indent="-317500" algn="l" rtl="0">
              <a:lnSpc>
                <a:spcPct val="115000"/>
              </a:lnSpc>
              <a:spcBef>
                <a:spcPts val="0"/>
              </a:spcBef>
              <a:spcAft>
                <a:spcPts val="0"/>
              </a:spcAft>
              <a:buSzPts val="1400"/>
              <a:buFont typeface="Raleway"/>
              <a:buAutoNum type="arabicPeriod"/>
            </a:pPr>
            <a:r>
              <a:rPr lang="et">
                <a:latin typeface="Raleway"/>
                <a:ea typeface="Raleway"/>
                <a:cs typeface="Raleway"/>
                <a:sym typeface="Raleway"/>
              </a:rPr>
              <a:t>Tehnoloogia kasutusotstarvete, sihtrühmade ja mõju hindamine </a:t>
            </a:r>
            <a:endParaRPr>
              <a:latin typeface="Raleway"/>
              <a:ea typeface="Raleway"/>
              <a:cs typeface="Raleway"/>
              <a:sym typeface="Raleway"/>
            </a:endParaRPr>
          </a:p>
          <a:p>
            <a:pPr marL="457200" lvl="0" indent="-304800" algn="l" rtl="0">
              <a:lnSpc>
                <a:spcPct val="115000"/>
              </a:lnSpc>
              <a:spcBef>
                <a:spcPts val="0"/>
              </a:spcBef>
              <a:spcAft>
                <a:spcPts val="0"/>
              </a:spcAft>
              <a:buSzPts val="1200"/>
              <a:buFont typeface="Times New Roman"/>
              <a:buAutoNum type="arabicPeriod"/>
            </a:pPr>
            <a:r>
              <a:rPr lang="et">
                <a:latin typeface="Raleway"/>
                <a:ea typeface="Raleway"/>
                <a:cs typeface="Raleway"/>
                <a:sym typeface="Raleway"/>
              </a:rPr>
              <a:t>Tehnoloogiate rakendamise võimaluste ja takistuste mõistmine hariduse kontekstis</a:t>
            </a:r>
            <a:br>
              <a:rPr lang="et">
                <a:latin typeface="Raleway"/>
                <a:ea typeface="Raleway"/>
                <a:cs typeface="Raleway"/>
                <a:sym typeface="Raleway"/>
              </a:rPr>
            </a:br>
            <a:endParaRPr>
              <a:latin typeface="Raleway"/>
              <a:ea typeface="Raleway"/>
              <a:cs typeface="Raleway"/>
              <a:sym typeface="Raleway"/>
            </a:endParaRPr>
          </a:p>
          <a:p>
            <a:pPr marL="0" lvl="0" indent="0" algn="ctr" rtl="0">
              <a:spcBef>
                <a:spcPts val="1200"/>
              </a:spcBef>
              <a:spcAft>
                <a:spcPts val="0"/>
              </a:spcAft>
              <a:buNone/>
            </a:pPr>
            <a:endParaRPr>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6"/>
          <p:cNvSpPr txBox="1">
            <a:spLocks noGrp="1"/>
          </p:cNvSpPr>
          <p:nvPr>
            <p:ph type="title"/>
          </p:nvPr>
        </p:nvSpPr>
        <p:spPr>
          <a:xfrm>
            <a:off x="727650" y="12191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t"/>
              <a:t>GRUPP 3- Tööjaotus</a:t>
            </a:r>
            <a:endParaRPr/>
          </a:p>
        </p:txBody>
      </p:sp>
      <p:sp>
        <p:nvSpPr>
          <p:cNvPr id="179" name="Google Shape;179;p2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80" name="Google Shape;180;p26"/>
          <p:cNvSpPr/>
          <p:nvPr/>
        </p:nvSpPr>
        <p:spPr>
          <a:xfrm>
            <a:off x="729450" y="1754400"/>
            <a:ext cx="3611100" cy="2747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t" b="1">
                <a:latin typeface="Raleway"/>
                <a:ea typeface="Raleway"/>
                <a:cs typeface="Raleway"/>
                <a:sym typeface="Raleway"/>
              </a:rPr>
              <a:t>JUHTUMIUURINGUD MUUSEUMIDES</a:t>
            </a:r>
            <a:endParaRPr b="1">
              <a:latin typeface="Raleway"/>
              <a:ea typeface="Raleway"/>
              <a:cs typeface="Raleway"/>
              <a:sym typeface="Raleway"/>
            </a:endParaRPr>
          </a:p>
          <a:p>
            <a:pPr marL="457200" lvl="0" indent="-317500" algn="l" rtl="0">
              <a:lnSpc>
                <a:spcPct val="150000"/>
              </a:lnSpc>
              <a:spcBef>
                <a:spcPts val="1200"/>
              </a:spcBef>
              <a:spcAft>
                <a:spcPts val="0"/>
              </a:spcAft>
              <a:buSzPts val="1400"/>
              <a:buFont typeface="Raleway"/>
              <a:buChar char="●"/>
            </a:pPr>
            <a:r>
              <a:rPr lang="et">
                <a:latin typeface="Raleway"/>
                <a:ea typeface="Raleway"/>
                <a:cs typeface="Raleway"/>
                <a:sym typeface="Raleway"/>
              </a:rPr>
              <a:t>2013–2018: Reili Rohtla &amp; Liis Rohtmets</a:t>
            </a:r>
            <a:endParaRPr>
              <a:latin typeface="Raleway"/>
              <a:ea typeface="Raleway"/>
              <a:cs typeface="Raleway"/>
              <a:sym typeface="Raleway"/>
            </a:endParaRPr>
          </a:p>
          <a:p>
            <a:pPr marL="457200" lvl="0" indent="-317500" algn="l" rtl="0">
              <a:lnSpc>
                <a:spcPct val="150000"/>
              </a:lnSpc>
              <a:spcBef>
                <a:spcPts val="0"/>
              </a:spcBef>
              <a:spcAft>
                <a:spcPts val="0"/>
              </a:spcAft>
              <a:buSzPts val="1400"/>
              <a:buFont typeface="Raleway"/>
              <a:buChar char="●"/>
            </a:pPr>
            <a:r>
              <a:rPr lang="et">
                <a:latin typeface="Raleway"/>
                <a:ea typeface="Raleway"/>
                <a:cs typeface="Raleway"/>
                <a:sym typeface="Raleway"/>
              </a:rPr>
              <a:t>2019–2024: Maria Rannamets &amp; Eneli Laanekivi</a:t>
            </a:r>
            <a:endParaRPr>
              <a:latin typeface="Raleway"/>
              <a:ea typeface="Raleway"/>
              <a:cs typeface="Raleway"/>
              <a:sym typeface="Raleway"/>
            </a:endParaRPr>
          </a:p>
          <a:p>
            <a:pPr marL="457200" lvl="0" indent="-317500" algn="l" rtl="0">
              <a:lnSpc>
                <a:spcPct val="150000"/>
              </a:lnSpc>
              <a:spcBef>
                <a:spcPts val="0"/>
              </a:spcBef>
              <a:spcAft>
                <a:spcPts val="0"/>
              </a:spcAft>
              <a:buSzPts val="1400"/>
              <a:buFont typeface="Raleway"/>
              <a:buChar char="●"/>
            </a:pPr>
            <a:r>
              <a:rPr lang="et">
                <a:latin typeface="Raleway"/>
                <a:ea typeface="Raleway"/>
                <a:cs typeface="Raleway"/>
                <a:sym typeface="Raleway"/>
              </a:rPr>
              <a:t>2025 ja tulevikutrendid: Cetlyn Talts</a:t>
            </a:r>
            <a:endParaRPr>
              <a:latin typeface="Raleway"/>
              <a:ea typeface="Raleway"/>
              <a:cs typeface="Raleway"/>
              <a:sym typeface="Raleway"/>
            </a:endParaRPr>
          </a:p>
        </p:txBody>
      </p:sp>
      <p:sp>
        <p:nvSpPr>
          <p:cNvPr id="181" name="Google Shape;181;p26"/>
          <p:cNvSpPr/>
          <p:nvPr/>
        </p:nvSpPr>
        <p:spPr>
          <a:xfrm>
            <a:off x="4805250" y="1754400"/>
            <a:ext cx="3611100" cy="2747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1200"/>
              </a:spcBef>
              <a:spcAft>
                <a:spcPts val="0"/>
              </a:spcAft>
              <a:buNone/>
            </a:pPr>
            <a:endParaRPr b="1">
              <a:latin typeface="Raleway"/>
              <a:ea typeface="Raleway"/>
              <a:cs typeface="Raleway"/>
              <a:sym typeface="Raleway"/>
            </a:endParaRPr>
          </a:p>
          <a:p>
            <a:pPr marL="0" lvl="0" indent="0" algn="ctr" rtl="0">
              <a:lnSpc>
                <a:spcPct val="150000"/>
              </a:lnSpc>
              <a:spcBef>
                <a:spcPts val="1200"/>
              </a:spcBef>
              <a:spcAft>
                <a:spcPts val="0"/>
              </a:spcAft>
              <a:buNone/>
            </a:pPr>
            <a:r>
              <a:rPr lang="et" b="1">
                <a:latin typeface="Raleway"/>
                <a:ea typeface="Raleway"/>
                <a:cs typeface="Raleway"/>
                <a:sym typeface="Raleway"/>
              </a:rPr>
              <a:t>ARTIKLITE ANALÜÜS</a:t>
            </a:r>
            <a:endParaRPr b="1">
              <a:latin typeface="Raleway"/>
              <a:ea typeface="Raleway"/>
              <a:cs typeface="Raleway"/>
              <a:sym typeface="Raleway"/>
            </a:endParaRPr>
          </a:p>
          <a:p>
            <a:pPr marL="457200" lvl="0" indent="-317500" algn="l" rtl="0">
              <a:lnSpc>
                <a:spcPct val="150000"/>
              </a:lnSpc>
              <a:spcBef>
                <a:spcPts val="1200"/>
              </a:spcBef>
              <a:spcAft>
                <a:spcPts val="0"/>
              </a:spcAft>
              <a:buSzPts val="1400"/>
              <a:buFont typeface="Raleway"/>
              <a:buChar char="●"/>
            </a:pPr>
            <a:r>
              <a:rPr lang="et">
                <a:latin typeface="Raleway"/>
                <a:ea typeface="Raleway"/>
                <a:cs typeface="Raleway"/>
                <a:sym typeface="Raleway"/>
              </a:rPr>
              <a:t>Kõik liikmed töötlesid artikleid ühiselt</a:t>
            </a:r>
            <a:endParaRPr>
              <a:latin typeface="Raleway"/>
              <a:ea typeface="Raleway"/>
              <a:cs typeface="Raleway"/>
              <a:sym typeface="Raleway"/>
            </a:endParaRPr>
          </a:p>
          <a:p>
            <a:pPr marL="457200" lvl="0" indent="-317500" algn="l" rtl="0">
              <a:lnSpc>
                <a:spcPct val="150000"/>
              </a:lnSpc>
              <a:spcBef>
                <a:spcPts val="0"/>
              </a:spcBef>
              <a:spcAft>
                <a:spcPts val="0"/>
              </a:spcAft>
              <a:buSzPts val="1400"/>
              <a:buFont typeface="Raleway"/>
              <a:buChar char="●"/>
            </a:pPr>
            <a:r>
              <a:rPr lang="et">
                <a:latin typeface="Raleway"/>
                <a:ea typeface="Raleway"/>
                <a:cs typeface="Raleway"/>
                <a:sym typeface="Raleway"/>
              </a:rPr>
              <a:t>Ühised kriteeriumid: eesmärk, sihtrühm, robotitüüp</a:t>
            </a:r>
            <a:endParaRPr>
              <a:latin typeface="Raleway"/>
              <a:ea typeface="Raleway"/>
              <a:cs typeface="Raleway"/>
              <a:sym typeface="Raleway"/>
            </a:endParaRPr>
          </a:p>
          <a:p>
            <a:pPr marL="457200" lvl="0" indent="-317500" algn="l" rtl="0">
              <a:lnSpc>
                <a:spcPct val="150000"/>
              </a:lnSpc>
              <a:spcBef>
                <a:spcPts val="0"/>
              </a:spcBef>
              <a:spcAft>
                <a:spcPts val="0"/>
              </a:spcAft>
              <a:buSzPts val="1400"/>
              <a:buFont typeface="Raleway"/>
              <a:buChar char="●"/>
            </a:pPr>
            <a:r>
              <a:rPr lang="et">
                <a:latin typeface="Raleway"/>
                <a:ea typeface="Raleway"/>
                <a:cs typeface="Raleway"/>
                <a:sym typeface="Raleway"/>
              </a:rPr>
              <a:t>Valiti 24 artiklit</a:t>
            </a:r>
            <a:endParaRPr>
              <a:latin typeface="Raleway"/>
              <a:ea typeface="Raleway"/>
              <a:cs typeface="Raleway"/>
              <a:sym typeface="Raleway"/>
            </a:endParaRPr>
          </a:p>
          <a:p>
            <a:pPr marL="457200" lvl="0" indent="-317500" algn="l" rtl="0">
              <a:lnSpc>
                <a:spcPct val="150000"/>
              </a:lnSpc>
              <a:spcBef>
                <a:spcPts val="0"/>
              </a:spcBef>
              <a:spcAft>
                <a:spcPts val="0"/>
              </a:spcAft>
              <a:buSzPts val="1400"/>
              <a:buFont typeface="Raleway"/>
              <a:buChar char="●"/>
            </a:pPr>
            <a:r>
              <a:rPr lang="et">
                <a:latin typeface="Raleway"/>
                <a:ea typeface="Raleway"/>
                <a:cs typeface="Raleway"/>
                <a:sym typeface="Raleway"/>
              </a:rPr>
              <a:t>Info süstematiseeriti Exceli tabelitesse</a:t>
            </a:r>
            <a:br>
              <a:rPr lang="et">
                <a:latin typeface="Raleway"/>
                <a:ea typeface="Raleway"/>
                <a:cs typeface="Raleway"/>
                <a:sym typeface="Raleway"/>
              </a:rPr>
            </a:br>
            <a:endParaRPr>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7"/>
          <p:cNvSpPr txBox="1">
            <a:spLocks noGrp="1"/>
          </p:cNvSpPr>
          <p:nvPr>
            <p:ph type="title"/>
          </p:nvPr>
        </p:nvSpPr>
        <p:spPr>
          <a:xfrm>
            <a:off x="727650" y="12475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t"/>
              <a:t>GRUPP 3</a:t>
            </a:r>
            <a:endParaRPr/>
          </a:p>
        </p:txBody>
      </p:sp>
      <p:sp>
        <p:nvSpPr>
          <p:cNvPr id="187" name="Google Shape;187;p27"/>
          <p:cNvSpPr txBox="1">
            <a:spLocks noGrp="1"/>
          </p:cNvSpPr>
          <p:nvPr>
            <p:ph type="body" idx="1"/>
          </p:nvPr>
        </p:nvSpPr>
        <p:spPr>
          <a:xfrm>
            <a:off x="729450" y="1853850"/>
            <a:ext cx="4018800" cy="2586300"/>
          </a:xfrm>
          <a:prstGeom prst="rect">
            <a:avLst/>
          </a:prstGeom>
        </p:spPr>
        <p:txBody>
          <a:bodyPr spcFirstLastPara="1" wrap="square" lIns="91425" tIns="91425" rIns="91425" bIns="91425" anchor="t" anchorCtr="0">
            <a:normAutofit/>
          </a:bodyPr>
          <a:lstStyle/>
          <a:p>
            <a:pPr marL="457200" lvl="0" indent="0" algn="l" rtl="0">
              <a:spcBef>
                <a:spcPts val="1200"/>
              </a:spcBef>
              <a:spcAft>
                <a:spcPts val="0"/>
              </a:spcAft>
              <a:buNone/>
            </a:pPr>
            <a:endParaRPr sz="1400">
              <a:latin typeface="Raleway"/>
              <a:ea typeface="Raleway"/>
              <a:cs typeface="Raleway"/>
              <a:sym typeface="Raleway"/>
            </a:endParaRPr>
          </a:p>
          <a:p>
            <a:pPr marL="0" lvl="0" indent="0" algn="l" rtl="0">
              <a:spcBef>
                <a:spcPts val="1200"/>
              </a:spcBef>
              <a:spcAft>
                <a:spcPts val="1200"/>
              </a:spcAft>
              <a:buNone/>
            </a:pPr>
            <a:r>
              <a:rPr lang="et" sz="1400">
                <a:latin typeface="Raleway"/>
                <a:ea typeface="Raleway"/>
                <a:cs typeface="Raleway"/>
                <a:sym typeface="Raleway"/>
              </a:rPr>
              <a:t>‘</a:t>
            </a:r>
            <a:endParaRPr sz="1400">
              <a:latin typeface="Raleway"/>
              <a:ea typeface="Raleway"/>
              <a:cs typeface="Raleway"/>
              <a:sym typeface="Raleway"/>
            </a:endParaRPr>
          </a:p>
        </p:txBody>
      </p:sp>
      <p:sp>
        <p:nvSpPr>
          <p:cNvPr id="188" name="Google Shape;188;p27"/>
          <p:cNvSpPr/>
          <p:nvPr/>
        </p:nvSpPr>
        <p:spPr>
          <a:xfrm>
            <a:off x="727650" y="1862350"/>
            <a:ext cx="3326700" cy="2937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t" b="1">
                <a:latin typeface="Raleway"/>
                <a:ea typeface="Raleway"/>
                <a:cs typeface="Raleway"/>
                <a:sym typeface="Raleway"/>
              </a:rPr>
              <a:t>TULEMUS</a:t>
            </a:r>
            <a:endParaRPr b="1">
              <a:latin typeface="Raleway"/>
              <a:ea typeface="Raleway"/>
              <a:cs typeface="Raleway"/>
              <a:sym typeface="Raleway"/>
            </a:endParaRPr>
          </a:p>
          <a:p>
            <a:pPr marL="0" lvl="0" indent="0" algn="ctr" rtl="0">
              <a:lnSpc>
                <a:spcPct val="150000"/>
              </a:lnSpc>
              <a:spcBef>
                <a:spcPts val="0"/>
              </a:spcBef>
              <a:spcAft>
                <a:spcPts val="0"/>
              </a:spcAft>
              <a:buNone/>
            </a:pPr>
            <a:r>
              <a:rPr lang="et">
                <a:solidFill>
                  <a:schemeClr val="dk2"/>
                </a:solidFill>
                <a:latin typeface="Raleway"/>
                <a:ea typeface="Raleway"/>
                <a:cs typeface="Raleway"/>
                <a:sym typeface="Raleway"/>
              </a:rPr>
              <a:t>Tulemusena valmis sisuline ja struktureeritud ülevaade kaugosalusrobotite rahvusvahelisest kasutusest muuseumihariduses. Samas toovad allikad esile mitmeid väljakutseid – nagu tehnilised piirangud, rahastusprobleemid ja organisatsioonilised takistused .</a:t>
            </a:r>
            <a:endParaRPr>
              <a:solidFill>
                <a:schemeClr val="dk2"/>
              </a:solidFill>
              <a:latin typeface="Raleway"/>
              <a:ea typeface="Raleway"/>
              <a:cs typeface="Raleway"/>
              <a:sym typeface="Raleway"/>
            </a:endParaRPr>
          </a:p>
        </p:txBody>
      </p:sp>
      <p:sp>
        <p:nvSpPr>
          <p:cNvPr id="189" name="Google Shape;189;p27"/>
          <p:cNvSpPr/>
          <p:nvPr/>
        </p:nvSpPr>
        <p:spPr>
          <a:xfrm>
            <a:off x="5089650" y="1862350"/>
            <a:ext cx="3326700" cy="2937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t" b="1">
                <a:solidFill>
                  <a:schemeClr val="dk2"/>
                </a:solidFill>
                <a:latin typeface="Raleway"/>
                <a:ea typeface="Raleway"/>
                <a:cs typeface="Raleway"/>
                <a:sym typeface="Raleway"/>
              </a:rPr>
              <a:t>JÄRELDUS</a:t>
            </a:r>
            <a:endParaRPr b="1">
              <a:solidFill>
                <a:schemeClr val="dk2"/>
              </a:solidFill>
              <a:latin typeface="Raleway"/>
              <a:ea typeface="Raleway"/>
              <a:cs typeface="Raleway"/>
              <a:sym typeface="Raleway"/>
            </a:endParaRPr>
          </a:p>
          <a:p>
            <a:pPr marL="0" lvl="0" indent="0" algn="ctr" rtl="0">
              <a:lnSpc>
                <a:spcPct val="150000"/>
              </a:lnSpc>
              <a:spcBef>
                <a:spcPts val="1200"/>
              </a:spcBef>
              <a:spcAft>
                <a:spcPts val="0"/>
              </a:spcAft>
              <a:buNone/>
            </a:pPr>
            <a:r>
              <a:rPr lang="et">
                <a:solidFill>
                  <a:schemeClr val="dk2"/>
                </a:solidFill>
                <a:latin typeface="Raleway"/>
                <a:ea typeface="Raleway"/>
                <a:cs typeface="Raleway"/>
                <a:sym typeface="Raleway"/>
              </a:rPr>
              <a:t>Kaugosalusrobotid pakuvad muuseumihariduses suurt potentsiaali, kuid nende edukaks rakendamiseks on vaja teadlikku planeerimist ja tugevat tugisüsteemi.</a:t>
            </a:r>
            <a:endParaRPr>
              <a:solidFill>
                <a:schemeClr val="dk2"/>
              </a:solidFill>
              <a:latin typeface="Raleway"/>
              <a:ea typeface="Raleway"/>
              <a:cs typeface="Raleway"/>
              <a:sym typeface="Raleway"/>
            </a:endParaRPr>
          </a:p>
          <a:p>
            <a:pPr marL="0" lvl="0" indent="0" algn="ctr" rtl="0">
              <a:spcBef>
                <a:spcPts val="1200"/>
              </a:spcBef>
              <a:spcAft>
                <a:spcPts val="0"/>
              </a:spcAft>
              <a:buNone/>
            </a:pPr>
            <a:endParaRPr>
              <a:solidFill>
                <a:schemeClr val="dk2"/>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t"/>
              <a:t>GRUPP 4 - Eesmärk ja fookus </a:t>
            </a:r>
            <a:endParaRPr/>
          </a:p>
        </p:txBody>
      </p:sp>
      <p:sp>
        <p:nvSpPr>
          <p:cNvPr id="195" name="Google Shape;195;p28"/>
          <p:cNvSpPr txBox="1">
            <a:spLocks noGrp="1"/>
          </p:cNvSpPr>
          <p:nvPr>
            <p:ph type="body" idx="1"/>
          </p:nvPr>
        </p:nvSpPr>
        <p:spPr>
          <a:xfrm>
            <a:off x="729450" y="2078875"/>
            <a:ext cx="5091300" cy="30066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et" sz="1400" b="1">
                <a:solidFill>
                  <a:srgbClr val="000000"/>
                </a:solidFill>
                <a:latin typeface="Raleway"/>
                <a:ea typeface="Raleway"/>
                <a:cs typeface="Raleway"/>
                <a:sym typeface="Raleway"/>
              </a:rPr>
              <a:t>Fookus:</a:t>
            </a:r>
            <a:endParaRPr sz="1400" b="1">
              <a:solidFill>
                <a:srgbClr val="000000"/>
              </a:solidFill>
              <a:latin typeface="Raleway"/>
              <a:ea typeface="Raleway"/>
              <a:cs typeface="Raleway"/>
              <a:sym typeface="Raleway"/>
            </a:endParaRPr>
          </a:p>
          <a:p>
            <a:pPr marL="457200" lvl="0" indent="-317500" algn="l" rtl="0">
              <a:spcBef>
                <a:spcPts val="1200"/>
              </a:spcBef>
              <a:spcAft>
                <a:spcPts val="0"/>
              </a:spcAft>
              <a:buClr>
                <a:srgbClr val="000000"/>
              </a:buClr>
              <a:buSzPts val="1400"/>
              <a:buFont typeface="Raleway"/>
              <a:buChar char="●"/>
            </a:pPr>
            <a:r>
              <a:rPr lang="et" sz="1400">
                <a:solidFill>
                  <a:srgbClr val="000000"/>
                </a:solidFill>
                <a:latin typeface="Raleway"/>
                <a:ea typeface="Raleway"/>
                <a:cs typeface="Raleway"/>
                <a:sym typeface="Raleway"/>
              </a:rPr>
              <a:t>Tehniliste omaduste kaardistamine</a:t>
            </a:r>
            <a:br>
              <a:rPr lang="et" sz="1400">
                <a:solidFill>
                  <a:srgbClr val="000000"/>
                </a:solidFill>
                <a:latin typeface="Raleway"/>
                <a:ea typeface="Raleway"/>
                <a:cs typeface="Raleway"/>
                <a:sym typeface="Raleway"/>
              </a:rPr>
            </a:br>
            <a:endParaRPr sz="1400">
              <a:solidFill>
                <a:srgbClr val="000000"/>
              </a:solidFill>
              <a:latin typeface="Raleway"/>
              <a:ea typeface="Raleway"/>
              <a:cs typeface="Raleway"/>
              <a:sym typeface="Raleway"/>
            </a:endParaRPr>
          </a:p>
          <a:p>
            <a:pPr marL="457200" lvl="0" indent="-317500" algn="l" rtl="0">
              <a:spcBef>
                <a:spcPts val="0"/>
              </a:spcBef>
              <a:spcAft>
                <a:spcPts val="0"/>
              </a:spcAft>
              <a:buClr>
                <a:srgbClr val="000000"/>
              </a:buClr>
              <a:buSzPts val="1400"/>
              <a:buFont typeface="Raleway"/>
              <a:buChar char="●"/>
            </a:pPr>
            <a:r>
              <a:rPr lang="et" sz="1400">
                <a:solidFill>
                  <a:srgbClr val="000000"/>
                </a:solidFill>
                <a:latin typeface="Raleway"/>
                <a:ea typeface="Raleway"/>
                <a:cs typeface="Raleway"/>
                <a:sym typeface="Raleway"/>
              </a:rPr>
              <a:t>Kasutusvõimalused hariduses</a:t>
            </a:r>
            <a:br>
              <a:rPr lang="et" sz="1400">
                <a:solidFill>
                  <a:srgbClr val="000000"/>
                </a:solidFill>
                <a:latin typeface="Raleway"/>
                <a:ea typeface="Raleway"/>
                <a:cs typeface="Raleway"/>
                <a:sym typeface="Raleway"/>
              </a:rPr>
            </a:br>
            <a:endParaRPr sz="1400">
              <a:solidFill>
                <a:srgbClr val="000000"/>
              </a:solidFill>
              <a:latin typeface="Raleway"/>
              <a:ea typeface="Raleway"/>
              <a:cs typeface="Raleway"/>
              <a:sym typeface="Raleway"/>
            </a:endParaRPr>
          </a:p>
          <a:p>
            <a:pPr marL="457200" lvl="0" indent="-317500" algn="l" rtl="0">
              <a:spcBef>
                <a:spcPts val="0"/>
              </a:spcBef>
              <a:spcAft>
                <a:spcPts val="0"/>
              </a:spcAft>
              <a:buClr>
                <a:srgbClr val="000000"/>
              </a:buClr>
              <a:buSzPts val="1400"/>
              <a:buFont typeface="Raleway"/>
              <a:buChar char="●"/>
            </a:pPr>
            <a:r>
              <a:rPr lang="et" sz="1400">
                <a:solidFill>
                  <a:srgbClr val="000000"/>
                </a:solidFill>
                <a:latin typeface="Raleway"/>
                <a:ea typeface="Raleway"/>
                <a:cs typeface="Raleway"/>
                <a:sym typeface="Raleway"/>
              </a:rPr>
              <a:t>Visioon ja tulevikuperspektiiv</a:t>
            </a:r>
            <a:br>
              <a:rPr lang="et" sz="1400">
                <a:solidFill>
                  <a:srgbClr val="000000"/>
                </a:solidFill>
                <a:latin typeface="Raleway"/>
                <a:ea typeface="Raleway"/>
                <a:cs typeface="Raleway"/>
                <a:sym typeface="Raleway"/>
              </a:rPr>
            </a:br>
            <a:endParaRPr sz="1400">
              <a:solidFill>
                <a:srgbClr val="000000"/>
              </a:solidFill>
              <a:latin typeface="Raleway"/>
              <a:ea typeface="Raleway"/>
              <a:cs typeface="Raleway"/>
              <a:sym typeface="Raleway"/>
            </a:endParaRPr>
          </a:p>
          <a:p>
            <a:pPr marL="457200" lvl="0" indent="-317500" algn="l" rtl="0">
              <a:spcBef>
                <a:spcPts val="0"/>
              </a:spcBef>
              <a:spcAft>
                <a:spcPts val="0"/>
              </a:spcAft>
              <a:buClr>
                <a:srgbClr val="000000"/>
              </a:buClr>
              <a:buSzPts val="1400"/>
              <a:buFont typeface="Raleway"/>
              <a:buChar char="●"/>
            </a:pPr>
            <a:r>
              <a:rPr lang="et" sz="1400">
                <a:solidFill>
                  <a:srgbClr val="000000"/>
                </a:solidFill>
                <a:latin typeface="Raleway"/>
                <a:ea typeface="Raleway"/>
                <a:cs typeface="Raleway"/>
                <a:sym typeface="Raleway"/>
              </a:rPr>
              <a:t>Tutvustav videoklipp</a:t>
            </a:r>
            <a:br>
              <a:rPr lang="et" sz="1400">
                <a:solidFill>
                  <a:srgbClr val="000000"/>
                </a:solidFill>
                <a:latin typeface="Arial"/>
                <a:ea typeface="Arial"/>
                <a:cs typeface="Arial"/>
                <a:sym typeface="Arial"/>
              </a:rPr>
            </a:br>
            <a:endParaRPr sz="1400"/>
          </a:p>
        </p:txBody>
      </p:sp>
      <p:pic>
        <p:nvPicPr>
          <p:cNvPr id="196" name="Google Shape;196;p28" title="20250409_162340.jpg"/>
          <p:cNvPicPr preferRelativeResize="0"/>
          <p:nvPr/>
        </p:nvPicPr>
        <p:blipFill rotWithShape="1">
          <a:blip r:embed="rId3">
            <a:alphaModFix/>
          </a:blip>
          <a:srcRect l="31451" t="10064" r="34866" b="4061"/>
          <a:stretch/>
        </p:blipFill>
        <p:spPr>
          <a:xfrm>
            <a:off x="5896600" y="482425"/>
            <a:ext cx="3247401" cy="4661075"/>
          </a:xfrm>
          <a:prstGeom prst="rect">
            <a:avLst/>
          </a:prstGeom>
          <a:noFill/>
          <a:ln>
            <a:noFill/>
          </a:ln>
        </p:spPr>
      </p:pic>
      <p:pic>
        <p:nvPicPr>
          <p:cNvPr id="197" name="Google Shape;197;p28" title="Roboti kogupikkus (tagakülg).jpg"/>
          <p:cNvPicPr preferRelativeResize="0"/>
          <p:nvPr/>
        </p:nvPicPr>
        <p:blipFill rotWithShape="1">
          <a:blip r:embed="rId4">
            <a:alphaModFix/>
          </a:blip>
          <a:srcRect t="8549" b="10642"/>
          <a:stretch/>
        </p:blipFill>
        <p:spPr>
          <a:xfrm>
            <a:off x="5896600" y="482425"/>
            <a:ext cx="3247401" cy="46610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t"/>
              <a:t>GRUPP 4 - Meeskond ja tööjaotus</a:t>
            </a:r>
            <a:endParaRPr/>
          </a:p>
        </p:txBody>
      </p:sp>
      <p:sp>
        <p:nvSpPr>
          <p:cNvPr id="203" name="Google Shape;203;p29"/>
          <p:cNvSpPr txBox="1">
            <a:spLocks noGrp="1"/>
          </p:cNvSpPr>
          <p:nvPr>
            <p:ph type="body" idx="1"/>
          </p:nvPr>
        </p:nvSpPr>
        <p:spPr>
          <a:xfrm>
            <a:off x="729450" y="2078875"/>
            <a:ext cx="5167200" cy="30645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t" sz="1400" b="1">
                <a:solidFill>
                  <a:srgbClr val="000000"/>
                </a:solidFill>
                <a:latin typeface="Raleway"/>
                <a:ea typeface="Raleway"/>
                <a:cs typeface="Raleway"/>
                <a:sym typeface="Raleway"/>
              </a:rPr>
              <a:t>Rollid ja panused rühmas:</a:t>
            </a:r>
            <a:endParaRPr sz="1400" b="1">
              <a:solidFill>
                <a:srgbClr val="000000"/>
              </a:solidFill>
              <a:latin typeface="Raleway"/>
              <a:ea typeface="Raleway"/>
              <a:cs typeface="Raleway"/>
              <a:sym typeface="Raleway"/>
            </a:endParaRPr>
          </a:p>
          <a:p>
            <a:pPr marL="0" lvl="0" indent="0" algn="l" rtl="0">
              <a:lnSpc>
                <a:spcPct val="150000"/>
              </a:lnSpc>
              <a:spcBef>
                <a:spcPts val="1200"/>
              </a:spcBef>
              <a:spcAft>
                <a:spcPts val="1200"/>
              </a:spcAft>
              <a:buNone/>
            </a:pPr>
            <a:r>
              <a:rPr lang="et" sz="1400" b="1">
                <a:solidFill>
                  <a:srgbClr val="000000"/>
                </a:solidFill>
                <a:latin typeface="Raleway"/>
                <a:ea typeface="Raleway"/>
                <a:cs typeface="Raleway"/>
                <a:sym typeface="Raleway"/>
              </a:rPr>
              <a:t>Ülevaatedokument </a:t>
            </a:r>
            <a:r>
              <a:rPr lang="et" sz="1400">
                <a:solidFill>
                  <a:srgbClr val="000000"/>
                </a:solidFill>
                <a:latin typeface="Raleway"/>
                <a:ea typeface="Raleway"/>
                <a:cs typeface="Raleway"/>
                <a:sym typeface="Raleway"/>
              </a:rPr>
              <a:t>– Maike Niiduviir</a:t>
            </a:r>
            <a:br>
              <a:rPr lang="et" sz="1400">
                <a:solidFill>
                  <a:srgbClr val="000000"/>
                </a:solidFill>
                <a:latin typeface="Raleway"/>
                <a:ea typeface="Raleway"/>
                <a:cs typeface="Raleway"/>
                <a:sym typeface="Raleway"/>
              </a:rPr>
            </a:br>
            <a:r>
              <a:rPr lang="et" sz="1400" b="1">
                <a:solidFill>
                  <a:srgbClr val="000000"/>
                </a:solidFill>
                <a:latin typeface="Raleway"/>
                <a:ea typeface="Raleway"/>
                <a:cs typeface="Raleway"/>
                <a:sym typeface="Raleway"/>
              </a:rPr>
              <a:t>Tehnilised andmed </a:t>
            </a:r>
            <a:r>
              <a:rPr lang="et" sz="1400">
                <a:solidFill>
                  <a:srgbClr val="000000"/>
                </a:solidFill>
                <a:latin typeface="Raleway"/>
                <a:ea typeface="Raleway"/>
                <a:cs typeface="Raleway"/>
                <a:sym typeface="Raleway"/>
              </a:rPr>
              <a:t>– Ruth Ööpik</a:t>
            </a:r>
            <a:br>
              <a:rPr lang="et" sz="1400">
                <a:solidFill>
                  <a:srgbClr val="000000"/>
                </a:solidFill>
                <a:latin typeface="Raleway"/>
                <a:ea typeface="Raleway"/>
                <a:cs typeface="Raleway"/>
                <a:sym typeface="Raleway"/>
              </a:rPr>
            </a:br>
            <a:r>
              <a:rPr lang="et" sz="1400" b="1">
                <a:solidFill>
                  <a:srgbClr val="000000"/>
                </a:solidFill>
                <a:latin typeface="Raleway"/>
                <a:ea typeface="Raleway"/>
                <a:cs typeface="Raleway"/>
                <a:sym typeface="Raleway"/>
              </a:rPr>
              <a:t>Visuaalid, pildipank ja portfoolio koostamine </a:t>
            </a:r>
            <a:r>
              <a:rPr lang="et" sz="1400">
                <a:solidFill>
                  <a:srgbClr val="000000"/>
                </a:solidFill>
                <a:latin typeface="Raleway"/>
                <a:ea typeface="Raleway"/>
                <a:cs typeface="Raleway"/>
                <a:sym typeface="Raleway"/>
              </a:rPr>
              <a:t>– Emma Vassiljev</a:t>
            </a:r>
            <a:br>
              <a:rPr lang="et" sz="1400">
                <a:solidFill>
                  <a:srgbClr val="000000"/>
                </a:solidFill>
                <a:latin typeface="Raleway"/>
                <a:ea typeface="Raleway"/>
                <a:cs typeface="Raleway"/>
                <a:sym typeface="Raleway"/>
              </a:rPr>
            </a:br>
            <a:r>
              <a:rPr lang="et" sz="1400" b="1">
                <a:solidFill>
                  <a:srgbClr val="000000"/>
                </a:solidFill>
                <a:latin typeface="Raleway"/>
                <a:ea typeface="Raleway"/>
                <a:cs typeface="Raleway"/>
                <a:sym typeface="Raleway"/>
              </a:rPr>
              <a:t>Allikad ja näited </a:t>
            </a:r>
            <a:r>
              <a:rPr lang="et" sz="1400">
                <a:solidFill>
                  <a:srgbClr val="000000"/>
                </a:solidFill>
                <a:latin typeface="Raleway"/>
                <a:ea typeface="Raleway"/>
                <a:cs typeface="Raleway"/>
                <a:sym typeface="Raleway"/>
              </a:rPr>
              <a:t>– Mari-Liis Asu</a:t>
            </a:r>
            <a:br>
              <a:rPr lang="et" sz="1400">
                <a:solidFill>
                  <a:srgbClr val="000000"/>
                </a:solidFill>
                <a:latin typeface="Raleway"/>
                <a:ea typeface="Raleway"/>
                <a:cs typeface="Raleway"/>
                <a:sym typeface="Raleway"/>
              </a:rPr>
            </a:br>
            <a:r>
              <a:rPr lang="et" sz="1400" b="1">
                <a:solidFill>
                  <a:srgbClr val="000000"/>
                </a:solidFill>
                <a:latin typeface="Raleway"/>
                <a:ea typeface="Raleway"/>
                <a:cs typeface="Raleway"/>
                <a:sym typeface="Raleway"/>
              </a:rPr>
              <a:t>Video ja projektijuhtimine </a:t>
            </a:r>
            <a:r>
              <a:rPr lang="et" sz="1400">
                <a:solidFill>
                  <a:srgbClr val="000000"/>
                </a:solidFill>
                <a:latin typeface="Raleway"/>
                <a:ea typeface="Raleway"/>
                <a:cs typeface="Raleway"/>
                <a:sym typeface="Raleway"/>
              </a:rPr>
              <a:t>– Brandon Povilaitis</a:t>
            </a:r>
            <a:endParaRPr sz="1400">
              <a:latin typeface="Raleway"/>
              <a:ea typeface="Raleway"/>
              <a:cs typeface="Raleway"/>
              <a:sym typeface="Raleway"/>
            </a:endParaRPr>
          </a:p>
        </p:txBody>
      </p:sp>
      <p:pic>
        <p:nvPicPr>
          <p:cNvPr id="204" name="Google Shape;204;p29" title="20250409_164605.jpg"/>
          <p:cNvPicPr preferRelativeResize="0"/>
          <p:nvPr/>
        </p:nvPicPr>
        <p:blipFill rotWithShape="1">
          <a:blip r:embed="rId3">
            <a:alphaModFix/>
          </a:blip>
          <a:srcRect l="28862" t="9869" r="35784"/>
          <a:stretch/>
        </p:blipFill>
        <p:spPr>
          <a:xfrm>
            <a:off x="5896600" y="482425"/>
            <a:ext cx="3247401" cy="4661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t"/>
              <a:t>GRUPP 4 - Tulemused ja väljundid</a:t>
            </a:r>
            <a:endParaRPr/>
          </a:p>
        </p:txBody>
      </p:sp>
      <p:sp>
        <p:nvSpPr>
          <p:cNvPr id="210" name="Google Shape;210;p30"/>
          <p:cNvSpPr txBox="1">
            <a:spLocks noGrp="1"/>
          </p:cNvSpPr>
          <p:nvPr>
            <p:ph type="body" idx="1"/>
          </p:nvPr>
        </p:nvSpPr>
        <p:spPr>
          <a:xfrm>
            <a:off x="729450" y="2078875"/>
            <a:ext cx="5167200" cy="30645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et" sz="1400" b="1">
                <a:solidFill>
                  <a:srgbClr val="000000"/>
                </a:solidFill>
                <a:latin typeface="Raleway"/>
                <a:ea typeface="Raleway"/>
                <a:cs typeface="Raleway"/>
                <a:sym typeface="Raleway"/>
              </a:rPr>
              <a:t>Dokument, järeldused ja soovitused:</a:t>
            </a:r>
            <a:endParaRPr sz="1400" b="1">
              <a:solidFill>
                <a:srgbClr val="000000"/>
              </a:solidFill>
              <a:latin typeface="Raleway"/>
              <a:ea typeface="Raleway"/>
              <a:cs typeface="Raleway"/>
              <a:sym typeface="Raleway"/>
            </a:endParaRPr>
          </a:p>
          <a:p>
            <a:pPr marL="457200" lvl="0" indent="-317500" algn="l" rtl="0">
              <a:spcBef>
                <a:spcPts val="1200"/>
              </a:spcBef>
              <a:spcAft>
                <a:spcPts val="0"/>
              </a:spcAft>
              <a:buClr>
                <a:srgbClr val="000000"/>
              </a:buClr>
              <a:buSzPts val="1400"/>
              <a:buFont typeface="Raleway"/>
              <a:buChar char="●"/>
            </a:pPr>
            <a:r>
              <a:rPr lang="et" sz="1400">
                <a:solidFill>
                  <a:srgbClr val="000000"/>
                </a:solidFill>
                <a:latin typeface="Raleway"/>
                <a:ea typeface="Raleway"/>
                <a:cs typeface="Raleway"/>
                <a:sym typeface="Raleway"/>
              </a:rPr>
              <a:t>Robotite ülevaade</a:t>
            </a:r>
            <a:br>
              <a:rPr lang="et" sz="1400">
                <a:solidFill>
                  <a:srgbClr val="000000"/>
                </a:solidFill>
                <a:latin typeface="Raleway"/>
                <a:ea typeface="Raleway"/>
                <a:cs typeface="Raleway"/>
                <a:sym typeface="Raleway"/>
              </a:rPr>
            </a:br>
            <a:endParaRPr sz="1400">
              <a:solidFill>
                <a:srgbClr val="000000"/>
              </a:solidFill>
              <a:latin typeface="Raleway"/>
              <a:ea typeface="Raleway"/>
              <a:cs typeface="Raleway"/>
              <a:sym typeface="Raleway"/>
            </a:endParaRPr>
          </a:p>
          <a:p>
            <a:pPr marL="457200" lvl="0" indent="-317500" algn="l" rtl="0">
              <a:spcBef>
                <a:spcPts val="0"/>
              </a:spcBef>
              <a:spcAft>
                <a:spcPts val="0"/>
              </a:spcAft>
              <a:buClr>
                <a:srgbClr val="000000"/>
              </a:buClr>
              <a:buSzPts val="1400"/>
              <a:buFont typeface="Raleway"/>
              <a:buChar char="●"/>
            </a:pPr>
            <a:r>
              <a:rPr lang="et" sz="1400">
                <a:solidFill>
                  <a:srgbClr val="000000"/>
                </a:solidFill>
                <a:latin typeface="Raleway"/>
                <a:ea typeface="Raleway"/>
                <a:cs typeface="Raleway"/>
                <a:sym typeface="Raleway"/>
              </a:rPr>
              <a:t>Tehniline võrdlus (viis robotimudelit)</a:t>
            </a:r>
            <a:br>
              <a:rPr lang="et" sz="1400">
                <a:solidFill>
                  <a:srgbClr val="000000"/>
                </a:solidFill>
                <a:latin typeface="Raleway"/>
                <a:ea typeface="Raleway"/>
                <a:cs typeface="Raleway"/>
                <a:sym typeface="Raleway"/>
              </a:rPr>
            </a:br>
            <a:endParaRPr sz="1400">
              <a:solidFill>
                <a:srgbClr val="000000"/>
              </a:solidFill>
              <a:latin typeface="Raleway"/>
              <a:ea typeface="Raleway"/>
              <a:cs typeface="Raleway"/>
              <a:sym typeface="Raleway"/>
            </a:endParaRPr>
          </a:p>
          <a:p>
            <a:pPr marL="457200" lvl="0" indent="-317500" algn="l" rtl="0">
              <a:spcBef>
                <a:spcPts val="0"/>
              </a:spcBef>
              <a:spcAft>
                <a:spcPts val="0"/>
              </a:spcAft>
              <a:buClr>
                <a:srgbClr val="000000"/>
              </a:buClr>
              <a:buSzPts val="1400"/>
              <a:buFont typeface="Raleway"/>
              <a:buChar char="●"/>
            </a:pPr>
            <a:r>
              <a:rPr lang="et" sz="1400">
                <a:solidFill>
                  <a:srgbClr val="000000"/>
                </a:solidFill>
                <a:latin typeface="Raleway"/>
                <a:ea typeface="Raleway"/>
                <a:cs typeface="Raleway"/>
                <a:sym typeface="Raleway"/>
              </a:rPr>
              <a:t>Kasutusstsenaariumid</a:t>
            </a:r>
            <a:br>
              <a:rPr lang="et" sz="1400">
                <a:solidFill>
                  <a:srgbClr val="000000"/>
                </a:solidFill>
                <a:latin typeface="Raleway"/>
                <a:ea typeface="Raleway"/>
                <a:cs typeface="Raleway"/>
                <a:sym typeface="Raleway"/>
              </a:rPr>
            </a:br>
            <a:endParaRPr sz="1400">
              <a:solidFill>
                <a:srgbClr val="000000"/>
              </a:solidFill>
              <a:latin typeface="Raleway"/>
              <a:ea typeface="Raleway"/>
              <a:cs typeface="Raleway"/>
              <a:sym typeface="Raleway"/>
            </a:endParaRPr>
          </a:p>
          <a:p>
            <a:pPr marL="457200" lvl="0" indent="-317500" algn="l" rtl="0">
              <a:spcBef>
                <a:spcPts val="0"/>
              </a:spcBef>
              <a:spcAft>
                <a:spcPts val="0"/>
              </a:spcAft>
              <a:buClr>
                <a:srgbClr val="000000"/>
              </a:buClr>
              <a:buSzPts val="1400"/>
              <a:buFont typeface="Raleway"/>
              <a:buChar char="●"/>
            </a:pPr>
            <a:r>
              <a:rPr lang="et" sz="1400">
                <a:solidFill>
                  <a:srgbClr val="000000"/>
                </a:solidFill>
                <a:latin typeface="Raleway"/>
                <a:ea typeface="Raleway"/>
                <a:cs typeface="Raleway"/>
                <a:sym typeface="Raleway"/>
              </a:rPr>
              <a:t>Kasu muuseumidele</a:t>
            </a:r>
            <a:br>
              <a:rPr lang="et" sz="1400">
                <a:solidFill>
                  <a:srgbClr val="000000"/>
                </a:solidFill>
                <a:latin typeface="Raleway"/>
                <a:ea typeface="Raleway"/>
                <a:cs typeface="Raleway"/>
                <a:sym typeface="Raleway"/>
              </a:rPr>
            </a:br>
            <a:endParaRPr sz="1400">
              <a:solidFill>
                <a:srgbClr val="000000"/>
              </a:solidFill>
              <a:latin typeface="Raleway"/>
              <a:ea typeface="Raleway"/>
              <a:cs typeface="Raleway"/>
              <a:sym typeface="Raleway"/>
            </a:endParaRPr>
          </a:p>
          <a:p>
            <a:pPr marL="457200" lvl="0" indent="-317500" algn="l" rtl="0">
              <a:spcBef>
                <a:spcPts val="0"/>
              </a:spcBef>
              <a:spcAft>
                <a:spcPts val="0"/>
              </a:spcAft>
              <a:buClr>
                <a:srgbClr val="000000"/>
              </a:buClr>
              <a:buSzPts val="1400"/>
              <a:buFont typeface="Raleway"/>
              <a:buChar char="●"/>
            </a:pPr>
            <a:r>
              <a:rPr lang="et" sz="1400">
                <a:solidFill>
                  <a:srgbClr val="000000"/>
                </a:solidFill>
                <a:latin typeface="Raleway"/>
                <a:ea typeface="Raleway"/>
                <a:cs typeface="Raleway"/>
                <a:sym typeface="Raleway"/>
              </a:rPr>
              <a:t>Arendussoovitused</a:t>
            </a:r>
            <a:endParaRPr sz="1400">
              <a:latin typeface="Raleway"/>
              <a:ea typeface="Raleway"/>
              <a:cs typeface="Raleway"/>
              <a:sym typeface="Raleway"/>
            </a:endParaRPr>
          </a:p>
        </p:txBody>
      </p:sp>
      <p:pic>
        <p:nvPicPr>
          <p:cNvPr id="211" name="Google Shape;211;p30" title="20250409_162340.jpg"/>
          <p:cNvPicPr preferRelativeResize="0"/>
          <p:nvPr/>
        </p:nvPicPr>
        <p:blipFill rotWithShape="1">
          <a:blip r:embed="rId3">
            <a:alphaModFix/>
          </a:blip>
          <a:srcRect l="31451" t="10064" r="34866" b="4061"/>
          <a:stretch/>
        </p:blipFill>
        <p:spPr>
          <a:xfrm>
            <a:off x="5896600" y="482425"/>
            <a:ext cx="3247401" cy="4661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t"/>
              <a:t>GRUPP 4 - Tehniline analüüs ja test</a:t>
            </a:r>
            <a:endParaRPr/>
          </a:p>
        </p:txBody>
      </p:sp>
      <p:sp>
        <p:nvSpPr>
          <p:cNvPr id="217" name="Google Shape;217;p31"/>
          <p:cNvSpPr txBox="1">
            <a:spLocks noGrp="1"/>
          </p:cNvSpPr>
          <p:nvPr>
            <p:ph type="body" idx="1"/>
          </p:nvPr>
        </p:nvSpPr>
        <p:spPr>
          <a:xfrm>
            <a:off x="729450" y="2078875"/>
            <a:ext cx="5167200" cy="30645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et" sz="1400" b="1">
                <a:solidFill>
                  <a:srgbClr val="000000"/>
                </a:solidFill>
                <a:latin typeface="Raleway"/>
                <a:ea typeface="Raleway"/>
                <a:cs typeface="Raleway"/>
                <a:sym typeface="Raleway"/>
              </a:rPr>
              <a:t>Robotite võrdlus ja Double 3 test:</a:t>
            </a:r>
            <a:endParaRPr sz="1400" b="1">
              <a:solidFill>
                <a:srgbClr val="000000"/>
              </a:solidFill>
              <a:latin typeface="Raleway"/>
              <a:ea typeface="Raleway"/>
              <a:cs typeface="Raleway"/>
              <a:sym typeface="Raleway"/>
            </a:endParaRPr>
          </a:p>
          <a:p>
            <a:pPr marL="457200" lvl="0" indent="-317500" algn="l" rtl="0">
              <a:spcBef>
                <a:spcPts val="1200"/>
              </a:spcBef>
              <a:spcAft>
                <a:spcPts val="0"/>
              </a:spcAft>
              <a:buClr>
                <a:srgbClr val="000000"/>
              </a:buClr>
              <a:buSzPts val="1400"/>
              <a:buFont typeface="Raleway"/>
              <a:buChar char="●"/>
            </a:pPr>
            <a:r>
              <a:rPr lang="et" sz="1400">
                <a:solidFill>
                  <a:srgbClr val="000000"/>
                </a:solidFill>
                <a:latin typeface="Raleway"/>
                <a:ea typeface="Raleway"/>
                <a:cs typeface="Raleway"/>
                <a:sym typeface="Raleway"/>
              </a:rPr>
              <a:t>Navigatsioon ja ühenduvus</a:t>
            </a:r>
            <a:br>
              <a:rPr lang="et" sz="1400">
                <a:solidFill>
                  <a:srgbClr val="000000"/>
                </a:solidFill>
                <a:latin typeface="Raleway"/>
                <a:ea typeface="Raleway"/>
                <a:cs typeface="Raleway"/>
                <a:sym typeface="Raleway"/>
              </a:rPr>
            </a:br>
            <a:endParaRPr sz="1400">
              <a:solidFill>
                <a:srgbClr val="000000"/>
              </a:solidFill>
              <a:latin typeface="Raleway"/>
              <a:ea typeface="Raleway"/>
              <a:cs typeface="Raleway"/>
              <a:sym typeface="Raleway"/>
            </a:endParaRPr>
          </a:p>
          <a:p>
            <a:pPr marL="457200" lvl="0" indent="-317500" algn="l" rtl="0">
              <a:spcBef>
                <a:spcPts val="0"/>
              </a:spcBef>
              <a:spcAft>
                <a:spcPts val="0"/>
              </a:spcAft>
              <a:buClr>
                <a:srgbClr val="000000"/>
              </a:buClr>
              <a:buSzPts val="1400"/>
              <a:buFont typeface="Raleway"/>
              <a:buChar char="●"/>
            </a:pPr>
            <a:r>
              <a:rPr lang="et" sz="1400">
                <a:solidFill>
                  <a:srgbClr val="000000"/>
                </a:solidFill>
                <a:latin typeface="Raleway"/>
                <a:ea typeface="Raleway"/>
                <a:cs typeface="Raleway"/>
                <a:sym typeface="Raleway"/>
              </a:rPr>
              <a:t>Kaamera- ja helisüsteemid</a:t>
            </a:r>
            <a:br>
              <a:rPr lang="et" sz="1400">
                <a:solidFill>
                  <a:srgbClr val="000000"/>
                </a:solidFill>
                <a:latin typeface="Raleway"/>
                <a:ea typeface="Raleway"/>
                <a:cs typeface="Raleway"/>
                <a:sym typeface="Raleway"/>
              </a:rPr>
            </a:br>
            <a:endParaRPr sz="1400">
              <a:solidFill>
                <a:srgbClr val="000000"/>
              </a:solidFill>
              <a:latin typeface="Raleway"/>
              <a:ea typeface="Raleway"/>
              <a:cs typeface="Raleway"/>
              <a:sym typeface="Raleway"/>
            </a:endParaRPr>
          </a:p>
          <a:p>
            <a:pPr marL="457200" lvl="0" indent="-317500" algn="l" rtl="0">
              <a:spcBef>
                <a:spcPts val="0"/>
              </a:spcBef>
              <a:spcAft>
                <a:spcPts val="0"/>
              </a:spcAft>
              <a:buClr>
                <a:srgbClr val="000000"/>
              </a:buClr>
              <a:buSzPts val="1400"/>
              <a:buFont typeface="Raleway"/>
              <a:buChar char="●"/>
            </a:pPr>
            <a:r>
              <a:rPr lang="et" sz="1400">
                <a:solidFill>
                  <a:srgbClr val="000000"/>
                </a:solidFill>
                <a:latin typeface="Raleway"/>
                <a:ea typeface="Raleway"/>
                <a:cs typeface="Raleway"/>
                <a:sym typeface="Raleway"/>
              </a:rPr>
              <a:t>Aku ja autonoomia</a:t>
            </a:r>
            <a:br>
              <a:rPr lang="et" sz="1400">
                <a:solidFill>
                  <a:srgbClr val="000000"/>
                </a:solidFill>
                <a:latin typeface="Raleway"/>
                <a:ea typeface="Raleway"/>
                <a:cs typeface="Raleway"/>
                <a:sym typeface="Raleway"/>
              </a:rPr>
            </a:br>
            <a:endParaRPr sz="1400">
              <a:solidFill>
                <a:srgbClr val="000000"/>
              </a:solidFill>
              <a:latin typeface="Raleway"/>
              <a:ea typeface="Raleway"/>
              <a:cs typeface="Raleway"/>
              <a:sym typeface="Raleway"/>
            </a:endParaRPr>
          </a:p>
          <a:p>
            <a:pPr marL="457200" lvl="0" indent="-317500" algn="l" rtl="0">
              <a:spcBef>
                <a:spcPts val="0"/>
              </a:spcBef>
              <a:spcAft>
                <a:spcPts val="0"/>
              </a:spcAft>
              <a:buClr>
                <a:srgbClr val="000000"/>
              </a:buClr>
              <a:buSzPts val="1400"/>
              <a:buFont typeface="Raleway"/>
              <a:buChar char="●"/>
            </a:pPr>
            <a:r>
              <a:rPr lang="et" sz="1400" b="1">
                <a:solidFill>
                  <a:srgbClr val="000000"/>
                </a:solidFill>
                <a:latin typeface="Raleway"/>
                <a:ea typeface="Raleway"/>
                <a:cs typeface="Raleway"/>
                <a:sym typeface="Raleway"/>
              </a:rPr>
              <a:t>Double 3 test</a:t>
            </a:r>
            <a:r>
              <a:rPr lang="et" sz="1400">
                <a:solidFill>
                  <a:srgbClr val="000000"/>
                </a:solidFill>
                <a:latin typeface="Raleway"/>
                <a:ea typeface="Raleway"/>
                <a:cs typeface="Raleway"/>
                <a:sym typeface="Raleway"/>
              </a:rPr>
              <a:t> Tallinna Ülikoolis</a:t>
            </a:r>
            <a:endParaRPr sz="1400">
              <a:latin typeface="Raleway"/>
              <a:ea typeface="Raleway"/>
              <a:cs typeface="Raleway"/>
              <a:sym typeface="Raleway"/>
            </a:endParaRPr>
          </a:p>
        </p:txBody>
      </p:sp>
      <p:pic>
        <p:nvPicPr>
          <p:cNvPr id="218" name="Google Shape;218;p31" title="20250409_160907.jpg"/>
          <p:cNvPicPr preferRelativeResize="0"/>
          <p:nvPr/>
        </p:nvPicPr>
        <p:blipFill rotWithShape="1">
          <a:blip r:embed="rId3">
            <a:alphaModFix/>
          </a:blip>
          <a:srcRect l="12095" t="9525" b="19441"/>
          <a:stretch/>
        </p:blipFill>
        <p:spPr>
          <a:xfrm>
            <a:off x="5896600" y="482425"/>
            <a:ext cx="3247401" cy="46610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t"/>
              <a:t>Projekti tähendus ja kontekst</a:t>
            </a:r>
            <a:endParaRPr/>
          </a:p>
        </p:txBody>
      </p:sp>
      <p:sp>
        <p:nvSpPr>
          <p:cNvPr id="94" name="Google Shape;94;p14"/>
          <p:cNvSpPr txBox="1">
            <a:spLocks noGrp="1"/>
          </p:cNvSpPr>
          <p:nvPr>
            <p:ph type="body" idx="1"/>
          </p:nvPr>
        </p:nvSpPr>
        <p:spPr>
          <a:xfrm>
            <a:off x="729450" y="2078875"/>
            <a:ext cx="5167200" cy="30645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et" sz="1500" b="1">
                <a:solidFill>
                  <a:srgbClr val="000000"/>
                </a:solidFill>
              </a:rPr>
              <a:t>Muuseumihariduse uuendamine kaugosalusrobotitega:</a:t>
            </a:r>
            <a:endParaRPr sz="1500" b="1">
              <a:solidFill>
                <a:srgbClr val="000000"/>
              </a:solidFill>
            </a:endParaRPr>
          </a:p>
          <a:p>
            <a:pPr marL="457200" lvl="0" indent="-323850" algn="l" rtl="0">
              <a:spcBef>
                <a:spcPts val="1200"/>
              </a:spcBef>
              <a:spcAft>
                <a:spcPts val="0"/>
              </a:spcAft>
              <a:buClr>
                <a:srgbClr val="000000"/>
              </a:buClr>
              <a:buSzPts val="1500"/>
              <a:buFont typeface="Lato"/>
              <a:buChar char="●"/>
            </a:pPr>
            <a:r>
              <a:rPr lang="et" sz="1500">
                <a:solidFill>
                  <a:srgbClr val="000000"/>
                </a:solidFill>
              </a:rPr>
              <a:t>Digitehnoloogiad muuseumihariduses</a:t>
            </a:r>
            <a:br>
              <a:rPr lang="et" sz="1500">
                <a:solidFill>
                  <a:srgbClr val="000000"/>
                </a:solidFill>
              </a:rPr>
            </a:br>
            <a:endParaRPr sz="1500">
              <a:solidFill>
                <a:srgbClr val="000000"/>
              </a:solidFill>
            </a:endParaRPr>
          </a:p>
          <a:p>
            <a:pPr marL="457200" lvl="0" indent="-323850" algn="l" rtl="0">
              <a:spcBef>
                <a:spcPts val="0"/>
              </a:spcBef>
              <a:spcAft>
                <a:spcPts val="0"/>
              </a:spcAft>
              <a:buClr>
                <a:srgbClr val="000000"/>
              </a:buClr>
              <a:buSzPts val="1500"/>
              <a:buFont typeface="Lato"/>
              <a:buChar char="●"/>
            </a:pPr>
            <a:r>
              <a:rPr lang="et" sz="1500">
                <a:solidFill>
                  <a:srgbClr val="000000"/>
                </a:solidFill>
              </a:rPr>
              <a:t>Ligipääsetavus ja kaasamine</a:t>
            </a:r>
            <a:br>
              <a:rPr lang="et" sz="1500">
                <a:solidFill>
                  <a:srgbClr val="000000"/>
                </a:solidFill>
              </a:rPr>
            </a:br>
            <a:endParaRPr sz="1500">
              <a:solidFill>
                <a:srgbClr val="000000"/>
              </a:solidFill>
            </a:endParaRPr>
          </a:p>
          <a:p>
            <a:pPr marL="457200" lvl="0" indent="-323850" algn="l" rtl="0">
              <a:spcBef>
                <a:spcPts val="0"/>
              </a:spcBef>
              <a:spcAft>
                <a:spcPts val="0"/>
              </a:spcAft>
              <a:buClr>
                <a:srgbClr val="000000"/>
              </a:buClr>
              <a:buSzPts val="1500"/>
              <a:buFont typeface="Lato"/>
              <a:buChar char="●"/>
            </a:pPr>
            <a:r>
              <a:rPr lang="et" sz="1500">
                <a:solidFill>
                  <a:srgbClr val="000000"/>
                </a:solidFill>
              </a:rPr>
              <a:t>Kaugosalusrobotid = virtuaalne kohalolu</a:t>
            </a:r>
            <a:br>
              <a:rPr lang="et" sz="1500">
                <a:solidFill>
                  <a:srgbClr val="000000"/>
                </a:solidFill>
              </a:rPr>
            </a:br>
            <a:endParaRPr sz="1500">
              <a:solidFill>
                <a:srgbClr val="000000"/>
              </a:solidFill>
            </a:endParaRPr>
          </a:p>
          <a:p>
            <a:pPr marL="457200" lvl="0" indent="-323850" algn="l" rtl="0">
              <a:spcBef>
                <a:spcPts val="0"/>
              </a:spcBef>
              <a:spcAft>
                <a:spcPts val="0"/>
              </a:spcAft>
              <a:buClr>
                <a:srgbClr val="000000"/>
              </a:buClr>
              <a:buSzPts val="1500"/>
              <a:buFont typeface="Lato"/>
              <a:buChar char="●"/>
            </a:pPr>
            <a:r>
              <a:rPr lang="et" sz="1500">
                <a:solidFill>
                  <a:srgbClr val="000000"/>
                </a:solidFill>
              </a:rPr>
              <a:t>Hariduse võrdsus ja sotsiaalne kaasatus</a:t>
            </a:r>
            <a:br>
              <a:rPr lang="et" sz="1500">
                <a:solidFill>
                  <a:srgbClr val="000000"/>
                </a:solidFill>
              </a:rPr>
            </a:br>
            <a:endParaRPr sz="1500">
              <a:solidFill>
                <a:srgbClr val="000000"/>
              </a:solidFill>
            </a:endParaRPr>
          </a:p>
          <a:p>
            <a:pPr marL="457200" lvl="0" indent="-323850" algn="l" rtl="0">
              <a:spcBef>
                <a:spcPts val="0"/>
              </a:spcBef>
              <a:spcAft>
                <a:spcPts val="0"/>
              </a:spcAft>
              <a:buClr>
                <a:srgbClr val="000000"/>
              </a:buClr>
              <a:buSzPts val="1500"/>
              <a:buFont typeface="Lato"/>
              <a:buChar char="●"/>
            </a:pPr>
            <a:r>
              <a:rPr lang="et" sz="1500">
                <a:solidFill>
                  <a:srgbClr val="000000"/>
                </a:solidFill>
              </a:rPr>
              <a:t>Interdistsiplinaarne lähenemine</a:t>
            </a:r>
            <a:endParaRPr sz="1500"/>
          </a:p>
        </p:txBody>
      </p:sp>
      <p:pic>
        <p:nvPicPr>
          <p:cNvPr id="95" name="Google Shape;95;p14" title="20250409_164605.jpg"/>
          <p:cNvPicPr preferRelativeResize="0"/>
          <p:nvPr/>
        </p:nvPicPr>
        <p:blipFill rotWithShape="1">
          <a:blip r:embed="rId3">
            <a:alphaModFix/>
          </a:blip>
          <a:srcRect l="28862" t="9869" r="35784"/>
          <a:stretch/>
        </p:blipFill>
        <p:spPr>
          <a:xfrm>
            <a:off x="5896600" y="482425"/>
            <a:ext cx="3247401" cy="4661075"/>
          </a:xfrm>
          <a:prstGeom prst="rect">
            <a:avLst/>
          </a:prstGeom>
          <a:noFill/>
          <a:ln>
            <a:noFill/>
          </a:ln>
        </p:spPr>
      </p:pic>
      <p:pic>
        <p:nvPicPr>
          <p:cNvPr id="96" name="Google Shape;96;p14" descr="preencoded.png"/>
          <p:cNvPicPr preferRelativeResize="0"/>
          <p:nvPr/>
        </p:nvPicPr>
        <p:blipFill rotWithShape="1">
          <a:blip r:embed="rId4">
            <a:alphaModFix/>
          </a:blip>
          <a:srcRect t="7270" r="3091"/>
          <a:stretch/>
        </p:blipFill>
        <p:spPr>
          <a:xfrm>
            <a:off x="5896600" y="482425"/>
            <a:ext cx="3247400" cy="46610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t"/>
              <a:t>GRUPP 4 - Videodemo</a:t>
            </a:r>
            <a:endParaRPr/>
          </a:p>
        </p:txBody>
      </p:sp>
      <p:sp>
        <p:nvSpPr>
          <p:cNvPr id="224" name="Google Shape;224;p32"/>
          <p:cNvSpPr txBox="1">
            <a:spLocks noGrp="1"/>
          </p:cNvSpPr>
          <p:nvPr>
            <p:ph type="body" idx="1"/>
          </p:nvPr>
        </p:nvSpPr>
        <p:spPr>
          <a:xfrm>
            <a:off x="729450" y="2078875"/>
            <a:ext cx="4257300" cy="30645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et" sz="1400" b="1">
                <a:solidFill>
                  <a:srgbClr val="000000"/>
                </a:solidFill>
                <a:latin typeface="Raleway"/>
                <a:ea typeface="Raleway"/>
                <a:cs typeface="Raleway"/>
                <a:sym typeface="Raleway"/>
              </a:rPr>
              <a:t>Visuaalne kokkuvõte – videoklipp:</a:t>
            </a:r>
            <a:endParaRPr sz="1400" b="1">
              <a:solidFill>
                <a:srgbClr val="000000"/>
              </a:solidFill>
              <a:latin typeface="Raleway"/>
              <a:ea typeface="Raleway"/>
              <a:cs typeface="Raleway"/>
              <a:sym typeface="Raleway"/>
            </a:endParaRPr>
          </a:p>
          <a:p>
            <a:pPr marL="457200" lvl="0" indent="-317500" algn="l" rtl="0">
              <a:spcBef>
                <a:spcPts val="1200"/>
              </a:spcBef>
              <a:spcAft>
                <a:spcPts val="0"/>
              </a:spcAft>
              <a:buClr>
                <a:srgbClr val="000000"/>
              </a:buClr>
              <a:buSzPts val="1400"/>
              <a:buFont typeface="Raleway"/>
              <a:buChar char="●"/>
            </a:pPr>
            <a:r>
              <a:rPr lang="et" sz="1400">
                <a:solidFill>
                  <a:srgbClr val="000000"/>
                </a:solidFill>
                <a:latin typeface="Raleway"/>
                <a:ea typeface="Raleway"/>
                <a:cs typeface="Raleway"/>
                <a:sym typeface="Raleway"/>
              </a:rPr>
              <a:t>5-minutiline tutvustav video</a:t>
            </a:r>
            <a:br>
              <a:rPr lang="et" sz="1400">
                <a:solidFill>
                  <a:srgbClr val="000000"/>
                </a:solidFill>
                <a:latin typeface="Raleway"/>
                <a:ea typeface="Raleway"/>
                <a:cs typeface="Raleway"/>
                <a:sym typeface="Raleway"/>
              </a:rPr>
            </a:br>
            <a:endParaRPr sz="1400">
              <a:solidFill>
                <a:srgbClr val="000000"/>
              </a:solidFill>
              <a:latin typeface="Raleway"/>
              <a:ea typeface="Raleway"/>
              <a:cs typeface="Raleway"/>
              <a:sym typeface="Raleway"/>
            </a:endParaRPr>
          </a:p>
          <a:p>
            <a:pPr marL="457200" lvl="0" indent="-317500" algn="l" rtl="0">
              <a:spcBef>
                <a:spcPts val="0"/>
              </a:spcBef>
              <a:spcAft>
                <a:spcPts val="0"/>
              </a:spcAft>
              <a:buClr>
                <a:srgbClr val="000000"/>
              </a:buClr>
              <a:buSzPts val="1400"/>
              <a:buFont typeface="Raleway"/>
              <a:buChar char="●"/>
            </a:pPr>
            <a:r>
              <a:rPr lang="et" sz="1400">
                <a:solidFill>
                  <a:srgbClr val="000000"/>
                </a:solidFill>
                <a:latin typeface="Raleway"/>
                <a:ea typeface="Raleway"/>
                <a:cs typeface="Raleway"/>
                <a:sym typeface="Raleway"/>
              </a:rPr>
              <a:t>Funktsioonid ja võimalused</a:t>
            </a:r>
            <a:br>
              <a:rPr lang="et" sz="1400">
                <a:solidFill>
                  <a:srgbClr val="000000"/>
                </a:solidFill>
                <a:latin typeface="Raleway"/>
                <a:ea typeface="Raleway"/>
                <a:cs typeface="Raleway"/>
                <a:sym typeface="Raleway"/>
              </a:rPr>
            </a:br>
            <a:endParaRPr sz="1400">
              <a:solidFill>
                <a:srgbClr val="000000"/>
              </a:solidFill>
              <a:latin typeface="Raleway"/>
              <a:ea typeface="Raleway"/>
              <a:cs typeface="Raleway"/>
              <a:sym typeface="Raleway"/>
            </a:endParaRPr>
          </a:p>
          <a:p>
            <a:pPr marL="457200" lvl="0" indent="-317500" algn="l" rtl="0">
              <a:spcBef>
                <a:spcPts val="0"/>
              </a:spcBef>
              <a:spcAft>
                <a:spcPts val="0"/>
              </a:spcAft>
              <a:buClr>
                <a:srgbClr val="000000"/>
              </a:buClr>
              <a:buSzPts val="1400"/>
              <a:buFont typeface="Raleway"/>
              <a:buChar char="●"/>
            </a:pPr>
            <a:r>
              <a:rPr lang="et" sz="1400">
                <a:solidFill>
                  <a:srgbClr val="000000"/>
                </a:solidFill>
                <a:latin typeface="Raleway"/>
                <a:ea typeface="Raleway"/>
                <a:cs typeface="Raleway"/>
                <a:sym typeface="Raleway"/>
              </a:rPr>
              <a:t>Muuseumihariduse rakendused</a:t>
            </a:r>
            <a:br>
              <a:rPr lang="et" sz="1400">
                <a:solidFill>
                  <a:srgbClr val="000000"/>
                </a:solidFill>
                <a:latin typeface="Raleway"/>
                <a:ea typeface="Raleway"/>
                <a:cs typeface="Raleway"/>
                <a:sym typeface="Raleway"/>
              </a:rPr>
            </a:br>
            <a:endParaRPr sz="1400">
              <a:solidFill>
                <a:srgbClr val="000000"/>
              </a:solidFill>
              <a:latin typeface="Raleway"/>
              <a:ea typeface="Raleway"/>
              <a:cs typeface="Raleway"/>
              <a:sym typeface="Raleway"/>
            </a:endParaRPr>
          </a:p>
          <a:p>
            <a:pPr marL="457200" lvl="0" indent="-317500" algn="l" rtl="0">
              <a:spcBef>
                <a:spcPts val="0"/>
              </a:spcBef>
              <a:spcAft>
                <a:spcPts val="0"/>
              </a:spcAft>
              <a:buClr>
                <a:srgbClr val="000000"/>
              </a:buClr>
              <a:buSzPts val="1400"/>
              <a:buFont typeface="Raleway"/>
              <a:buChar char="●"/>
            </a:pPr>
            <a:r>
              <a:rPr lang="et" sz="1400" b="1" u="sng">
                <a:solidFill>
                  <a:schemeClr val="hlink"/>
                </a:solidFill>
                <a:latin typeface="Raleway"/>
                <a:ea typeface="Raleway"/>
                <a:cs typeface="Raleway"/>
                <a:sym typeface="Raleway"/>
                <a:hlinkClick r:id="rId3"/>
              </a:rPr>
              <a:t>Video link</a:t>
            </a:r>
            <a:endParaRPr sz="1400" b="1">
              <a:solidFill>
                <a:srgbClr val="000000"/>
              </a:solidFill>
              <a:latin typeface="Raleway"/>
              <a:ea typeface="Raleway"/>
              <a:cs typeface="Raleway"/>
              <a:sym typeface="Raleway"/>
            </a:endParaRPr>
          </a:p>
        </p:txBody>
      </p:sp>
      <p:sp>
        <p:nvSpPr>
          <p:cNvPr id="225" name="Google Shape;225;p32"/>
          <p:cNvSpPr txBox="1">
            <a:spLocks noGrp="1"/>
          </p:cNvSpPr>
          <p:nvPr>
            <p:ph type="body" idx="1"/>
          </p:nvPr>
        </p:nvSpPr>
        <p:spPr>
          <a:xfrm>
            <a:off x="5800750" y="4009075"/>
            <a:ext cx="1910100" cy="3309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1200"/>
              </a:spcBef>
              <a:spcAft>
                <a:spcPts val="1200"/>
              </a:spcAft>
              <a:buNone/>
            </a:pPr>
            <a:r>
              <a:rPr lang="et" sz="1100" i="1">
                <a:solidFill>
                  <a:srgbClr val="000000"/>
                </a:solidFill>
                <a:latin typeface="Raleway"/>
                <a:ea typeface="Raleway"/>
                <a:cs typeface="Raleway"/>
                <a:sym typeface="Raleway"/>
              </a:rPr>
              <a:t>1-minutiline videodemo</a:t>
            </a:r>
            <a:endParaRPr sz="1100" i="1">
              <a:solidFill>
                <a:srgbClr val="000000"/>
              </a:solidFill>
              <a:latin typeface="Raleway"/>
              <a:ea typeface="Raleway"/>
              <a:cs typeface="Raleway"/>
              <a:sym typeface="Raleway"/>
            </a:endParaRPr>
          </a:p>
        </p:txBody>
      </p:sp>
      <p:pic>
        <p:nvPicPr>
          <p:cNvPr id="226" name="Google Shape;226;p32" title="Video - Kaugosalusrobot - 1min demo.mp4">
            <a:hlinkClick r:id="rId4"/>
          </p:cNvPr>
          <p:cNvPicPr preferRelativeResize="0"/>
          <p:nvPr/>
        </p:nvPicPr>
        <p:blipFill>
          <a:blip r:embed="rId5">
            <a:alphaModFix/>
          </a:blip>
          <a:stretch>
            <a:fillRect/>
          </a:stretch>
        </p:blipFill>
        <p:spPr>
          <a:xfrm>
            <a:off x="4986672" y="2078875"/>
            <a:ext cx="3431477" cy="1930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10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3"/>
          <p:cNvSpPr txBox="1">
            <a:spLocks noGrp="1"/>
          </p:cNvSpPr>
          <p:nvPr>
            <p:ph type="ctrTitle"/>
          </p:nvPr>
        </p:nvSpPr>
        <p:spPr>
          <a:xfrm>
            <a:off x="3543750" y="2245800"/>
            <a:ext cx="2056500" cy="651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t" sz="3600"/>
              <a:t>Täname!</a:t>
            </a:r>
            <a:endParaRPr sz="3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t"/>
              <a:t>Projekti liikmed</a:t>
            </a:r>
            <a:endParaRPr/>
          </a:p>
        </p:txBody>
      </p:sp>
      <p:sp>
        <p:nvSpPr>
          <p:cNvPr id="102" name="Google Shape;102;p15"/>
          <p:cNvSpPr txBox="1">
            <a:spLocks noGrp="1"/>
          </p:cNvSpPr>
          <p:nvPr>
            <p:ph type="body" idx="1"/>
          </p:nvPr>
        </p:nvSpPr>
        <p:spPr>
          <a:xfrm>
            <a:off x="729450" y="1803875"/>
            <a:ext cx="3915300" cy="15342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t" sz="800" b="1">
                <a:solidFill>
                  <a:srgbClr val="000000"/>
                </a:solidFill>
                <a:latin typeface="Raleway"/>
                <a:ea typeface="Raleway"/>
                <a:cs typeface="Raleway"/>
                <a:sym typeface="Raleway"/>
              </a:rPr>
              <a:t>Grupp 1</a:t>
            </a:r>
            <a:r>
              <a:rPr lang="et" sz="800">
                <a:solidFill>
                  <a:srgbClr val="000000"/>
                </a:solidFill>
                <a:latin typeface="Raleway"/>
                <a:ea typeface="Raleway"/>
                <a:cs typeface="Raleway"/>
                <a:sym typeface="Raleway"/>
              </a:rPr>
              <a:t> - Muuseumide ruumilise ja tehnoloogilise valmisoleku uurimine</a:t>
            </a:r>
            <a:endParaRPr sz="800">
              <a:solidFill>
                <a:srgbClr val="000000"/>
              </a:solidFill>
              <a:latin typeface="Raleway"/>
              <a:ea typeface="Raleway"/>
              <a:cs typeface="Raleway"/>
              <a:sym typeface="Raleway"/>
            </a:endParaRPr>
          </a:p>
          <a:p>
            <a:pPr marL="457200" lvl="0" indent="-279400" algn="l" rtl="0">
              <a:lnSpc>
                <a:spcPct val="150000"/>
              </a:lnSpc>
              <a:spcBef>
                <a:spcPts val="1400"/>
              </a:spcBef>
              <a:spcAft>
                <a:spcPts val="0"/>
              </a:spcAft>
              <a:buClr>
                <a:srgbClr val="000000"/>
              </a:buClr>
              <a:buSzPts val="800"/>
              <a:buFont typeface="Raleway"/>
              <a:buChar char="●"/>
            </a:pPr>
            <a:r>
              <a:rPr lang="et" sz="800">
                <a:solidFill>
                  <a:srgbClr val="000000"/>
                </a:solidFill>
                <a:latin typeface="Raleway"/>
                <a:ea typeface="Raleway"/>
                <a:cs typeface="Raleway"/>
                <a:sym typeface="Raleway"/>
              </a:rPr>
              <a:t>Hele Lõhmus (sotsioloogia)</a:t>
            </a:r>
            <a:endParaRPr sz="800">
              <a:solidFill>
                <a:srgbClr val="000000"/>
              </a:solidFill>
              <a:latin typeface="Raleway"/>
              <a:ea typeface="Raleway"/>
              <a:cs typeface="Raleway"/>
              <a:sym typeface="Raleway"/>
            </a:endParaRPr>
          </a:p>
          <a:p>
            <a:pPr marL="457200" lvl="0" indent="-279400" algn="l" rtl="0">
              <a:lnSpc>
                <a:spcPct val="150000"/>
              </a:lnSpc>
              <a:spcBef>
                <a:spcPts val="0"/>
              </a:spcBef>
              <a:spcAft>
                <a:spcPts val="0"/>
              </a:spcAft>
              <a:buClr>
                <a:srgbClr val="000000"/>
              </a:buClr>
              <a:buSzPts val="800"/>
              <a:buFont typeface="Raleway"/>
              <a:buChar char="●"/>
            </a:pPr>
            <a:r>
              <a:rPr lang="et" sz="800">
                <a:solidFill>
                  <a:srgbClr val="000000"/>
                </a:solidFill>
                <a:latin typeface="Raleway"/>
                <a:ea typeface="Raleway"/>
                <a:cs typeface="Raleway"/>
                <a:sym typeface="Raleway"/>
              </a:rPr>
              <a:t>Triinu Seera (eripedagoogika)</a:t>
            </a:r>
            <a:endParaRPr sz="800">
              <a:solidFill>
                <a:srgbClr val="000000"/>
              </a:solidFill>
              <a:latin typeface="Raleway"/>
              <a:ea typeface="Raleway"/>
              <a:cs typeface="Raleway"/>
              <a:sym typeface="Raleway"/>
            </a:endParaRPr>
          </a:p>
          <a:p>
            <a:pPr marL="457200" lvl="0" indent="-279400" algn="l" rtl="0">
              <a:lnSpc>
                <a:spcPct val="150000"/>
              </a:lnSpc>
              <a:spcBef>
                <a:spcPts val="0"/>
              </a:spcBef>
              <a:spcAft>
                <a:spcPts val="0"/>
              </a:spcAft>
              <a:buClr>
                <a:srgbClr val="000000"/>
              </a:buClr>
              <a:buSzPts val="800"/>
              <a:buFont typeface="Raleway"/>
              <a:buChar char="●"/>
            </a:pPr>
            <a:r>
              <a:rPr lang="et" sz="800">
                <a:solidFill>
                  <a:srgbClr val="000000"/>
                </a:solidFill>
                <a:latin typeface="Raleway"/>
                <a:ea typeface="Raleway"/>
                <a:cs typeface="Raleway"/>
                <a:sym typeface="Raleway"/>
              </a:rPr>
              <a:t>Kairi Parv (alushariduse pedagoog)</a:t>
            </a:r>
            <a:endParaRPr sz="800">
              <a:solidFill>
                <a:srgbClr val="000000"/>
              </a:solidFill>
              <a:latin typeface="Raleway"/>
              <a:ea typeface="Raleway"/>
              <a:cs typeface="Raleway"/>
              <a:sym typeface="Raleway"/>
            </a:endParaRPr>
          </a:p>
          <a:p>
            <a:pPr marL="457200" lvl="0" indent="-279400" algn="l" rtl="0">
              <a:lnSpc>
                <a:spcPct val="150000"/>
              </a:lnSpc>
              <a:spcBef>
                <a:spcPts val="0"/>
              </a:spcBef>
              <a:spcAft>
                <a:spcPts val="0"/>
              </a:spcAft>
              <a:buClr>
                <a:srgbClr val="000000"/>
              </a:buClr>
              <a:buSzPts val="800"/>
              <a:buFont typeface="Raleway"/>
              <a:buChar char="●"/>
            </a:pPr>
            <a:r>
              <a:rPr lang="et" sz="800">
                <a:solidFill>
                  <a:srgbClr val="000000"/>
                </a:solidFill>
                <a:latin typeface="Raleway"/>
                <a:ea typeface="Raleway"/>
                <a:cs typeface="Raleway"/>
                <a:sym typeface="Raleway"/>
              </a:rPr>
              <a:t>Annika Kaur (alushariduse pedagoog)</a:t>
            </a:r>
            <a:endParaRPr sz="800">
              <a:solidFill>
                <a:srgbClr val="000000"/>
              </a:solidFill>
              <a:latin typeface="Raleway"/>
              <a:ea typeface="Raleway"/>
              <a:cs typeface="Raleway"/>
              <a:sym typeface="Raleway"/>
            </a:endParaRPr>
          </a:p>
          <a:p>
            <a:pPr marL="457200" lvl="0" indent="-279400" algn="l" rtl="0">
              <a:lnSpc>
                <a:spcPct val="150000"/>
              </a:lnSpc>
              <a:spcBef>
                <a:spcPts val="0"/>
              </a:spcBef>
              <a:spcAft>
                <a:spcPts val="0"/>
              </a:spcAft>
              <a:buClr>
                <a:srgbClr val="000000"/>
              </a:buClr>
              <a:buSzPts val="800"/>
              <a:buFont typeface="Raleway"/>
              <a:buChar char="●"/>
            </a:pPr>
            <a:r>
              <a:rPr lang="et" sz="800">
                <a:solidFill>
                  <a:srgbClr val="000000"/>
                </a:solidFill>
                <a:latin typeface="Raleway"/>
                <a:ea typeface="Raleway"/>
                <a:cs typeface="Raleway"/>
                <a:sym typeface="Raleway"/>
              </a:rPr>
              <a:t>Kairi Heinaru-Künnapas (kutseõpetaja)</a:t>
            </a:r>
            <a:endParaRPr sz="800">
              <a:solidFill>
                <a:srgbClr val="000000"/>
              </a:solidFill>
              <a:latin typeface="Raleway"/>
              <a:ea typeface="Raleway"/>
              <a:cs typeface="Raleway"/>
              <a:sym typeface="Raleway"/>
            </a:endParaRPr>
          </a:p>
          <a:p>
            <a:pPr marL="457200" lvl="0" indent="-279400" algn="l" rtl="0">
              <a:lnSpc>
                <a:spcPct val="150000"/>
              </a:lnSpc>
              <a:spcBef>
                <a:spcPts val="0"/>
              </a:spcBef>
              <a:spcAft>
                <a:spcPts val="1200"/>
              </a:spcAft>
              <a:buClr>
                <a:srgbClr val="000000"/>
              </a:buClr>
              <a:buSzPts val="800"/>
              <a:buFont typeface="Raleway"/>
              <a:buChar char="●"/>
            </a:pPr>
            <a:r>
              <a:rPr lang="et" sz="800">
                <a:solidFill>
                  <a:srgbClr val="000000"/>
                </a:solidFill>
                <a:latin typeface="Raleway"/>
                <a:ea typeface="Raleway"/>
                <a:cs typeface="Raleway"/>
                <a:sym typeface="Raleway"/>
              </a:rPr>
              <a:t>Kelly Sülla (Aasia uuringud)</a:t>
            </a:r>
            <a:endParaRPr sz="800">
              <a:latin typeface="Raleway"/>
              <a:ea typeface="Raleway"/>
              <a:cs typeface="Raleway"/>
              <a:sym typeface="Raleway"/>
            </a:endParaRPr>
          </a:p>
        </p:txBody>
      </p:sp>
      <p:sp>
        <p:nvSpPr>
          <p:cNvPr id="103" name="Google Shape;103;p15"/>
          <p:cNvSpPr txBox="1">
            <a:spLocks noGrp="1"/>
          </p:cNvSpPr>
          <p:nvPr>
            <p:ph type="body" idx="1"/>
          </p:nvPr>
        </p:nvSpPr>
        <p:spPr>
          <a:xfrm>
            <a:off x="4960550" y="1803875"/>
            <a:ext cx="3325800" cy="1534200"/>
          </a:xfrm>
          <a:prstGeom prst="rect">
            <a:avLst/>
          </a:prstGeom>
        </p:spPr>
        <p:txBody>
          <a:bodyPr spcFirstLastPara="1" wrap="square" lIns="91425" tIns="91425" rIns="91425" bIns="91425" anchor="t" anchorCtr="0">
            <a:normAutofit fontScale="70000" lnSpcReduction="20000"/>
          </a:bodyPr>
          <a:lstStyle/>
          <a:p>
            <a:pPr marL="0" lvl="0" indent="0" algn="just" rtl="0">
              <a:lnSpc>
                <a:spcPct val="150000"/>
              </a:lnSpc>
              <a:spcBef>
                <a:spcPts val="1200"/>
              </a:spcBef>
              <a:spcAft>
                <a:spcPts val="0"/>
              </a:spcAft>
              <a:buNone/>
            </a:pPr>
            <a:r>
              <a:rPr lang="et" sz="1200" b="1">
                <a:solidFill>
                  <a:srgbClr val="000000"/>
                </a:solidFill>
                <a:latin typeface="Raleway"/>
                <a:ea typeface="Raleway"/>
                <a:cs typeface="Raleway"/>
                <a:sym typeface="Raleway"/>
              </a:rPr>
              <a:t>Grupp 2 - </a:t>
            </a:r>
            <a:r>
              <a:rPr lang="et" sz="1200">
                <a:solidFill>
                  <a:srgbClr val="000000"/>
                </a:solidFill>
                <a:latin typeface="Raleway"/>
                <a:ea typeface="Raleway"/>
                <a:cs typeface="Raleway"/>
                <a:sym typeface="Raleway"/>
              </a:rPr>
              <a:t>Õpetajate valmisoleku ja hoiakute uurimine</a:t>
            </a:r>
            <a:endParaRPr sz="1200">
              <a:solidFill>
                <a:srgbClr val="000000"/>
              </a:solidFill>
              <a:latin typeface="Raleway"/>
              <a:ea typeface="Raleway"/>
              <a:cs typeface="Raleway"/>
              <a:sym typeface="Raleway"/>
            </a:endParaRPr>
          </a:p>
          <a:p>
            <a:pPr marL="457200" lvl="0" indent="-281940" algn="l" rtl="0">
              <a:lnSpc>
                <a:spcPct val="150000"/>
              </a:lnSpc>
              <a:spcBef>
                <a:spcPts val="1200"/>
              </a:spcBef>
              <a:spcAft>
                <a:spcPts val="0"/>
              </a:spcAft>
              <a:buClr>
                <a:srgbClr val="000000"/>
              </a:buClr>
              <a:buSzPct val="100000"/>
              <a:buFont typeface="Raleway"/>
              <a:buChar char="●"/>
            </a:pPr>
            <a:r>
              <a:rPr lang="et" sz="1200">
                <a:solidFill>
                  <a:srgbClr val="000000"/>
                </a:solidFill>
                <a:latin typeface="Raleway"/>
                <a:ea typeface="Raleway"/>
                <a:cs typeface="Raleway"/>
                <a:sym typeface="Raleway"/>
              </a:rPr>
              <a:t>Aleksei Aro (psühholoogia)</a:t>
            </a:r>
            <a:endParaRPr sz="1200">
              <a:solidFill>
                <a:srgbClr val="000000"/>
              </a:solidFill>
              <a:latin typeface="Raleway"/>
              <a:ea typeface="Raleway"/>
              <a:cs typeface="Raleway"/>
              <a:sym typeface="Raleway"/>
            </a:endParaRPr>
          </a:p>
          <a:p>
            <a:pPr marL="457200" lvl="0" indent="-281940" algn="l" rtl="0">
              <a:lnSpc>
                <a:spcPct val="150000"/>
              </a:lnSpc>
              <a:spcBef>
                <a:spcPts val="0"/>
              </a:spcBef>
              <a:spcAft>
                <a:spcPts val="0"/>
              </a:spcAft>
              <a:buClr>
                <a:srgbClr val="000000"/>
              </a:buClr>
              <a:buSzPct val="100000"/>
              <a:buFont typeface="Raleway"/>
              <a:buChar char="●"/>
            </a:pPr>
            <a:r>
              <a:rPr lang="et" sz="1200">
                <a:solidFill>
                  <a:srgbClr val="000000"/>
                </a:solidFill>
                <a:latin typeface="Raleway"/>
                <a:ea typeface="Raleway"/>
                <a:cs typeface="Raleway"/>
                <a:sym typeface="Raleway"/>
              </a:rPr>
              <a:t>Marit Pukki (eripedagoogika)</a:t>
            </a:r>
            <a:endParaRPr sz="1200">
              <a:solidFill>
                <a:srgbClr val="000000"/>
              </a:solidFill>
              <a:latin typeface="Raleway"/>
              <a:ea typeface="Raleway"/>
              <a:cs typeface="Raleway"/>
              <a:sym typeface="Raleway"/>
            </a:endParaRPr>
          </a:p>
          <a:p>
            <a:pPr marL="457200" lvl="0" indent="-281940" algn="l" rtl="0">
              <a:lnSpc>
                <a:spcPct val="150000"/>
              </a:lnSpc>
              <a:spcBef>
                <a:spcPts val="0"/>
              </a:spcBef>
              <a:spcAft>
                <a:spcPts val="0"/>
              </a:spcAft>
              <a:buClr>
                <a:srgbClr val="000000"/>
              </a:buClr>
              <a:buSzPct val="100000"/>
              <a:buFont typeface="Raleway"/>
              <a:buChar char="●"/>
            </a:pPr>
            <a:r>
              <a:rPr lang="et" sz="1200">
                <a:solidFill>
                  <a:srgbClr val="000000"/>
                </a:solidFill>
                <a:latin typeface="Raleway"/>
                <a:ea typeface="Raleway"/>
                <a:cs typeface="Raleway"/>
                <a:sym typeface="Raleway"/>
              </a:rPr>
              <a:t>Mailiis Kanter (alushariduse pedagoog)</a:t>
            </a:r>
            <a:endParaRPr sz="1200">
              <a:solidFill>
                <a:srgbClr val="000000"/>
              </a:solidFill>
              <a:latin typeface="Raleway"/>
              <a:ea typeface="Raleway"/>
              <a:cs typeface="Raleway"/>
              <a:sym typeface="Raleway"/>
            </a:endParaRPr>
          </a:p>
          <a:p>
            <a:pPr marL="457200" lvl="0" indent="-281940" algn="l" rtl="0">
              <a:lnSpc>
                <a:spcPct val="150000"/>
              </a:lnSpc>
              <a:spcBef>
                <a:spcPts val="0"/>
              </a:spcBef>
              <a:spcAft>
                <a:spcPts val="0"/>
              </a:spcAft>
              <a:buClr>
                <a:srgbClr val="000000"/>
              </a:buClr>
              <a:buSzPct val="100000"/>
              <a:buFont typeface="Raleway"/>
              <a:buChar char="●"/>
            </a:pPr>
            <a:r>
              <a:rPr lang="et" sz="1200">
                <a:solidFill>
                  <a:srgbClr val="000000"/>
                </a:solidFill>
                <a:latin typeface="Raleway"/>
                <a:ea typeface="Raleway"/>
                <a:cs typeface="Raleway"/>
                <a:sym typeface="Raleway"/>
              </a:rPr>
              <a:t>Eliisabet Sinimeri (alushariduse pedagoog)</a:t>
            </a:r>
            <a:endParaRPr sz="1200">
              <a:solidFill>
                <a:srgbClr val="000000"/>
              </a:solidFill>
              <a:latin typeface="Raleway"/>
              <a:ea typeface="Raleway"/>
              <a:cs typeface="Raleway"/>
              <a:sym typeface="Raleway"/>
            </a:endParaRPr>
          </a:p>
          <a:p>
            <a:pPr marL="457200" lvl="0" indent="-281940" algn="l" rtl="0">
              <a:lnSpc>
                <a:spcPct val="150000"/>
              </a:lnSpc>
              <a:spcBef>
                <a:spcPts val="0"/>
              </a:spcBef>
              <a:spcAft>
                <a:spcPts val="0"/>
              </a:spcAft>
              <a:buClr>
                <a:srgbClr val="000000"/>
              </a:buClr>
              <a:buSzPct val="100000"/>
              <a:buFont typeface="Raleway"/>
              <a:buChar char="●"/>
            </a:pPr>
            <a:r>
              <a:rPr lang="et" sz="1200">
                <a:solidFill>
                  <a:srgbClr val="000000"/>
                </a:solidFill>
                <a:latin typeface="Raleway"/>
                <a:ea typeface="Raleway"/>
                <a:cs typeface="Raleway"/>
                <a:sym typeface="Raleway"/>
              </a:rPr>
              <a:t>Grete Eelmaa (alushariduse pedagoog)</a:t>
            </a:r>
            <a:endParaRPr sz="1200">
              <a:solidFill>
                <a:srgbClr val="000000"/>
              </a:solidFill>
              <a:latin typeface="Raleway"/>
              <a:ea typeface="Raleway"/>
              <a:cs typeface="Raleway"/>
              <a:sym typeface="Raleway"/>
            </a:endParaRPr>
          </a:p>
          <a:p>
            <a:pPr marL="457200" lvl="0" indent="-281940" algn="l" rtl="0">
              <a:lnSpc>
                <a:spcPct val="150000"/>
              </a:lnSpc>
              <a:spcBef>
                <a:spcPts val="0"/>
              </a:spcBef>
              <a:spcAft>
                <a:spcPts val="1200"/>
              </a:spcAft>
              <a:buClr>
                <a:srgbClr val="000000"/>
              </a:buClr>
              <a:buSzPct val="100000"/>
              <a:buFont typeface="Raleway"/>
              <a:buChar char="●"/>
            </a:pPr>
            <a:r>
              <a:rPr lang="et" sz="1200">
                <a:solidFill>
                  <a:srgbClr val="000000"/>
                </a:solidFill>
                <a:latin typeface="Raleway"/>
                <a:ea typeface="Raleway"/>
                <a:cs typeface="Raleway"/>
                <a:sym typeface="Raleway"/>
              </a:rPr>
              <a:t>Getrin Ruut (eripedagoogika)</a:t>
            </a:r>
            <a:endParaRPr sz="1200" b="1">
              <a:solidFill>
                <a:srgbClr val="000000"/>
              </a:solidFill>
              <a:latin typeface="Raleway"/>
              <a:ea typeface="Raleway"/>
              <a:cs typeface="Raleway"/>
              <a:sym typeface="Raleway"/>
            </a:endParaRPr>
          </a:p>
        </p:txBody>
      </p:sp>
      <p:sp>
        <p:nvSpPr>
          <p:cNvPr id="104" name="Google Shape;104;p15"/>
          <p:cNvSpPr txBox="1">
            <a:spLocks noGrp="1"/>
          </p:cNvSpPr>
          <p:nvPr>
            <p:ph type="body" idx="1"/>
          </p:nvPr>
        </p:nvSpPr>
        <p:spPr>
          <a:xfrm>
            <a:off x="4960550" y="3364300"/>
            <a:ext cx="3490800" cy="1534200"/>
          </a:xfrm>
          <a:prstGeom prst="rect">
            <a:avLst/>
          </a:prstGeom>
        </p:spPr>
        <p:txBody>
          <a:bodyPr spcFirstLastPara="1" wrap="square" lIns="91425" tIns="91425" rIns="91425" bIns="91425" anchor="t" anchorCtr="0">
            <a:normAutofit fontScale="70000" lnSpcReduction="20000"/>
          </a:bodyPr>
          <a:lstStyle/>
          <a:p>
            <a:pPr marL="0" lvl="0" indent="0" algn="just" rtl="0">
              <a:lnSpc>
                <a:spcPct val="150000"/>
              </a:lnSpc>
              <a:spcBef>
                <a:spcPts val="1200"/>
              </a:spcBef>
              <a:spcAft>
                <a:spcPts val="0"/>
              </a:spcAft>
              <a:buNone/>
            </a:pPr>
            <a:r>
              <a:rPr lang="et" sz="1200" b="1">
                <a:solidFill>
                  <a:srgbClr val="000000"/>
                </a:solidFill>
                <a:latin typeface="Raleway"/>
                <a:ea typeface="Raleway"/>
                <a:cs typeface="Raleway"/>
                <a:sym typeface="Raleway"/>
              </a:rPr>
              <a:t>Grupp 4 - </a:t>
            </a:r>
            <a:r>
              <a:rPr lang="et" sz="1200">
                <a:solidFill>
                  <a:srgbClr val="000000"/>
                </a:solidFill>
                <a:latin typeface="Raleway"/>
                <a:ea typeface="Raleway"/>
                <a:cs typeface="Raleway"/>
                <a:sym typeface="Raleway"/>
              </a:rPr>
              <a:t>Kaugosalusrobotite tehniline analüüs ja tutvustava video loomine</a:t>
            </a:r>
            <a:endParaRPr sz="1200">
              <a:solidFill>
                <a:srgbClr val="000000"/>
              </a:solidFill>
              <a:latin typeface="Raleway"/>
              <a:ea typeface="Raleway"/>
              <a:cs typeface="Raleway"/>
              <a:sym typeface="Raleway"/>
            </a:endParaRPr>
          </a:p>
          <a:p>
            <a:pPr marL="457200" lvl="0" indent="-281940" algn="l" rtl="0">
              <a:lnSpc>
                <a:spcPct val="150000"/>
              </a:lnSpc>
              <a:spcBef>
                <a:spcPts val="1200"/>
              </a:spcBef>
              <a:spcAft>
                <a:spcPts val="0"/>
              </a:spcAft>
              <a:buClr>
                <a:srgbClr val="000000"/>
              </a:buClr>
              <a:buSzPct val="100000"/>
              <a:buFont typeface="Raleway"/>
              <a:buChar char="●"/>
            </a:pPr>
            <a:r>
              <a:rPr lang="et" sz="1200">
                <a:solidFill>
                  <a:srgbClr val="000000"/>
                </a:solidFill>
                <a:latin typeface="Raleway"/>
                <a:ea typeface="Raleway"/>
                <a:cs typeface="Raleway"/>
                <a:sym typeface="Raleway"/>
              </a:rPr>
              <a:t>Brandon Povilaitis (andragoogika)</a:t>
            </a:r>
            <a:endParaRPr sz="1200">
              <a:solidFill>
                <a:srgbClr val="000000"/>
              </a:solidFill>
              <a:latin typeface="Raleway"/>
              <a:ea typeface="Raleway"/>
              <a:cs typeface="Raleway"/>
              <a:sym typeface="Raleway"/>
            </a:endParaRPr>
          </a:p>
          <a:p>
            <a:pPr marL="457200" lvl="0" indent="-281940" algn="l" rtl="0">
              <a:lnSpc>
                <a:spcPct val="150000"/>
              </a:lnSpc>
              <a:spcBef>
                <a:spcPts val="0"/>
              </a:spcBef>
              <a:spcAft>
                <a:spcPts val="0"/>
              </a:spcAft>
              <a:buClr>
                <a:srgbClr val="000000"/>
              </a:buClr>
              <a:buSzPct val="100000"/>
              <a:buFont typeface="Raleway"/>
              <a:buChar char="●"/>
            </a:pPr>
            <a:r>
              <a:rPr lang="et" sz="1200">
                <a:solidFill>
                  <a:srgbClr val="000000"/>
                </a:solidFill>
                <a:latin typeface="Raleway"/>
                <a:ea typeface="Raleway"/>
                <a:cs typeface="Raleway"/>
                <a:sym typeface="Raleway"/>
              </a:rPr>
              <a:t>Emma Vassiljev (alushariduse pedagoog)</a:t>
            </a:r>
            <a:endParaRPr sz="1200">
              <a:solidFill>
                <a:srgbClr val="000000"/>
              </a:solidFill>
              <a:latin typeface="Raleway"/>
              <a:ea typeface="Raleway"/>
              <a:cs typeface="Raleway"/>
              <a:sym typeface="Raleway"/>
            </a:endParaRPr>
          </a:p>
          <a:p>
            <a:pPr marL="457200" lvl="0" indent="-281940" algn="l" rtl="0">
              <a:lnSpc>
                <a:spcPct val="150000"/>
              </a:lnSpc>
              <a:spcBef>
                <a:spcPts val="0"/>
              </a:spcBef>
              <a:spcAft>
                <a:spcPts val="0"/>
              </a:spcAft>
              <a:buClr>
                <a:srgbClr val="000000"/>
              </a:buClr>
              <a:buSzPct val="100000"/>
              <a:buFont typeface="Raleway"/>
              <a:buChar char="●"/>
            </a:pPr>
            <a:r>
              <a:rPr lang="et" sz="1200">
                <a:solidFill>
                  <a:srgbClr val="000000"/>
                </a:solidFill>
                <a:latin typeface="Raleway"/>
                <a:ea typeface="Raleway"/>
                <a:cs typeface="Raleway"/>
                <a:sym typeface="Raleway"/>
              </a:rPr>
              <a:t>Maike Niiduviir (politoloogia)</a:t>
            </a:r>
            <a:endParaRPr sz="1200">
              <a:solidFill>
                <a:srgbClr val="000000"/>
              </a:solidFill>
              <a:latin typeface="Raleway"/>
              <a:ea typeface="Raleway"/>
              <a:cs typeface="Raleway"/>
              <a:sym typeface="Raleway"/>
            </a:endParaRPr>
          </a:p>
          <a:p>
            <a:pPr marL="457200" lvl="0" indent="-281940" algn="l" rtl="0">
              <a:lnSpc>
                <a:spcPct val="150000"/>
              </a:lnSpc>
              <a:spcBef>
                <a:spcPts val="0"/>
              </a:spcBef>
              <a:spcAft>
                <a:spcPts val="0"/>
              </a:spcAft>
              <a:buClr>
                <a:srgbClr val="000000"/>
              </a:buClr>
              <a:buSzPct val="100000"/>
              <a:buFont typeface="Raleway"/>
              <a:buChar char="●"/>
            </a:pPr>
            <a:r>
              <a:rPr lang="et" sz="1200">
                <a:solidFill>
                  <a:srgbClr val="000000"/>
                </a:solidFill>
                <a:latin typeface="Raleway"/>
                <a:ea typeface="Raleway"/>
                <a:cs typeface="Raleway"/>
                <a:sym typeface="Raleway"/>
              </a:rPr>
              <a:t>Mari-Liis Asu (sotsiaaltöö)</a:t>
            </a:r>
            <a:endParaRPr sz="1200">
              <a:solidFill>
                <a:srgbClr val="000000"/>
              </a:solidFill>
              <a:latin typeface="Raleway"/>
              <a:ea typeface="Raleway"/>
              <a:cs typeface="Raleway"/>
              <a:sym typeface="Raleway"/>
            </a:endParaRPr>
          </a:p>
          <a:p>
            <a:pPr marL="457200" lvl="0" indent="-281940" algn="l" rtl="0">
              <a:lnSpc>
                <a:spcPct val="150000"/>
              </a:lnSpc>
              <a:spcBef>
                <a:spcPts val="0"/>
              </a:spcBef>
              <a:spcAft>
                <a:spcPts val="1200"/>
              </a:spcAft>
              <a:buClr>
                <a:srgbClr val="000000"/>
              </a:buClr>
              <a:buSzPct val="100000"/>
              <a:buFont typeface="Raleway"/>
              <a:buChar char="●"/>
            </a:pPr>
            <a:r>
              <a:rPr lang="et" sz="1200">
                <a:solidFill>
                  <a:srgbClr val="000000"/>
                </a:solidFill>
                <a:latin typeface="Raleway"/>
                <a:ea typeface="Raleway"/>
                <a:cs typeface="Raleway"/>
                <a:sym typeface="Raleway"/>
              </a:rPr>
              <a:t>Ruth Ööpik (alushariduse pedagoog)</a:t>
            </a:r>
            <a:endParaRPr sz="1200" b="1">
              <a:solidFill>
                <a:srgbClr val="000000"/>
              </a:solidFill>
              <a:latin typeface="Raleway"/>
              <a:ea typeface="Raleway"/>
              <a:cs typeface="Raleway"/>
              <a:sym typeface="Raleway"/>
            </a:endParaRPr>
          </a:p>
        </p:txBody>
      </p:sp>
      <p:sp>
        <p:nvSpPr>
          <p:cNvPr id="105" name="Google Shape;105;p15"/>
          <p:cNvSpPr txBox="1">
            <a:spLocks noGrp="1"/>
          </p:cNvSpPr>
          <p:nvPr>
            <p:ph type="body" idx="1"/>
          </p:nvPr>
        </p:nvSpPr>
        <p:spPr>
          <a:xfrm>
            <a:off x="729450" y="3364300"/>
            <a:ext cx="3490800" cy="1534200"/>
          </a:xfrm>
          <a:prstGeom prst="rect">
            <a:avLst/>
          </a:prstGeom>
        </p:spPr>
        <p:txBody>
          <a:bodyPr spcFirstLastPara="1" wrap="square" lIns="91425" tIns="91425" rIns="91425" bIns="91425" anchor="t" anchorCtr="0">
            <a:noAutofit/>
          </a:bodyPr>
          <a:lstStyle/>
          <a:p>
            <a:pPr marL="0" lvl="0" indent="0" algn="just" rtl="0">
              <a:lnSpc>
                <a:spcPct val="150000"/>
              </a:lnSpc>
              <a:spcBef>
                <a:spcPts val="1200"/>
              </a:spcBef>
              <a:spcAft>
                <a:spcPts val="0"/>
              </a:spcAft>
              <a:buNone/>
            </a:pPr>
            <a:r>
              <a:rPr lang="et" sz="800" b="1">
                <a:solidFill>
                  <a:srgbClr val="000000"/>
                </a:solidFill>
                <a:latin typeface="Raleway"/>
                <a:ea typeface="Raleway"/>
                <a:cs typeface="Raleway"/>
                <a:sym typeface="Raleway"/>
              </a:rPr>
              <a:t>Grupp 3 - </a:t>
            </a:r>
            <a:r>
              <a:rPr lang="et" sz="800">
                <a:solidFill>
                  <a:srgbClr val="000000"/>
                </a:solidFill>
                <a:latin typeface="Raleway"/>
                <a:ea typeface="Raleway"/>
                <a:cs typeface="Raleway"/>
                <a:sym typeface="Raleway"/>
              </a:rPr>
              <a:t>Infootsing: kaugosalusrobotite kasutamine maailmas; teaduslik taust digitehnoloogiast muuseumihariduses</a:t>
            </a:r>
            <a:endParaRPr sz="800">
              <a:solidFill>
                <a:srgbClr val="000000"/>
              </a:solidFill>
              <a:latin typeface="Raleway"/>
              <a:ea typeface="Raleway"/>
              <a:cs typeface="Raleway"/>
              <a:sym typeface="Raleway"/>
            </a:endParaRPr>
          </a:p>
          <a:p>
            <a:pPr marL="457200" lvl="0" indent="-279400" algn="l" rtl="0">
              <a:lnSpc>
                <a:spcPct val="150000"/>
              </a:lnSpc>
              <a:spcBef>
                <a:spcPts val="1200"/>
              </a:spcBef>
              <a:spcAft>
                <a:spcPts val="0"/>
              </a:spcAft>
              <a:buClr>
                <a:srgbClr val="000000"/>
              </a:buClr>
              <a:buSzPts val="800"/>
              <a:buFont typeface="Raleway"/>
              <a:buChar char="●"/>
            </a:pPr>
            <a:r>
              <a:rPr lang="et" sz="800">
                <a:solidFill>
                  <a:srgbClr val="000000"/>
                </a:solidFill>
                <a:latin typeface="Raleway"/>
                <a:ea typeface="Raleway"/>
                <a:cs typeface="Raleway"/>
                <a:sym typeface="Raleway"/>
              </a:rPr>
              <a:t>Reili Rohtla (klassiõpetaja)</a:t>
            </a:r>
            <a:endParaRPr sz="800">
              <a:solidFill>
                <a:srgbClr val="000000"/>
              </a:solidFill>
              <a:latin typeface="Raleway"/>
              <a:ea typeface="Raleway"/>
              <a:cs typeface="Raleway"/>
              <a:sym typeface="Raleway"/>
            </a:endParaRPr>
          </a:p>
          <a:p>
            <a:pPr marL="457200" lvl="0" indent="-279400" algn="l" rtl="0">
              <a:lnSpc>
                <a:spcPct val="150000"/>
              </a:lnSpc>
              <a:spcBef>
                <a:spcPts val="0"/>
              </a:spcBef>
              <a:spcAft>
                <a:spcPts val="0"/>
              </a:spcAft>
              <a:buClr>
                <a:srgbClr val="000000"/>
              </a:buClr>
              <a:buSzPts val="800"/>
              <a:buFont typeface="Raleway"/>
              <a:buChar char="●"/>
            </a:pPr>
            <a:r>
              <a:rPr lang="et" sz="800">
                <a:solidFill>
                  <a:srgbClr val="000000"/>
                </a:solidFill>
                <a:latin typeface="Raleway"/>
                <a:ea typeface="Raleway"/>
                <a:cs typeface="Raleway"/>
                <a:sym typeface="Raleway"/>
              </a:rPr>
              <a:t>Liis Rohtmets (eripedagoogika)</a:t>
            </a:r>
            <a:endParaRPr sz="800">
              <a:solidFill>
                <a:srgbClr val="000000"/>
              </a:solidFill>
              <a:latin typeface="Raleway"/>
              <a:ea typeface="Raleway"/>
              <a:cs typeface="Raleway"/>
              <a:sym typeface="Raleway"/>
            </a:endParaRPr>
          </a:p>
          <a:p>
            <a:pPr marL="457200" lvl="0" indent="-279400" algn="l" rtl="0">
              <a:lnSpc>
                <a:spcPct val="150000"/>
              </a:lnSpc>
              <a:spcBef>
                <a:spcPts val="0"/>
              </a:spcBef>
              <a:spcAft>
                <a:spcPts val="0"/>
              </a:spcAft>
              <a:buClr>
                <a:srgbClr val="000000"/>
              </a:buClr>
              <a:buSzPts val="800"/>
              <a:buFont typeface="Raleway"/>
              <a:buChar char="●"/>
            </a:pPr>
            <a:r>
              <a:rPr lang="et" sz="800">
                <a:solidFill>
                  <a:srgbClr val="000000"/>
                </a:solidFill>
                <a:latin typeface="Raleway"/>
                <a:ea typeface="Raleway"/>
                <a:cs typeface="Raleway"/>
                <a:sym typeface="Raleway"/>
              </a:rPr>
              <a:t>Maria Rannamets (sotsiaaltöö)</a:t>
            </a:r>
            <a:endParaRPr sz="800">
              <a:solidFill>
                <a:srgbClr val="000000"/>
              </a:solidFill>
              <a:latin typeface="Raleway"/>
              <a:ea typeface="Raleway"/>
              <a:cs typeface="Raleway"/>
              <a:sym typeface="Raleway"/>
            </a:endParaRPr>
          </a:p>
          <a:p>
            <a:pPr marL="457200" lvl="0" indent="-279400" algn="l" rtl="0">
              <a:lnSpc>
                <a:spcPct val="150000"/>
              </a:lnSpc>
              <a:spcBef>
                <a:spcPts val="0"/>
              </a:spcBef>
              <a:spcAft>
                <a:spcPts val="0"/>
              </a:spcAft>
              <a:buClr>
                <a:srgbClr val="000000"/>
              </a:buClr>
              <a:buSzPts val="800"/>
              <a:buFont typeface="Raleway"/>
              <a:buChar char="●"/>
            </a:pPr>
            <a:r>
              <a:rPr lang="et" sz="800">
                <a:solidFill>
                  <a:srgbClr val="000000"/>
                </a:solidFill>
                <a:latin typeface="Raleway"/>
                <a:ea typeface="Raleway"/>
                <a:cs typeface="Raleway"/>
                <a:sym typeface="Raleway"/>
              </a:rPr>
              <a:t>Eneli Laanekivi (eripedagoogika)</a:t>
            </a:r>
            <a:endParaRPr sz="800">
              <a:solidFill>
                <a:srgbClr val="000000"/>
              </a:solidFill>
              <a:latin typeface="Raleway"/>
              <a:ea typeface="Raleway"/>
              <a:cs typeface="Raleway"/>
              <a:sym typeface="Raleway"/>
            </a:endParaRPr>
          </a:p>
          <a:p>
            <a:pPr marL="457200" lvl="0" indent="-279400" algn="l" rtl="0">
              <a:lnSpc>
                <a:spcPct val="150000"/>
              </a:lnSpc>
              <a:spcBef>
                <a:spcPts val="0"/>
              </a:spcBef>
              <a:spcAft>
                <a:spcPts val="1200"/>
              </a:spcAft>
              <a:buClr>
                <a:srgbClr val="000000"/>
              </a:buClr>
              <a:buSzPts val="800"/>
              <a:buFont typeface="Raleway"/>
              <a:buChar char="●"/>
            </a:pPr>
            <a:r>
              <a:rPr lang="et" sz="800">
                <a:solidFill>
                  <a:srgbClr val="000000"/>
                </a:solidFill>
                <a:latin typeface="Raleway"/>
                <a:ea typeface="Raleway"/>
                <a:cs typeface="Raleway"/>
                <a:sym typeface="Raleway"/>
              </a:rPr>
              <a:t>Cetlyn Talts (alushariduse pedagoog)</a:t>
            </a:r>
            <a:endParaRPr sz="800" b="1">
              <a:solidFill>
                <a:srgbClr val="000000"/>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729450" y="1252375"/>
            <a:ext cx="7688700" cy="434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t"/>
              <a:t>GRUPP 1 - Eesmärk ja fookus</a:t>
            </a:r>
            <a:endParaRPr/>
          </a:p>
          <a:p>
            <a:pPr marL="0" lvl="0" indent="0" algn="l" rtl="0">
              <a:spcBef>
                <a:spcPts val="0"/>
              </a:spcBef>
              <a:spcAft>
                <a:spcPts val="0"/>
              </a:spcAft>
              <a:buNone/>
            </a:pPr>
            <a:endParaRPr/>
          </a:p>
        </p:txBody>
      </p:sp>
      <p:sp>
        <p:nvSpPr>
          <p:cNvPr id="111" name="Google Shape;111;p16"/>
          <p:cNvSpPr txBox="1">
            <a:spLocks noGrp="1"/>
          </p:cNvSpPr>
          <p:nvPr>
            <p:ph type="body" idx="1"/>
          </p:nvPr>
        </p:nvSpPr>
        <p:spPr>
          <a:xfrm>
            <a:off x="448450" y="1687075"/>
            <a:ext cx="8301900" cy="284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sz="1700" b="1"/>
              <a:t>Eesmärk:</a:t>
            </a:r>
            <a:endParaRPr sz="1700" b="1"/>
          </a:p>
          <a:p>
            <a:pPr marL="0" lvl="0" indent="0" algn="l" rtl="0">
              <a:spcBef>
                <a:spcPts val="1200"/>
              </a:spcBef>
              <a:spcAft>
                <a:spcPts val="0"/>
              </a:spcAft>
              <a:buNone/>
            </a:pPr>
            <a:r>
              <a:rPr lang="et" sz="1700"/>
              <a:t>Välja selgitada kuivõrd on Eesti muuseumid valmis rakendama kaugosalusroboteid haridus- ja külastustegevustes.</a:t>
            </a:r>
            <a:endParaRPr sz="1700"/>
          </a:p>
          <a:p>
            <a:pPr marL="0" lvl="0" indent="0" algn="l" rtl="0">
              <a:spcBef>
                <a:spcPts val="1200"/>
              </a:spcBef>
              <a:spcAft>
                <a:spcPts val="0"/>
              </a:spcAft>
              <a:buNone/>
            </a:pPr>
            <a:r>
              <a:rPr lang="et" sz="1700"/>
              <a:t>Fookus:</a:t>
            </a:r>
            <a:endParaRPr sz="1700"/>
          </a:p>
          <a:p>
            <a:pPr marL="457200" lvl="0" indent="-336550" algn="l" rtl="0">
              <a:spcBef>
                <a:spcPts val="1200"/>
              </a:spcBef>
              <a:spcAft>
                <a:spcPts val="0"/>
              </a:spcAft>
              <a:buSzPts val="1700"/>
              <a:buChar char="●"/>
            </a:pPr>
            <a:r>
              <a:rPr lang="et" sz="1700"/>
              <a:t>Milline on muuseumitöötajate valmisolek ja tehnoloogiline võimekus uute digilahenduste (nt AI, VR, AR, kaugosalusrobotid) kasutamiseks? </a:t>
            </a:r>
            <a:endParaRPr sz="1700"/>
          </a:p>
          <a:p>
            <a:pPr marL="457200" lvl="0" indent="-336550" algn="l" rtl="0">
              <a:spcBef>
                <a:spcPts val="0"/>
              </a:spcBef>
              <a:spcAft>
                <a:spcPts val="0"/>
              </a:spcAft>
              <a:buSzPts val="1700"/>
              <a:buChar char="●"/>
            </a:pPr>
            <a:r>
              <a:rPr lang="et" sz="1700"/>
              <a:t>Kuidas saavad muuseumid rakendada neid tehnoloogiaid haridus- ja külastustegevustes?</a:t>
            </a:r>
            <a:endParaRPr sz="1700"/>
          </a:p>
          <a:p>
            <a:pPr marL="457200" lvl="0" indent="-336550" algn="l" rtl="0">
              <a:spcBef>
                <a:spcPts val="0"/>
              </a:spcBef>
              <a:spcAft>
                <a:spcPts val="0"/>
              </a:spcAft>
              <a:buSzPts val="1700"/>
              <a:buChar char="●"/>
            </a:pPr>
            <a:r>
              <a:rPr lang="et" sz="1700"/>
              <a:t>Millised on peamised takistused kaugosalusrobotite kasutuselevõtul?</a:t>
            </a:r>
            <a:endParaRPr sz="1200">
              <a:solidFill>
                <a:srgbClr val="000000"/>
              </a:solidFill>
              <a:latin typeface="Arial"/>
              <a:ea typeface="Arial"/>
              <a:cs typeface="Arial"/>
              <a:sym typeface="Arial"/>
            </a:endParaRPr>
          </a:p>
          <a:p>
            <a:pPr marL="457200" lvl="0" indent="0" algn="l" rtl="0">
              <a:spcBef>
                <a:spcPts val="1200"/>
              </a:spcBef>
              <a:spcAft>
                <a:spcPts val="1200"/>
              </a:spcAft>
              <a:buNone/>
            </a:pPr>
            <a:endParaRPr sz="16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t"/>
              <a:t>GRUPP 1 - Metoodika ja valim</a:t>
            </a:r>
            <a:endParaRPr/>
          </a:p>
        </p:txBody>
      </p:sp>
      <p:sp>
        <p:nvSpPr>
          <p:cNvPr id="117" name="Google Shape;117;p17"/>
          <p:cNvSpPr txBox="1">
            <a:spLocks noGrp="1"/>
          </p:cNvSpPr>
          <p:nvPr>
            <p:ph type="body" idx="1"/>
          </p:nvPr>
        </p:nvSpPr>
        <p:spPr>
          <a:xfrm>
            <a:off x="374625" y="2078875"/>
            <a:ext cx="4128900" cy="2261100"/>
          </a:xfrm>
          <a:prstGeom prst="rect">
            <a:avLst/>
          </a:prstGeom>
        </p:spPr>
        <p:txBody>
          <a:bodyPr spcFirstLastPara="1" wrap="square" lIns="91425" tIns="91425" rIns="91425" bIns="91425" anchor="t" anchorCtr="0">
            <a:noAutofit/>
          </a:bodyPr>
          <a:lstStyle/>
          <a:p>
            <a:pPr marL="457200" lvl="0" indent="-336550" algn="l" rtl="0">
              <a:lnSpc>
                <a:spcPct val="150000"/>
              </a:lnSpc>
              <a:spcBef>
                <a:spcPts val="0"/>
              </a:spcBef>
              <a:spcAft>
                <a:spcPts val="0"/>
              </a:spcAft>
              <a:buSzPts val="1700"/>
              <a:buChar char="●"/>
            </a:pPr>
            <a:r>
              <a:rPr lang="et" sz="1700"/>
              <a:t>Kvantitatiivne küsitlus - Google formsi keskkonnas, mis koosnes 24 küsimusest</a:t>
            </a:r>
            <a:endParaRPr sz="1700"/>
          </a:p>
          <a:p>
            <a:pPr marL="457200" lvl="0" indent="-336550" algn="l" rtl="0">
              <a:lnSpc>
                <a:spcPct val="150000"/>
              </a:lnSpc>
              <a:spcBef>
                <a:spcPts val="0"/>
              </a:spcBef>
              <a:spcAft>
                <a:spcPts val="0"/>
              </a:spcAft>
              <a:buSzPts val="1700"/>
              <a:buChar char="●"/>
            </a:pPr>
            <a:r>
              <a:rPr lang="et" sz="1700"/>
              <a:t>Kvalitatiivne paikvaatlus - Paikvaatlus viidi läbi muuseumides, mis ei vastanud eelnevale küsimustikule</a:t>
            </a:r>
            <a:endParaRPr sz="1700"/>
          </a:p>
          <a:p>
            <a:pPr marL="457200" lvl="0" indent="0" algn="l" rtl="0">
              <a:lnSpc>
                <a:spcPct val="150000"/>
              </a:lnSpc>
              <a:spcBef>
                <a:spcPts val="1200"/>
              </a:spcBef>
              <a:spcAft>
                <a:spcPts val="1200"/>
              </a:spcAft>
              <a:buNone/>
            </a:pPr>
            <a:endParaRPr sz="1400"/>
          </a:p>
        </p:txBody>
      </p:sp>
      <p:sp>
        <p:nvSpPr>
          <p:cNvPr id="118" name="Google Shape;118;p17"/>
          <p:cNvSpPr txBox="1">
            <a:spLocks noGrp="1"/>
          </p:cNvSpPr>
          <p:nvPr>
            <p:ph type="body" idx="2"/>
          </p:nvPr>
        </p:nvSpPr>
        <p:spPr>
          <a:xfrm>
            <a:off x="4643600" y="2078875"/>
            <a:ext cx="4295400" cy="2261100"/>
          </a:xfrm>
          <a:prstGeom prst="rect">
            <a:avLst/>
          </a:prstGeom>
        </p:spPr>
        <p:txBody>
          <a:bodyPr spcFirstLastPara="1" wrap="square" lIns="91425" tIns="91425" rIns="91425" bIns="91425" anchor="t" anchorCtr="0">
            <a:noAutofit/>
          </a:bodyPr>
          <a:lstStyle/>
          <a:p>
            <a:pPr marL="457200" lvl="0" indent="-336550" algn="l" rtl="0">
              <a:lnSpc>
                <a:spcPct val="150000"/>
              </a:lnSpc>
              <a:spcBef>
                <a:spcPts val="0"/>
              </a:spcBef>
              <a:spcAft>
                <a:spcPts val="0"/>
              </a:spcAft>
              <a:buSzPts val="1700"/>
              <a:buChar char="●"/>
            </a:pPr>
            <a:r>
              <a:rPr lang="et" sz="1700"/>
              <a:t>Valim koostati MUIS infosüsteemi alusel</a:t>
            </a:r>
            <a:endParaRPr sz="1700"/>
          </a:p>
          <a:p>
            <a:pPr marL="457200" lvl="0" indent="-336550" algn="l" rtl="0">
              <a:lnSpc>
                <a:spcPct val="150000"/>
              </a:lnSpc>
              <a:spcBef>
                <a:spcPts val="0"/>
              </a:spcBef>
              <a:spcAft>
                <a:spcPts val="0"/>
              </a:spcAft>
              <a:buSzPts val="1700"/>
              <a:buChar char="●"/>
            </a:pPr>
            <a:r>
              <a:rPr lang="et" sz="1700"/>
              <a:t>Küsimustik saadeti 78 muuseumile, millele vastas 21 töötajat</a:t>
            </a:r>
            <a:endParaRPr sz="1700"/>
          </a:p>
          <a:p>
            <a:pPr marL="457200" lvl="0" indent="-336550" algn="l" rtl="0">
              <a:lnSpc>
                <a:spcPct val="150000"/>
              </a:lnSpc>
              <a:spcBef>
                <a:spcPts val="0"/>
              </a:spcBef>
              <a:spcAft>
                <a:spcPts val="0"/>
              </a:spcAft>
              <a:buSzPts val="1700"/>
              <a:buChar char="●"/>
            </a:pPr>
            <a:r>
              <a:rPr lang="et" sz="1700"/>
              <a:t>Paikvaatluseks valiti 22 Harju- ja Pärnumaa MUIS  andmebaasis olevat muuseumi. </a:t>
            </a: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t"/>
              <a:t>GRUPP 1 -  Küsimustiku tulemused</a:t>
            </a:r>
            <a:endParaRPr/>
          </a:p>
        </p:txBody>
      </p:sp>
      <p:sp>
        <p:nvSpPr>
          <p:cNvPr id="124" name="Google Shape;124;p18"/>
          <p:cNvSpPr txBox="1">
            <a:spLocks noGrp="1"/>
          </p:cNvSpPr>
          <p:nvPr>
            <p:ph type="body" idx="1"/>
          </p:nvPr>
        </p:nvSpPr>
        <p:spPr>
          <a:xfrm>
            <a:off x="128525" y="1853850"/>
            <a:ext cx="4881000" cy="2486100"/>
          </a:xfrm>
          <a:prstGeom prst="rect">
            <a:avLst/>
          </a:prstGeom>
        </p:spPr>
        <p:txBody>
          <a:bodyPr spcFirstLastPara="1" wrap="square" lIns="91425" tIns="91425" rIns="91425" bIns="91425" anchor="t" anchorCtr="0">
            <a:noAutofit/>
          </a:bodyPr>
          <a:lstStyle/>
          <a:p>
            <a:pPr marL="457200" lvl="0" indent="-336550" algn="l" rtl="0">
              <a:lnSpc>
                <a:spcPct val="150000"/>
              </a:lnSpc>
              <a:spcBef>
                <a:spcPts val="0"/>
              </a:spcBef>
              <a:spcAft>
                <a:spcPts val="0"/>
              </a:spcAft>
              <a:buSzPts val="1700"/>
              <a:buChar char="●"/>
            </a:pPr>
            <a:r>
              <a:rPr lang="et" sz="1700"/>
              <a:t>Positiivne suhtumine uute tehnoloogiliste vahendite kasutusele võtuks</a:t>
            </a:r>
            <a:endParaRPr sz="1700"/>
          </a:p>
          <a:p>
            <a:pPr marL="457200" lvl="0" indent="-336550" algn="l" rtl="0">
              <a:lnSpc>
                <a:spcPct val="150000"/>
              </a:lnSpc>
              <a:spcBef>
                <a:spcPts val="0"/>
              </a:spcBef>
              <a:spcAft>
                <a:spcPts val="0"/>
              </a:spcAft>
              <a:buSzPts val="1700"/>
              <a:buChar char="●"/>
            </a:pPr>
            <a:r>
              <a:rPr lang="et" sz="1700"/>
              <a:t>Paljudes muuseumides on kasutusel erinevad digitaalsed vahendid</a:t>
            </a:r>
            <a:endParaRPr sz="1700"/>
          </a:p>
          <a:p>
            <a:pPr marL="457200" lvl="0" indent="-336550" algn="l" rtl="0">
              <a:lnSpc>
                <a:spcPct val="150000"/>
              </a:lnSpc>
              <a:spcBef>
                <a:spcPts val="0"/>
              </a:spcBef>
              <a:spcAft>
                <a:spcPts val="0"/>
              </a:spcAft>
              <a:buSzPts val="1700"/>
              <a:buChar char="●"/>
            </a:pPr>
            <a:r>
              <a:rPr lang="et" sz="1700"/>
              <a:t>52 % muuseumitöötajatest on teadlikud kaugosalusrobotitest</a:t>
            </a:r>
            <a:endParaRPr sz="1700"/>
          </a:p>
          <a:p>
            <a:pPr marL="457200" lvl="0" indent="-336550" algn="l" rtl="0">
              <a:lnSpc>
                <a:spcPct val="150000"/>
              </a:lnSpc>
              <a:spcBef>
                <a:spcPts val="0"/>
              </a:spcBef>
              <a:spcAft>
                <a:spcPts val="0"/>
              </a:spcAft>
              <a:buSzPts val="1700"/>
              <a:buChar char="●"/>
            </a:pPr>
            <a:r>
              <a:rPr lang="et" sz="1700"/>
              <a:t>Peamisteks robleemideks on raha ja ruumi puudus.</a:t>
            </a:r>
            <a:endParaRPr sz="1700"/>
          </a:p>
          <a:p>
            <a:pPr marL="0" lvl="0" indent="0" algn="l" rtl="0">
              <a:lnSpc>
                <a:spcPct val="150000"/>
              </a:lnSpc>
              <a:spcBef>
                <a:spcPts val="1200"/>
              </a:spcBef>
              <a:spcAft>
                <a:spcPts val="1200"/>
              </a:spcAft>
              <a:buNone/>
            </a:pPr>
            <a:endParaRPr sz="1400"/>
          </a:p>
        </p:txBody>
      </p:sp>
      <p:pic>
        <p:nvPicPr>
          <p:cNvPr id="125" name="Google Shape;125;p18" title="Kuvatõmmis 2025-05-20 163356.png"/>
          <p:cNvPicPr preferRelativeResize="0"/>
          <p:nvPr/>
        </p:nvPicPr>
        <p:blipFill>
          <a:blip r:embed="rId3">
            <a:alphaModFix/>
          </a:blip>
          <a:stretch>
            <a:fillRect/>
          </a:stretch>
        </p:blipFill>
        <p:spPr>
          <a:xfrm>
            <a:off x="5120575" y="1865550"/>
            <a:ext cx="3614400" cy="2474425"/>
          </a:xfrm>
          <a:prstGeom prst="rect">
            <a:avLst/>
          </a:prstGeom>
          <a:noFill/>
          <a:ln>
            <a:noFill/>
          </a:ln>
        </p:spPr>
      </p:pic>
      <p:sp>
        <p:nvSpPr>
          <p:cNvPr id="126" name="Google Shape;126;p18"/>
          <p:cNvSpPr txBox="1"/>
          <p:nvPr/>
        </p:nvSpPr>
        <p:spPr>
          <a:xfrm>
            <a:off x="4707200" y="4339975"/>
            <a:ext cx="3614400" cy="4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t" sz="1100">
                <a:solidFill>
                  <a:schemeClr val="accent1"/>
                </a:solidFill>
                <a:latin typeface="Lato"/>
                <a:ea typeface="Lato"/>
                <a:cs typeface="Lato"/>
                <a:sym typeface="Lato"/>
              </a:rPr>
              <a:t>Joonis 1.</a:t>
            </a:r>
            <a:r>
              <a:rPr lang="et" sz="1100" i="1">
                <a:solidFill>
                  <a:schemeClr val="accent1"/>
                </a:solidFill>
                <a:latin typeface="Lato"/>
                <a:ea typeface="Lato"/>
                <a:cs typeface="Lato"/>
                <a:sym typeface="Lato"/>
              </a:rPr>
              <a:t> Muuseumitöötajate hoiakud erinevate uute tehnoloogiate kasutusele võtuks</a:t>
            </a:r>
            <a:endParaRPr sz="1100" i="1">
              <a:solidFill>
                <a:schemeClr val="accen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t"/>
              <a:t>GRUPP 1 - Paikvaatluse tulemused</a:t>
            </a:r>
            <a:endParaRPr/>
          </a:p>
        </p:txBody>
      </p:sp>
      <p:sp>
        <p:nvSpPr>
          <p:cNvPr id="132" name="Google Shape;132;p19"/>
          <p:cNvSpPr txBox="1">
            <a:spLocks noGrp="1"/>
          </p:cNvSpPr>
          <p:nvPr>
            <p:ph type="body" idx="1"/>
          </p:nvPr>
        </p:nvSpPr>
        <p:spPr>
          <a:xfrm>
            <a:off x="-471900" y="1897100"/>
            <a:ext cx="5636100" cy="2673300"/>
          </a:xfrm>
          <a:prstGeom prst="rect">
            <a:avLst/>
          </a:prstGeom>
        </p:spPr>
        <p:txBody>
          <a:bodyPr spcFirstLastPara="1" wrap="square" lIns="91425" tIns="91425" rIns="91425" bIns="91425" anchor="t" anchorCtr="0">
            <a:noAutofit/>
          </a:bodyPr>
          <a:lstStyle/>
          <a:p>
            <a:pPr marL="457200" lvl="0" indent="-336550" algn="l" rtl="0">
              <a:lnSpc>
                <a:spcPct val="150000"/>
              </a:lnSpc>
              <a:spcBef>
                <a:spcPts val="0"/>
              </a:spcBef>
              <a:spcAft>
                <a:spcPts val="0"/>
              </a:spcAft>
              <a:buSzPts val="1700"/>
              <a:buChar char="●"/>
            </a:pPr>
            <a:r>
              <a:rPr lang="et" sz="1700"/>
              <a:t>Füüsilised piirangud - trepid ja kitsad käigud ning kaldteede ja liftide puudumine.</a:t>
            </a:r>
            <a:endParaRPr sz="1700"/>
          </a:p>
          <a:p>
            <a:pPr marL="457200" lvl="0" indent="-336550" algn="l" rtl="0">
              <a:lnSpc>
                <a:spcPct val="150000"/>
              </a:lnSpc>
              <a:spcBef>
                <a:spcPts val="0"/>
              </a:spcBef>
              <a:spcAft>
                <a:spcPts val="0"/>
              </a:spcAft>
              <a:buSzPts val="1700"/>
              <a:buChar char="●"/>
            </a:pPr>
            <a:r>
              <a:rPr lang="et" sz="1700"/>
              <a:t>Takistuseks kaugosalusroboti iseseisval teekonnal muuseumis võivad olla ka eksponaadid, mööbel, vaibad või muud takistused muuseumi ekspositsiooni saalides.</a:t>
            </a:r>
            <a:endParaRPr sz="1700"/>
          </a:p>
          <a:p>
            <a:pPr marL="457200" lvl="0" indent="-336550" algn="l" rtl="0">
              <a:lnSpc>
                <a:spcPct val="150000"/>
              </a:lnSpc>
              <a:spcBef>
                <a:spcPts val="0"/>
              </a:spcBef>
              <a:spcAft>
                <a:spcPts val="0"/>
              </a:spcAft>
              <a:buSzPts val="1700"/>
              <a:buChar char="●"/>
            </a:pPr>
            <a:r>
              <a:rPr lang="et" sz="1700"/>
              <a:t>Positiivne - 71% vaadeldud muuseumides on olemas sobivad ruumid robotite laadimiseks ja hooldamiseks.</a:t>
            </a:r>
            <a:endParaRPr sz="1700"/>
          </a:p>
        </p:txBody>
      </p:sp>
      <p:pic>
        <p:nvPicPr>
          <p:cNvPr id="133" name="Google Shape;133;p19" title="IMG_2142.jpeg"/>
          <p:cNvPicPr preferRelativeResize="0"/>
          <p:nvPr/>
        </p:nvPicPr>
        <p:blipFill>
          <a:blip r:embed="rId3">
            <a:alphaModFix/>
          </a:blip>
          <a:stretch>
            <a:fillRect/>
          </a:stretch>
        </p:blipFill>
        <p:spPr>
          <a:xfrm>
            <a:off x="5164200" y="1897100"/>
            <a:ext cx="3979802" cy="29848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t"/>
              <a:t>GRUPP 1 - Järeldused</a:t>
            </a:r>
            <a:endParaRPr/>
          </a:p>
        </p:txBody>
      </p:sp>
      <p:sp>
        <p:nvSpPr>
          <p:cNvPr id="139" name="Google Shape;139;p20"/>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336550" algn="l" rtl="0">
              <a:lnSpc>
                <a:spcPct val="150000"/>
              </a:lnSpc>
              <a:spcBef>
                <a:spcPts val="0"/>
              </a:spcBef>
              <a:spcAft>
                <a:spcPts val="0"/>
              </a:spcAft>
              <a:buSzPts val="1700"/>
              <a:buChar char="●"/>
            </a:pPr>
            <a:r>
              <a:rPr lang="et" sz="1700"/>
              <a:t>Kaugosalusrobotitel on Eesti muuseumides märkimisväärne potentsiaal haridusliku ja sotsiaalse ligipääsetavuse parandamisel.</a:t>
            </a:r>
            <a:endParaRPr sz="1700"/>
          </a:p>
          <a:p>
            <a:pPr marL="457200" lvl="0" indent="-336550" algn="l" rtl="0">
              <a:lnSpc>
                <a:spcPct val="150000"/>
              </a:lnSpc>
              <a:spcBef>
                <a:spcPts val="0"/>
              </a:spcBef>
              <a:spcAft>
                <a:spcPts val="0"/>
              </a:spcAft>
              <a:buSzPts val="1700"/>
              <a:buChar char="●"/>
            </a:pPr>
            <a:r>
              <a:rPr lang="et" sz="1700"/>
              <a:t>Nende rakendamine eeldab siiski strateegilist planeerimist, ruumilist ja tehnilist kohandamist, rahastuse leidmist ning muuseumitöötajate pädevuste ja hoiakute sihipärast arendamist.</a:t>
            </a:r>
            <a:endParaRPr sz="17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t"/>
              <a:t>GRUPP 2 - Eesmärk ja fookus</a:t>
            </a:r>
            <a:endParaRPr/>
          </a:p>
        </p:txBody>
      </p:sp>
      <p:sp>
        <p:nvSpPr>
          <p:cNvPr id="145" name="Google Shape;145;p21"/>
          <p:cNvSpPr txBox="1">
            <a:spLocks noGrp="1"/>
          </p:cNvSpPr>
          <p:nvPr>
            <p:ph type="body" idx="1"/>
          </p:nvPr>
        </p:nvSpPr>
        <p:spPr>
          <a:xfrm>
            <a:off x="727650" y="1853850"/>
            <a:ext cx="7688700" cy="3289800"/>
          </a:xfrm>
          <a:prstGeom prst="rect">
            <a:avLst/>
          </a:prstGeom>
        </p:spPr>
        <p:txBody>
          <a:bodyPr spcFirstLastPara="1" wrap="square" lIns="91425" tIns="91425" rIns="91425" bIns="91425" anchor="t" anchorCtr="0">
            <a:normAutofit fontScale="32500" lnSpcReduction="20000"/>
          </a:bodyPr>
          <a:lstStyle/>
          <a:p>
            <a:pPr marL="0" lvl="0" indent="0" algn="l" rtl="0">
              <a:lnSpc>
                <a:spcPct val="115000"/>
              </a:lnSpc>
              <a:spcBef>
                <a:spcPts val="0"/>
              </a:spcBef>
              <a:spcAft>
                <a:spcPts val="0"/>
              </a:spcAft>
              <a:buNone/>
            </a:pPr>
            <a:r>
              <a:rPr lang="et" sz="5420" b="1">
                <a:solidFill>
                  <a:srgbClr val="434343"/>
                </a:solidFill>
              </a:rPr>
              <a:t>Eesmärk:</a:t>
            </a:r>
            <a:endParaRPr sz="5420" b="1">
              <a:solidFill>
                <a:srgbClr val="434343"/>
              </a:solidFill>
            </a:endParaRPr>
          </a:p>
          <a:p>
            <a:pPr marL="0" lvl="0" indent="0" algn="just" rtl="0">
              <a:lnSpc>
                <a:spcPct val="115000"/>
              </a:lnSpc>
              <a:spcBef>
                <a:spcPts val="1200"/>
              </a:spcBef>
              <a:spcAft>
                <a:spcPts val="0"/>
              </a:spcAft>
              <a:buNone/>
            </a:pPr>
            <a:r>
              <a:rPr lang="et" sz="5420">
                <a:solidFill>
                  <a:srgbClr val="434343"/>
                </a:solidFill>
              </a:rPr>
              <a:t>Töö eesmärk oli uurida Eesti erinevates piirkondades tegutsevate õpetajate kogemusi ja hoiakuid digivahendite, eeskätt kaugosalusrobotite, kasutamisel üldhariduses ja muuseumihariduses.</a:t>
            </a:r>
            <a:endParaRPr sz="5420">
              <a:solidFill>
                <a:srgbClr val="434343"/>
              </a:solidFill>
            </a:endParaRPr>
          </a:p>
          <a:p>
            <a:pPr marL="0" lvl="0" indent="0" algn="just" rtl="0">
              <a:lnSpc>
                <a:spcPct val="115000"/>
              </a:lnSpc>
              <a:spcBef>
                <a:spcPts val="1200"/>
              </a:spcBef>
              <a:spcAft>
                <a:spcPts val="0"/>
              </a:spcAft>
              <a:buNone/>
            </a:pPr>
            <a:r>
              <a:rPr lang="et" sz="5420" b="1">
                <a:solidFill>
                  <a:srgbClr val="434343"/>
                </a:solidFill>
              </a:rPr>
              <a:t>Fookus:</a:t>
            </a:r>
            <a:endParaRPr sz="5420" b="1">
              <a:solidFill>
                <a:srgbClr val="434343"/>
              </a:solidFill>
            </a:endParaRPr>
          </a:p>
          <a:p>
            <a:pPr marL="457200" lvl="0" indent="-340456" algn="just" rtl="0">
              <a:lnSpc>
                <a:spcPct val="115000"/>
              </a:lnSpc>
              <a:spcBef>
                <a:spcPts val="1200"/>
              </a:spcBef>
              <a:spcAft>
                <a:spcPts val="0"/>
              </a:spcAft>
              <a:buClr>
                <a:srgbClr val="434343"/>
              </a:buClr>
              <a:buSzPct val="100000"/>
              <a:buChar char="●"/>
            </a:pPr>
            <a:r>
              <a:rPr lang="et" sz="5420">
                <a:solidFill>
                  <a:srgbClr val="434343"/>
                </a:solidFill>
              </a:rPr>
              <a:t>Õpetajate teadlikus ja valmisolek kaugosalusrobotite kasutamiseks?</a:t>
            </a:r>
            <a:endParaRPr sz="5420">
              <a:solidFill>
                <a:srgbClr val="434343"/>
              </a:solidFill>
            </a:endParaRPr>
          </a:p>
          <a:p>
            <a:pPr marL="457200" lvl="0" indent="-340456" algn="just" rtl="0">
              <a:lnSpc>
                <a:spcPct val="115000"/>
              </a:lnSpc>
              <a:spcBef>
                <a:spcPts val="1200"/>
              </a:spcBef>
              <a:spcAft>
                <a:spcPts val="0"/>
              </a:spcAft>
              <a:buClr>
                <a:srgbClr val="434343"/>
              </a:buClr>
              <a:buSzPct val="100000"/>
              <a:buChar char="●"/>
            </a:pPr>
            <a:r>
              <a:rPr lang="et" sz="5420">
                <a:solidFill>
                  <a:srgbClr val="434343"/>
                </a:solidFill>
              </a:rPr>
              <a:t>Milliseid takistusi ja võimalusi õpetajad selliste tehnoloogiate rakendamisel näevad?</a:t>
            </a:r>
            <a:endParaRPr sz="5020" b="1">
              <a:solidFill>
                <a:srgbClr val="434343"/>
              </a:solidFill>
            </a:endParaRPr>
          </a:p>
          <a:p>
            <a:pPr marL="0" lvl="0" indent="0" algn="just" rtl="0">
              <a:lnSpc>
                <a:spcPct val="115000"/>
              </a:lnSpc>
              <a:spcBef>
                <a:spcPts val="1200"/>
              </a:spcBef>
              <a:spcAft>
                <a:spcPts val="0"/>
              </a:spcAft>
              <a:buNone/>
            </a:pPr>
            <a:endParaRPr sz="2500" b="1">
              <a:solidFill>
                <a:srgbClr val="434343"/>
              </a:solidFill>
            </a:endParaRPr>
          </a:p>
          <a:p>
            <a:pPr marL="0" lvl="0" indent="0" algn="just" rtl="0">
              <a:lnSpc>
                <a:spcPct val="150000"/>
              </a:lnSpc>
              <a:spcBef>
                <a:spcPts val="800"/>
              </a:spcBef>
              <a:spcAft>
                <a:spcPts val="800"/>
              </a:spcAft>
              <a:buNone/>
            </a:pPr>
            <a:endParaRPr sz="1600" b="1">
              <a:solidFill>
                <a:srgbClr val="000000"/>
              </a:solidFill>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1422</Words>
  <Application>Microsoft Office PowerPoint</Application>
  <PresentationFormat>On-screen Show (16:9)</PresentationFormat>
  <Paragraphs>166</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Times New Roman</vt:lpstr>
      <vt:lpstr>Raleway</vt:lpstr>
      <vt:lpstr>Lato</vt:lpstr>
      <vt:lpstr>Streamline</vt:lpstr>
      <vt:lpstr>Muuseumihariduse uuendamine: juurdepääsu ja kaasamise laiendamine teleosalusrobotite abil</vt:lpstr>
      <vt:lpstr>Projekti tähendus ja kontekst</vt:lpstr>
      <vt:lpstr>Projekti liikmed</vt:lpstr>
      <vt:lpstr>GRUPP 1 - Eesmärk ja fookus </vt:lpstr>
      <vt:lpstr>GRUPP 1 - Metoodika ja valim</vt:lpstr>
      <vt:lpstr>GRUPP 1 -  Küsimustiku tulemused</vt:lpstr>
      <vt:lpstr>GRUPP 1 - Paikvaatluse tulemused</vt:lpstr>
      <vt:lpstr>GRUPP 1 - Järeldused</vt:lpstr>
      <vt:lpstr>GRUPP 2 - Eesmärk ja fookus</vt:lpstr>
      <vt:lpstr>Grupp 2 - Meie rühma roll</vt:lpstr>
      <vt:lpstr>GRUPP 2 - Metoodika ja valim</vt:lpstr>
      <vt:lpstr>Grupp 2 - Küsimustiku tulemus ja järeldus</vt:lpstr>
      <vt:lpstr>GRUPP 3 </vt:lpstr>
      <vt:lpstr>GRUPP 3- Tööjaotus</vt:lpstr>
      <vt:lpstr>GRUPP 3</vt:lpstr>
      <vt:lpstr>GRUPP 4 - Eesmärk ja fookus </vt:lpstr>
      <vt:lpstr>GRUPP 4 - Meeskond ja tööjaotus</vt:lpstr>
      <vt:lpstr>GRUPP 4 - Tulemused ja väljundid</vt:lpstr>
      <vt:lpstr>GRUPP 4 - Tehniline analüüs ja test</vt:lpstr>
      <vt:lpstr>GRUPP 4 - Videodemo</vt:lpstr>
      <vt:lpstr>Täname!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Muuseumihariduse uuendamine: juurdepääsu ja kaasamise laiendamine teleosalusrobotite abil</dc:title>
  <dc:creator>Merle</dc:creator>
  <cp:lastModifiedBy>Merle</cp:lastModifiedBy>
  <cp:revision>1</cp:revision>
  <dcterms:modified xsi:type="dcterms:W3CDTF">2025-05-21T18:49:58Z</dcterms:modified>
</cp:coreProperties>
</file>