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6e739ba67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6e739ba67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6e739ba67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6e739ba67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6e739ba67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6e739ba67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6e739ba67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6e739ba67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6e739ba67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6e739ba67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6e739ba67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6e739ba67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6e739ba6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6e739ba6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6e739ba67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6e739ba67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6e739ba6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6e739ba6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6e739ba6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6e739ba6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6e739ba67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6e739ba6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6e739ba67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6e739ba67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6e739ba67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6e739ba6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e739ba67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6e739ba6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6e739ba67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6e739ba6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6e739ba67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6e739ba67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46771" y="1224248"/>
            <a:ext cx="77724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46771" y="2855940"/>
            <a:ext cx="77724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i="0" sz="4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6286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2" type="body"/>
          </p:nvPr>
        </p:nvSpPr>
        <p:spPr>
          <a:xfrm>
            <a:off x="46291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2">
  <p:cSld name="Two Content 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i="0" sz="4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6286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6291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 and content">
  <p:cSld name="Number and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348681" y="1312415"/>
            <a:ext cx="5175600" cy="21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⎯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⎯"/>
              <a:defRPr sz="2800"/>
            </a:lvl2pPr>
            <a:lvl3pPr indent="-355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⎯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529626" y="37071"/>
            <a:ext cx="2411400" cy="52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4400"/>
              <a:buNone/>
              <a:defRPr i="1" sz="34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1">
  <p:cSld name="3 ideas 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>
            <p:ph idx="2" type="pic"/>
          </p:nvPr>
        </p:nvSpPr>
        <p:spPr>
          <a:xfrm>
            <a:off x="6255912" y="512957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15"/>
          <p:cNvSpPr/>
          <p:nvPr>
            <p:ph idx="3" type="pic"/>
          </p:nvPr>
        </p:nvSpPr>
        <p:spPr>
          <a:xfrm>
            <a:off x="3490119" y="512957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15"/>
          <p:cNvSpPr/>
          <p:nvPr/>
        </p:nvSpPr>
        <p:spPr>
          <a:xfrm>
            <a:off x="724326" y="512956"/>
            <a:ext cx="2163900" cy="2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802383" y="486841"/>
            <a:ext cx="9252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720968" y="2785700"/>
            <a:ext cx="7698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4" type="body"/>
          </p:nvPr>
        </p:nvSpPr>
        <p:spPr>
          <a:xfrm>
            <a:off x="765312" y="1645017"/>
            <a:ext cx="2048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2">
  <p:cSld name="3 ideas 2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>
            <p:ph idx="2" type="pic"/>
          </p:nvPr>
        </p:nvSpPr>
        <p:spPr>
          <a:xfrm>
            <a:off x="6255912" y="512957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16"/>
          <p:cNvSpPr/>
          <p:nvPr>
            <p:ph idx="3" type="pic"/>
          </p:nvPr>
        </p:nvSpPr>
        <p:spPr>
          <a:xfrm>
            <a:off x="724326" y="512955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Google Shape;73;p16"/>
          <p:cNvSpPr/>
          <p:nvPr/>
        </p:nvSpPr>
        <p:spPr>
          <a:xfrm>
            <a:off x="3490119" y="512956"/>
            <a:ext cx="2163900" cy="2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568176" y="486841"/>
            <a:ext cx="9252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20968" y="2785700"/>
            <a:ext cx="7698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4" type="body"/>
          </p:nvPr>
        </p:nvSpPr>
        <p:spPr>
          <a:xfrm>
            <a:off x="3546003" y="1645017"/>
            <a:ext cx="2048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3">
  <p:cSld name="3 ideas 3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>
            <p:ph idx="2" type="pic"/>
          </p:nvPr>
        </p:nvSpPr>
        <p:spPr>
          <a:xfrm>
            <a:off x="723901" y="512957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Google Shape;80;p17"/>
          <p:cNvSpPr/>
          <p:nvPr>
            <p:ph idx="3" type="pic"/>
          </p:nvPr>
        </p:nvSpPr>
        <p:spPr>
          <a:xfrm>
            <a:off x="3490119" y="512957"/>
            <a:ext cx="21639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Google Shape;81;p17"/>
          <p:cNvSpPr/>
          <p:nvPr/>
        </p:nvSpPr>
        <p:spPr>
          <a:xfrm>
            <a:off x="6256337" y="512956"/>
            <a:ext cx="2163900" cy="2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6334394" y="486841"/>
            <a:ext cx="9252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720968" y="2785700"/>
            <a:ext cx="7698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4" type="body"/>
          </p:nvPr>
        </p:nvSpPr>
        <p:spPr>
          <a:xfrm>
            <a:off x="6313900" y="1645017"/>
            <a:ext cx="2048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3">
  <p:cSld name="image and content 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>
            <p:ph idx="2" type="pic"/>
          </p:nvPr>
        </p:nvSpPr>
        <p:spPr>
          <a:xfrm>
            <a:off x="591016" y="941833"/>
            <a:ext cx="3044700" cy="30447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4081344" y="1382360"/>
            <a:ext cx="45024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and content">
  <p:cSld name="image title and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>
            <p:ph idx="2" type="pic"/>
          </p:nvPr>
        </p:nvSpPr>
        <p:spPr>
          <a:xfrm>
            <a:off x="5140884" y="-947852"/>
            <a:ext cx="6861900" cy="6861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type="title"/>
          </p:nvPr>
        </p:nvSpPr>
        <p:spPr>
          <a:xfrm>
            <a:off x="628650" y="1161910"/>
            <a:ext cx="38541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628650" y="2527211"/>
            <a:ext cx="3880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1">
  <p:cSld name="image and content 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>
            <p:ph idx="2" type="pic"/>
          </p:nvPr>
        </p:nvSpPr>
        <p:spPr>
          <a:xfrm>
            <a:off x="5140884" y="-947852"/>
            <a:ext cx="6861900" cy="68619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628650" y="1382362"/>
            <a:ext cx="38805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and content 2">
  <p:cSld name="image title and content 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8650" y="1161910"/>
            <a:ext cx="38541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/>
          <p:nvPr>
            <p:ph idx="2" type="pic"/>
          </p:nvPr>
        </p:nvSpPr>
        <p:spPr>
          <a:xfrm>
            <a:off x="5140325" y="0"/>
            <a:ext cx="40038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8650" y="2527211"/>
            <a:ext cx="3880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indent="-3175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2">
  <p:cSld name="image and content 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/>
          <p:nvPr>
            <p:ph idx="2" type="pic"/>
          </p:nvPr>
        </p:nvSpPr>
        <p:spPr>
          <a:xfrm>
            <a:off x="5140325" y="0"/>
            <a:ext cx="40038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628650" y="1382362"/>
            <a:ext cx="38805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 and caption">
  <p:cSld name="object and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2910469" y="4482790"/>
            <a:ext cx="55869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/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2" type="body"/>
          </p:nvPr>
        </p:nvSpPr>
        <p:spPr>
          <a:xfrm>
            <a:off x="646772" y="534911"/>
            <a:ext cx="7850400" cy="3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⎯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4">
  <p:cSld name="1_Title and Content 4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/>
          <p:nvPr>
            <p:ph idx="2" type="pic"/>
          </p:nvPr>
        </p:nvSpPr>
        <p:spPr>
          <a:xfrm>
            <a:off x="1146834" y="682197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4" name="Google Shape;114;p24"/>
          <p:cNvSpPr/>
          <p:nvPr>
            <p:ph idx="3" type="pic"/>
          </p:nvPr>
        </p:nvSpPr>
        <p:spPr>
          <a:xfrm>
            <a:off x="3483015" y="682197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Google Shape;115;p24"/>
          <p:cNvSpPr/>
          <p:nvPr>
            <p:ph idx="4" type="pic"/>
          </p:nvPr>
        </p:nvSpPr>
        <p:spPr>
          <a:xfrm>
            <a:off x="5819196" y="682197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6" name="Google Shape;116;p24"/>
          <p:cNvSpPr/>
          <p:nvPr>
            <p:ph idx="5" type="pic"/>
          </p:nvPr>
        </p:nvSpPr>
        <p:spPr>
          <a:xfrm>
            <a:off x="2179612" y="2579519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7" name="Google Shape;117;p24"/>
          <p:cNvSpPr/>
          <p:nvPr>
            <p:ph idx="6" type="pic"/>
          </p:nvPr>
        </p:nvSpPr>
        <p:spPr>
          <a:xfrm>
            <a:off x="4515793" y="2579519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8" name="Google Shape;118;p24"/>
          <p:cNvSpPr/>
          <p:nvPr>
            <p:ph idx="7" type="pic"/>
          </p:nvPr>
        </p:nvSpPr>
        <p:spPr>
          <a:xfrm>
            <a:off x="6851974" y="2579519"/>
            <a:ext cx="1013100" cy="1013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mbria Math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921554" y="1756717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8" type="body"/>
          </p:nvPr>
        </p:nvSpPr>
        <p:spPr>
          <a:xfrm>
            <a:off x="3268053" y="1756717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9" type="body"/>
          </p:nvPr>
        </p:nvSpPr>
        <p:spPr>
          <a:xfrm>
            <a:off x="5614553" y="1756717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3" type="body"/>
          </p:nvPr>
        </p:nvSpPr>
        <p:spPr>
          <a:xfrm>
            <a:off x="1965483" y="3618175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4" type="body"/>
          </p:nvPr>
        </p:nvSpPr>
        <p:spPr>
          <a:xfrm>
            <a:off x="4311982" y="3618175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5" type="body"/>
          </p:nvPr>
        </p:nvSpPr>
        <p:spPr>
          <a:xfrm>
            <a:off x="6658482" y="3618175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" name="Google Shape;17;p4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 Only 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" name="Google Shape;21;p5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2657516" y="1293541"/>
            <a:ext cx="59253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5" name="Google Shape;25;p6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2657475" y="2497491"/>
            <a:ext cx="59253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57516" y="1262275"/>
            <a:ext cx="59253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" name="Google Shape;30;p7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2657475" y="2497491"/>
            <a:ext cx="59253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">
  <p:cSld name="Content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8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2657475" y="1271238"/>
            <a:ext cx="59253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>
  <p:cSld name="pictur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497450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b="0" i="1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595617"/>
            <a:ext cx="7886700" cy="29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8319" y="4338769"/>
            <a:ext cx="2081823" cy="4250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balticfootballnews.com/?page_id=3475" TargetMode="External"/><Relationship Id="rId4" Type="http://schemas.openxmlformats.org/officeDocument/2006/relationships/hyperlink" Target="https://soccernet.ee/artikkel/a-le-coq-arenal-avati-kuulsuste-sein-projekti-eestvedaja-papa-balti-turniiri-voitjad-on-meie-jaoks-legendid" TargetMode="External"/><Relationship Id="rId5" Type="http://schemas.openxmlformats.org/officeDocument/2006/relationships/hyperlink" Target="https://sport.delfi.ee/artikkel/120373442/delfi-fotod-a-le-coq-arena-fannikoridor-sai-kuulsuste-seina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ctrTitle"/>
          </p:nvPr>
        </p:nvSpPr>
        <p:spPr>
          <a:xfrm>
            <a:off x="646771" y="1224248"/>
            <a:ext cx="7772400" cy="1627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ELU Projekt: A. Le Coq Arena Kuulsuste Seina Loomine</a:t>
            </a:r>
            <a:endParaRPr/>
          </a:p>
        </p:txBody>
      </p:sp>
      <p:sp>
        <p:nvSpPr>
          <p:cNvPr id="131" name="Google Shape;131;p25"/>
          <p:cNvSpPr txBox="1"/>
          <p:nvPr>
            <p:ph idx="1" type="subTitle"/>
          </p:nvPr>
        </p:nvSpPr>
        <p:spPr>
          <a:xfrm>
            <a:off x="646771" y="2855940"/>
            <a:ext cx="7772400" cy="93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t"/>
              <a:t>Esitajad: Stiine-Anette Reitel, Karl Oliver Sau ning Robin Sang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628650" y="102625"/>
            <a:ext cx="7886700" cy="97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Pildid- avamine</a:t>
            </a:r>
            <a:endParaRPr/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177175" y="3713550"/>
            <a:ext cx="1594800" cy="55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t" sz="1700"/>
              <a:t>Foto- erakogust</a:t>
            </a:r>
            <a:endParaRPr sz="1700"/>
          </a:p>
        </p:txBody>
      </p:sp>
      <p:pic>
        <p:nvPicPr>
          <p:cNvPr id="186" name="Google Shape;1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8325"/>
            <a:ext cx="2182250" cy="291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6500" y="907477"/>
            <a:ext cx="3705225" cy="28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5975" y="852896"/>
            <a:ext cx="3152450" cy="280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 txBox="1"/>
          <p:nvPr/>
        </p:nvSpPr>
        <p:spPr>
          <a:xfrm>
            <a:off x="2327775" y="3812550"/>
            <a:ext cx="3152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Foto: Karli Saul, Delfi.ee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34"/>
          <p:cNvSpPr txBox="1"/>
          <p:nvPr/>
        </p:nvSpPr>
        <p:spPr>
          <a:xfrm>
            <a:off x="6185850" y="3911550"/>
            <a:ext cx="2652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Foto: Karli Saul, Delfi.ee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title"/>
          </p:nvPr>
        </p:nvSpPr>
        <p:spPr>
          <a:xfrm>
            <a:off x="628650" y="132000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Pildid- enne tehtud tööd</a:t>
            </a:r>
            <a:endParaRPr/>
          </a:p>
        </p:txBody>
      </p:sp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750" y="847225"/>
            <a:ext cx="3569911" cy="26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6225" y="905713"/>
            <a:ext cx="3405625" cy="25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/>
        </p:nvSpPr>
        <p:spPr>
          <a:xfrm>
            <a:off x="145150" y="3762525"/>
            <a:ext cx="73791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Foto- erakogust                                                    Foto- erakogust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628650" y="88600"/>
            <a:ext cx="7886700" cy="1000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Pildid- värvitud sein</a:t>
            </a:r>
            <a:endParaRPr/>
          </a:p>
        </p:txBody>
      </p:sp>
      <p:sp>
        <p:nvSpPr>
          <p:cNvPr id="205" name="Google Shape;205;p36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400" y="973700"/>
            <a:ext cx="381000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6"/>
          <p:cNvSpPr txBox="1"/>
          <p:nvPr/>
        </p:nvSpPr>
        <p:spPr>
          <a:xfrm>
            <a:off x="927600" y="3888350"/>
            <a:ext cx="38616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Foto- erakogust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title"/>
          </p:nvPr>
        </p:nvSpPr>
        <p:spPr>
          <a:xfrm>
            <a:off x="628650" y="0"/>
            <a:ext cx="7886700" cy="105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Pildid- töö protsess</a:t>
            </a:r>
            <a:endParaRPr/>
          </a:p>
        </p:txBody>
      </p:sp>
      <p:sp>
        <p:nvSpPr>
          <p:cNvPr id="213" name="Google Shape;213;p37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50" y="767300"/>
            <a:ext cx="2276025" cy="30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2975" y="858725"/>
            <a:ext cx="2076725" cy="27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9275" y="909925"/>
            <a:ext cx="3576118" cy="26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7"/>
          <p:cNvSpPr txBox="1"/>
          <p:nvPr/>
        </p:nvSpPr>
        <p:spPr>
          <a:xfrm>
            <a:off x="661825" y="3934500"/>
            <a:ext cx="77388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37"/>
          <p:cNvSpPr txBox="1"/>
          <p:nvPr/>
        </p:nvSpPr>
        <p:spPr>
          <a:xfrm>
            <a:off x="677450" y="3856325"/>
            <a:ext cx="848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37"/>
          <p:cNvSpPr txBox="1"/>
          <p:nvPr/>
        </p:nvSpPr>
        <p:spPr>
          <a:xfrm>
            <a:off x="208450" y="3918850"/>
            <a:ext cx="89355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Foto- erakogust                  Foto- erakogust                      Foto- erakogust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type="title"/>
          </p:nvPr>
        </p:nvSpPr>
        <p:spPr>
          <a:xfrm>
            <a:off x="628650" y="0"/>
            <a:ext cx="7886700" cy="885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Allikad</a:t>
            </a:r>
            <a:endParaRPr/>
          </a:p>
        </p:txBody>
      </p:sp>
      <p:sp>
        <p:nvSpPr>
          <p:cNvPr id="225" name="Google Shape;225;p38"/>
          <p:cNvSpPr txBox="1"/>
          <p:nvPr>
            <p:ph idx="1" type="body"/>
          </p:nvPr>
        </p:nvSpPr>
        <p:spPr>
          <a:xfrm>
            <a:off x="628650" y="885902"/>
            <a:ext cx="7886700" cy="338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600"/>
              <a:t>Ashworth, C. E.</a:t>
            </a:r>
            <a:r>
              <a:rPr lang="et" sz="600"/>
              <a:t> </a:t>
            </a:r>
            <a:r>
              <a:rPr i="1" lang="et" sz="600"/>
              <a:t>Sport as Symbolic Dialogue.</a:t>
            </a:r>
            <a:r>
              <a:rPr lang="et" sz="600"/>
              <a:t> — </a:t>
            </a:r>
            <a:r>
              <a:rPr i="1" lang="et" sz="600"/>
              <a:t>Sport: Readings from a Sociological Perspective</a:t>
            </a:r>
            <a:r>
              <a:rPr lang="et" sz="600"/>
              <a:t>, toimetanud Erc Dunning. Toronto: University of Toronto Press, 1971. 40-46</a:t>
            </a:r>
            <a:endParaRPr sz="6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600"/>
              <a:t>Baker, Tegan Alexandra. </a:t>
            </a:r>
            <a:r>
              <a:rPr i="1" lang="et" sz="600"/>
              <a:t>Long-distance football fandom: emotional mobilities and fluid geographies of home</a:t>
            </a:r>
            <a:r>
              <a:rPr lang="et" sz="600"/>
              <a:t>. Social &amp; Cultural Geography, 22(2), 2021. 189-205</a:t>
            </a:r>
            <a:endParaRPr sz="600"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600"/>
              <a:t>Bale, John.</a:t>
            </a:r>
            <a:r>
              <a:rPr lang="et" sz="600"/>
              <a:t> </a:t>
            </a:r>
            <a:r>
              <a:rPr i="1" lang="et" sz="600"/>
              <a:t>The changing face of football: Stadiums and communities.</a:t>
            </a:r>
            <a:r>
              <a:rPr lang="et" sz="600"/>
              <a:t> Soccer &amp; Society, 1, 2000.  91-101. </a:t>
            </a:r>
            <a:endParaRPr sz="600"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600"/>
              <a:t>Bale, John.</a:t>
            </a:r>
            <a:r>
              <a:rPr lang="et" sz="600"/>
              <a:t> </a:t>
            </a:r>
            <a:r>
              <a:rPr i="1" lang="et" sz="600"/>
              <a:t>The Spatial Development of the Modern Stadium.</a:t>
            </a:r>
            <a:r>
              <a:rPr lang="et" sz="600"/>
              <a:t> International Review for the Sociology of Sport, 28(2-3), 1993. 121-133.</a:t>
            </a:r>
            <a:endParaRPr sz="600"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600"/>
              <a:t>Junghagen, Sven; Besjakov, Simon D.; Lund, Andres. A</a:t>
            </a:r>
            <a:r>
              <a:rPr lang="et" sz="600"/>
              <a:t>. </a:t>
            </a:r>
            <a:r>
              <a:rPr i="1" lang="et" sz="600"/>
              <a:t>Designing Experiences to Increase Stadium Capacity Utilisation in Football.</a:t>
            </a:r>
            <a:r>
              <a:rPr lang="et" sz="600"/>
              <a:t> Scandinavian Sport Studies Forum, 7, 2016. 89-117.</a:t>
            </a:r>
            <a:endParaRPr sz="600"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600"/>
              <a:t>Kolde, Frank.</a:t>
            </a:r>
            <a:r>
              <a:rPr lang="et" sz="600"/>
              <a:t> </a:t>
            </a:r>
            <a:r>
              <a:rPr i="1" lang="et" sz="600"/>
              <a:t>Jalgpallifänluse teke taasiseseisvunud Eesti Vabariigis aastatel 1992–2001</a:t>
            </a:r>
            <a:r>
              <a:rPr lang="et" sz="600"/>
              <a:t>. Bakalaureusetöö, Tallinna Ülikool, 2023</a:t>
            </a:r>
            <a:endParaRPr sz="6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600"/>
              <a:t>Hayton, John William; Millward, Peter; Petersen-Wagner, Renan.</a:t>
            </a:r>
            <a:r>
              <a:rPr i="1" lang="et" sz="600"/>
              <a:t>  Chasing a Tiger in a network society? Hull City’s proposed name change in the pursuit of China and East Asia’s new middle class consumers</a:t>
            </a:r>
            <a:r>
              <a:rPr lang="et" sz="600"/>
              <a:t>. International Review for the Sociology of Sport, 52(3), 2017. 279-298</a:t>
            </a:r>
            <a:endParaRPr sz="6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600"/>
              <a:t>Luik, Margus.</a:t>
            </a:r>
            <a:r>
              <a:rPr lang="et" sz="600"/>
              <a:t> </a:t>
            </a:r>
            <a:r>
              <a:rPr i="1" lang="et" sz="600"/>
              <a:t>Estonian Football 100 Years.</a:t>
            </a:r>
            <a:r>
              <a:rPr lang="et" sz="600"/>
              <a:t> Tallinn: ML Agency, 2009.</a:t>
            </a:r>
            <a:endParaRPr sz="6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600"/>
              <a:t>Newson, Martha. </a:t>
            </a:r>
            <a:r>
              <a:rPr i="1" lang="et" sz="600"/>
              <a:t>Anti-social behavior and soccer identities: different continents, same mindset?</a:t>
            </a:r>
            <a:r>
              <a:rPr lang="et" sz="600"/>
              <a:t> Self and Identity, 23(7-8), 2024. 616-633.</a:t>
            </a:r>
            <a:endParaRPr sz="600" u="sng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600"/>
              <a:t>Nosal, Przemysław; Kossakowski, Radosław; Woźniak, Wojciech (toim).</a:t>
            </a:r>
            <a:r>
              <a:rPr lang="et" sz="600"/>
              <a:t> </a:t>
            </a:r>
            <a:r>
              <a:rPr i="1" lang="et" sz="600"/>
              <a:t>Football, Fandom and Collective Memory.</a:t>
            </a:r>
            <a:r>
              <a:rPr lang="et" sz="600"/>
              <a:t> London: Routledge, 2024.</a:t>
            </a:r>
            <a:endParaRPr sz="6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600"/>
              <a:t>Power, Ben.</a:t>
            </a:r>
            <a:r>
              <a:rPr lang="et" sz="600"/>
              <a:t> </a:t>
            </a:r>
            <a:r>
              <a:rPr i="1" lang="et" sz="600"/>
              <a:t>Justice for the Ninety-Six: Liverpool FC fans and uncommon use of soccer singing</a:t>
            </a:r>
            <a:r>
              <a:rPr lang="et" sz="600"/>
              <a:t>. Soccer and Society, 12(1), 2011. 96–112, </a:t>
            </a:r>
            <a:endParaRPr sz="600"/>
          </a:p>
          <a:p>
            <a:pPr indent="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9"/>
          <p:cNvSpPr txBox="1"/>
          <p:nvPr>
            <p:ph idx="1" type="body"/>
          </p:nvPr>
        </p:nvSpPr>
        <p:spPr>
          <a:xfrm>
            <a:off x="628650" y="291829"/>
            <a:ext cx="7886700" cy="397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1400"/>
              <a:t>Schwede, Indrek.</a:t>
            </a:r>
            <a:r>
              <a:rPr lang="et" sz="1400"/>
              <a:t> </a:t>
            </a:r>
            <a:r>
              <a:rPr i="1" lang="et" sz="1400"/>
              <a:t>Jalgpalli positsioonist Eestis ja selle marginaliseerumise põhjustest Nõukogude anneksiooni perioodil.</a:t>
            </a:r>
            <a:r>
              <a:rPr lang="et" sz="1400"/>
              <a:t> Doktoritöö. Tartu: Tartu Üli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t" sz="1400"/>
              <a:t>kooli Kirjastus, 2021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1400"/>
              <a:t>Schwede, Indrek.</a:t>
            </a:r>
            <a:r>
              <a:rPr lang="et" sz="1400"/>
              <a:t> </a:t>
            </a:r>
            <a:r>
              <a:rPr i="1" lang="et" sz="1400"/>
              <a:t>Eesti jalgpalli ajalugu II. Esimesest jalgpallistaadionist 1925 kuni esimese MM-valikmänguni 1933.</a:t>
            </a:r>
            <a:r>
              <a:rPr lang="et" sz="1400"/>
              <a:t> Tallinn: Eesti Jalgpalli Liit, 2024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1400"/>
              <a:t>Schoonderwoerd, Pieter.</a:t>
            </a:r>
            <a:r>
              <a:rPr lang="et" sz="1400"/>
              <a:t> </a:t>
            </a:r>
            <a:r>
              <a:rPr i="1" lang="et" sz="1400"/>
              <a:t>Shall we sing a song for you’?: mediation, migration and identity in football chants and fandom.</a:t>
            </a:r>
            <a:r>
              <a:rPr lang="et" sz="1400"/>
              <a:t> Soccer and Society, 12(1), 2011. 120–141 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t" sz="1400"/>
              <a:t>Wood, Jason; Gabie, Neville.</a:t>
            </a:r>
            <a:r>
              <a:rPr lang="et" sz="1400"/>
              <a:t> (2011). </a:t>
            </a:r>
            <a:r>
              <a:rPr i="1" lang="et" sz="1400"/>
              <a:t>The Football Ground and Visual Culture: Recapturing Place, Memory and Meaning at Ayresome Park. </a:t>
            </a:r>
            <a:r>
              <a:rPr lang="et" sz="1400"/>
              <a:t>The International Journal of the History of Sport, 28(8-9), 2011. 1186-1202.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>
            <p:ph type="title"/>
          </p:nvPr>
        </p:nvSpPr>
        <p:spPr>
          <a:xfrm>
            <a:off x="628650" y="151125"/>
            <a:ext cx="7886700" cy="9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4600"/>
              <a:t>Internetiallikad ja ajakirjandus</a:t>
            </a:r>
            <a:endParaRPr sz="4600"/>
          </a:p>
        </p:txBody>
      </p:sp>
      <p:sp>
        <p:nvSpPr>
          <p:cNvPr id="237" name="Google Shape;237;p40"/>
          <p:cNvSpPr txBox="1"/>
          <p:nvPr>
            <p:ph idx="1" type="body"/>
          </p:nvPr>
        </p:nvSpPr>
        <p:spPr>
          <a:xfrm>
            <a:off x="628650" y="995350"/>
            <a:ext cx="7886700" cy="32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1400"/>
              <a:t>Baltic Football News.</a:t>
            </a:r>
            <a:r>
              <a:rPr lang="et" sz="1400"/>
              <a:t> </a:t>
            </a:r>
            <a:r>
              <a:rPr i="1" lang="et" sz="1400"/>
              <a:t>About Baltic Cup. </a:t>
            </a:r>
            <a:r>
              <a:rPr lang="et" sz="14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https://balticfootballnews.com/?page_id=3475</a:t>
            </a:r>
            <a:r>
              <a:rPr lang="et" sz="1400"/>
              <a:t> (30.04.2025)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1400"/>
              <a:t>Ilves, Kris. </a:t>
            </a:r>
            <a:r>
              <a:rPr i="1" lang="et" sz="1400"/>
              <a:t>A. Le Coq Arenal avati kuulsuste sein. Projekti eestvedaja Papa: Balti turniiri võitjad on meie jaoks legendid!</a:t>
            </a:r>
            <a:r>
              <a:rPr lang="et" sz="1400"/>
              <a:t>. Soccernet, 28.04.2025. </a:t>
            </a:r>
            <a:r>
              <a:rPr lang="et" sz="14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https://soccernet.ee/artikkel/a-le-coq-arenal-avati-kuulsuste-sein-projekti-eestvedaja-papa-balti-turniiri-voitjad-on-meie-jaoks-legendid</a:t>
            </a:r>
            <a:r>
              <a:rPr lang="et" sz="1400"/>
              <a:t> (30.04.2025)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t" sz="1400"/>
              <a:t>Saul, Karli.</a:t>
            </a:r>
            <a:r>
              <a:rPr lang="et" sz="1400"/>
              <a:t> </a:t>
            </a:r>
            <a:r>
              <a:rPr i="1" lang="et" sz="1400"/>
              <a:t>DELFI FOTOD | A. Le Coq Arena fännikoridor sai kuulsuste seina. </a:t>
            </a:r>
            <a:r>
              <a:rPr lang="et" sz="1400"/>
              <a:t>Delfi, 27.04.2025  </a:t>
            </a:r>
            <a:r>
              <a:rPr lang="et" sz="14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https://sport.delfi.ee/artikkel/120373442/delfi-fotod-a-le-coq-arena-fannikoridor-sai-kuulsuste-seina</a:t>
            </a:r>
            <a:r>
              <a:rPr lang="et" sz="1400"/>
              <a:t> (30.04.2025)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1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t" sz="5400"/>
              <a:t>Me täname Teid kuulamast!</a:t>
            </a:r>
            <a:endParaRPr i="1"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Projekti taust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❖"/>
            </a:pPr>
            <a:r>
              <a:rPr lang="et" sz="2600"/>
              <a:t>A. Le Coq Arena – Eesti jalgpalli süda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t" sz="2600"/>
              <a:t>Fännitsooni arendamine ultrafännide jaoks</a:t>
            </a:r>
            <a:endParaRPr sz="26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 sz="2600"/>
              <a:t>Eesmärk: luua visuaalselt eristuv ja tähenduslik ruum</a:t>
            </a:r>
            <a:br>
              <a:rPr lang="et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Projekti eesmärk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Siniseks värvitud koridor ultrafännidele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Infotahvlid Balti turniiri võitudest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Fännide identiteedi ja ajaloomälu toetamine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Balti turniir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5500"/>
              <a:t>Identiteediloome</a:t>
            </a:r>
            <a:r>
              <a:rPr lang="et" sz="5500"/>
              <a:t> ja kultuur</a:t>
            </a:r>
            <a:endParaRPr sz="55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Jalgpallifänlus kui subkultuur ja “kujuteldav kogukond”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Balti turniiri ajalugu = kultuuriline kapital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Projektina visuaalne ja mentaalne enesekehtestus</a:t>
            </a:r>
            <a:br>
              <a:rPr lang="et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Projektigrupid ja tööjaotus</a:t>
            </a:r>
            <a:endParaRPr/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628650" y="1595626"/>
            <a:ext cx="7886700" cy="28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❖"/>
            </a:pPr>
            <a:r>
              <a:rPr b="1" lang="et" sz="2400"/>
              <a:t>Grupp 1- infotahvlid </a:t>
            </a:r>
            <a:endParaRPr b="1" sz="24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t" sz="2000"/>
              <a:t>Tekstide koostamine ja tõlked ning kujundus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t" sz="2000"/>
              <a:t>Koostöö EJL-i ja Jalgpalli haiglaga</a:t>
            </a:r>
            <a:endParaRPr sz="20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et" sz="2400"/>
              <a:t>Grupp 2- füüsiline teostus</a:t>
            </a:r>
            <a:endParaRPr b="1" sz="24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t" sz="2000"/>
              <a:t>Seinte värvimine ning paigaldustööd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t" sz="2000"/>
              <a:t>Avamisürituse korraldamine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t" sz="2400"/>
              <a:t>  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Sidususrühmad</a:t>
            </a:r>
            <a:endParaRPr/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Ultrafännid – projekti keskmes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MTÜ Jalgpallihaigla – logistika ja rahastus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Eesti Jalgpalli Liit – ametlik partner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A. Le Coq Arena – tegevuspaik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Tööde ajakava</a:t>
            </a:r>
            <a:endParaRPr/>
          </a:p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12.02 – Projekt algas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09.03 – Sein värviti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23.04 – Infotahvlid paigaldati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27.04 – Avaüritus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13.05 – Lõppesitlus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Projekti tulemus ja mõju</a:t>
            </a:r>
            <a:endParaRPr/>
          </a:p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Fännitsoon kui tähenduslik ruum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Elav ajaloosein, mida täiendatakse uute saavutustega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Võimalik inspiratsioon Eesti jalgpallimuuseumile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Kokkuvõtte</a:t>
            </a:r>
            <a:endParaRPr/>
          </a:p>
        </p:txBody>
      </p:sp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Ühendatud visuaalne, ajalooline ja kogukondlik tähendus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Toetatud fännide identiteeti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t"/>
              <a:t>Jätkusuutlik idee: elav mälestus sein</a:t>
            </a:r>
            <a:br>
              <a:rPr lang="et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