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ambria Math" panose="02040503050406030204" pitchFamily="18" charset="0"/>
      <p:regular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zYYOjyrKtRiOqse6eTcmrZ4nzE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gne Kalme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ru.lib.ee/raamatukogundus/dokumendid/21-sajandi-raamatukog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42f256be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342f256be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342f256be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781544fe5_6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781544fe5_6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Jutt: Projekti tulemusena tasub eraldi välja tuua ka loodud persoonad, sest nende koostamine oli oluline ja ajamahukas osa meie tööst.</a:t>
            </a:r>
            <a:endParaRPr/>
          </a:p>
        </p:txBody>
      </p:sp>
      <p:sp>
        <p:nvSpPr>
          <p:cNvPr id="184" name="Google Shape;184;g35781544fe5_6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781544fe5_6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781544fe5_6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Jutt: ELU projekti kajastamine kahel korral TLÜ AR SoMe omakanalites (aprillis ja mais). </a:t>
            </a:r>
            <a:endParaRPr/>
          </a:p>
        </p:txBody>
      </p:sp>
      <p:sp>
        <p:nvSpPr>
          <p:cNvPr id="193" name="Google Shape;193;g35781544fe5_6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41f7590d7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341f7590d7a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Jutt: Kokkuvõtteks valmis projekti käigus sihtrühmapõhine turundus- ja kommunikatsioonistrateegia, mis toetub teaduspõhisele analüüsile ja kasutajate vajadustele.</a:t>
            </a:r>
            <a:endParaRPr/>
          </a:p>
          <a:p>
            <a:pPr marL="0" lvl="0" indent="0" algn="l" rtl="0">
              <a:lnSpc>
                <a:spcPct val="115000"/>
              </a:lnSpc>
              <a:spcBef>
                <a:spcPts val="1200"/>
              </a:spcBef>
              <a:spcAft>
                <a:spcPts val="0"/>
              </a:spcAft>
              <a:buClr>
                <a:schemeClr val="dk1"/>
              </a:buClr>
              <a:buSzPts val="1100"/>
              <a:buFont typeface="Arial"/>
              <a:buNone/>
            </a:pPr>
            <a:r>
              <a:rPr lang="en-US"/>
              <a:t>Strateegia peamised suunad on: sihtrühmapõhine kommunikatsioon ja selge sõnumiloome, digitaalse nähtavuse ning ligipääsetavuse arendamine, veebikeskkondade ja sotsiaalmeedia tõhusam kasutamine – sealhulgas võimalike tulevikulahendustena mobiilirakendus või 24/7 virtuaalne õpikeskkond.</a:t>
            </a:r>
            <a:endParaRPr/>
          </a:p>
          <a:p>
            <a:pPr marL="0" lvl="0" indent="0" algn="l" rtl="0">
              <a:lnSpc>
                <a:spcPct val="115000"/>
              </a:lnSpc>
              <a:spcBef>
                <a:spcPts val="1200"/>
              </a:spcBef>
              <a:spcAft>
                <a:spcPts val="0"/>
              </a:spcAft>
              <a:buClr>
                <a:schemeClr val="dk1"/>
              </a:buClr>
              <a:buSzPts val="1100"/>
              <a:buFont typeface="Arial"/>
              <a:buNone/>
            </a:pPr>
            <a:r>
              <a:rPr lang="en-US"/>
              <a:t>Oluline on ka tulemuste mõõtmine ja strateegiline kohandamine vastavalt muutustele, samuti koostöö ülikooli ja rahvusvaheliste partneritega.</a:t>
            </a:r>
            <a:endParaRPr/>
          </a:p>
          <a:p>
            <a:pPr marL="0" lvl="0" indent="0" algn="l" rtl="0">
              <a:lnSpc>
                <a:spcPct val="115000"/>
              </a:lnSpc>
              <a:spcBef>
                <a:spcPts val="1200"/>
              </a:spcBef>
              <a:spcAft>
                <a:spcPts val="1200"/>
              </a:spcAft>
              <a:buSzPts val="1100"/>
              <a:buNone/>
            </a:pPr>
            <a:r>
              <a:rPr lang="en-US"/>
              <a:t>Need suunad loovad tugeva aluse, et TLÜ Akadeemiline Raamatukogu oleks nähtav, kaasav ja tulevikku vaatav õppimise ja teaduse keskus.</a:t>
            </a:r>
            <a:endParaRPr/>
          </a:p>
        </p:txBody>
      </p:sp>
      <p:sp>
        <p:nvSpPr>
          <p:cNvPr id="201" name="Google Shape;201;g341f7590d7a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759270f7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759270f78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Jutuke: Projekti tulemustest selgus mitu olulist järeldust. Esiteks oli Tallinna Ülikooli Akadeemilise Raamatukogu nähtavus madal, kuigi pakutavad teenused ja sisu olid tegelikult väga tugevad. Kasutajad lihtsalt ei olnud teadlikud olemasolevatest võimalustest.</a:t>
            </a:r>
            <a:endParaRPr/>
          </a:p>
          <a:p>
            <a:pPr marL="0" lvl="0" indent="0" algn="l" rtl="0">
              <a:lnSpc>
                <a:spcPct val="115000"/>
              </a:lnSpc>
              <a:spcBef>
                <a:spcPts val="1200"/>
              </a:spcBef>
              <a:spcAft>
                <a:spcPts val="0"/>
              </a:spcAft>
              <a:buClr>
                <a:schemeClr val="dk1"/>
              </a:buClr>
              <a:buSzPts val="1100"/>
              <a:buFont typeface="Arial"/>
              <a:buNone/>
            </a:pPr>
            <a:r>
              <a:rPr lang="en-US"/>
              <a:t>Puudus selge ja süsteemne turunduslik lähenemine, mis aitaks raamatukogul end paremini positsioneerida. Samuti jäi kasutamata potentsiaal kogukonnakeskusena tegutsemiseks – selle takistas ühtse sõnumi ja tugeva brändikuvandi puudumine.</a:t>
            </a:r>
            <a:endParaRPr/>
          </a:p>
          <a:p>
            <a:pPr marL="0" lvl="0" indent="0" algn="l" rtl="0">
              <a:spcBef>
                <a:spcPts val="1200"/>
              </a:spcBef>
              <a:spcAft>
                <a:spcPts val="0"/>
              </a:spcAft>
              <a:buNone/>
            </a:pPr>
            <a:endParaRPr/>
          </a:p>
        </p:txBody>
      </p:sp>
      <p:sp>
        <p:nvSpPr>
          <p:cNvPr id="208" name="Google Shape;208;g35759270f78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5133b2b92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Jutt: Lõpetame oma esitluse TLÜ AR sloganiga: “</a:t>
            </a:r>
            <a:r>
              <a:rPr lang="en-US" i="1">
                <a:latin typeface="Arial"/>
                <a:ea typeface="Arial"/>
                <a:cs typeface="Arial"/>
                <a:sym typeface="Arial"/>
              </a:rPr>
              <a:t>TLÜ </a:t>
            </a:r>
            <a:r>
              <a:rPr lang="en-US" i="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Akadeemiline </a:t>
            </a:r>
            <a:r>
              <a:rPr lang="en-US" i="1">
                <a:latin typeface="Arial"/>
                <a:ea typeface="Arial"/>
                <a:cs typeface="Arial"/>
                <a:sym typeface="Arial"/>
              </a:rPr>
              <a:t>Raamatukogu – teadmiste, inspiratsiooni ja kultuuripärandi kodu."</a:t>
            </a:r>
            <a:endParaRPr>
              <a:latin typeface="Arial"/>
              <a:ea typeface="Arial"/>
              <a:cs typeface="Arial"/>
              <a:sym typeface="Arial"/>
            </a:endParaRPr>
          </a:p>
        </p:txBody>
      </p:sp>
      <p:sp>
        <p:nvSpPr>
          <p:cNvPr id="214" name="Google Shape;214;g355133b2b92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5133b2b92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55133b2b92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Self-explanatory</a:t>
            </a:r>
            <a:endParaRPr/>
          </a:p>
        </p:txBody>
      </p:sp>
      <p:sp>
        <p:nvSpPr>
          <p:cNvPr id="224" name="Google Shape;224;g355133b2b92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781544fe5_6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781544fe5_6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Jutt: Alustame tagasivaatest meie projektile. Siin on näha meie esimest kohtumist TLÜ ARs, vahekaitsmist, intervjuud, ja turundusstrateegia esitlust TLÜ AR personalile. </a:t>
            </a:r>
            <a:endParaRPr/>
          </a:p>
        </p:txBody>
      </p:sp>
      <p:sp>
        <p:nvSpPr>
          <p:cNvPr id="119" name="Google Shape;119;g35781544fe5_6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Jutt: Projekti eesmärk oli töötada välja sihtrühmapõhine turundus- ja kommunikatsioonistrateegia Tallinna Ülikooli Akadeemilisele Raamatukogule. Strateegia loomisel tugineti sihtrühmale ja projekti käigus välja töötatud persoonadele, et tagada kommunikatsiooni kaasavus ja jätkusuutlikkus.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Probleemiks oli raamatukogu teenuste ja inforessursside vähene nähtavus ning sihtrühmapõhise kommunikatsiooni puudulikkus. Paljud kasutajad ei olnud teadlikud raamatukogu võimalustest ega teenustest, mis toetavad õppimist, teadustööd või kogukondlikku koostööd.</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Oluliseks peeti nähtavuse suurendamist, kasutajakogemuse parandamist ning kogukonnasisese ja -välise koostöö tugevdamist.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Töö tulemusena valmis terviklik ja rakendatav turundusstrateegia, mis toetab raamatukogu eesmärke ja kõnetab erinevaid sihtrühmi nende vajadustest lähtuvalt.</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32" name="Google Shape;1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6875363c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6875363c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Jutt: </a:t>
            </a:r>
            <a:r>
              <a:rPr lang="en-US" sz="1100">
                <a:latin typeface="Arial"/>
                <a:ea typeface="Arial"/>
                <a:cs typeface="Arial"/>
                <a:sym typeface="Arial"/>
              </a:rPr>
              <a:t>Projekti käigus viisime läbi mitmeid sisukaid ja eesmärgipõhiseid tegevusi. Alustasime analüüside ja eeltööga – tegime SWOT-analüüsi, situatsiooni- ja konkurentsianalüüsi ning uurisime rahvusvahelisi parimaid praktikaid, et saada terviklik ülevaade raamatukogu hetkeolukorrast ja võimalikest arengusuundadest.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Seejärel viisime läbi kvalitatiivsed intervjuud raamatukogu peamiste sihtrühmade esindajatega. Nende põhjal töötasime välja neli persoonat, mis olid strateegia loomisel väga olulisel kohal. Persoonade abil sai selgemaks, millised on erinevate kasutajagruppide vajadused ja ootused.</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Strateegia koostamisel keskendusime sihtrühmapõhisele lähenemisele – valmis kommunikatsiooni- ja turundusstrateegia, mida toetavad loodud persoonad ja mis aitab raamatukogul oma sihtrühmi tõhusamalt kõnetada.</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Tugev roll oli ka koostööl – tegime regulaarselt koostööd juhendajatega ning hoidsime igapäevast kontakti grupiliikmetega läbi Messengeri. See aitas hoida ühist tempot ja eesmärgile keskendumist.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Projekti tulemused said dokumenteeritud – valmis nii turundusstrateegia dokument kui ka projektiportfoolio. Samuti koostasime meediaplaani ning tutvustasime lõpptulemust raamatukogu personalile lõpp-esitluse käigus</a:t>
            </a:r>
            <a:endParaRPr sz="1100">
              <a:latin typeface="Arial"/>
              <a:ea typeface="Arial"/>
              <a:cs typeface="Arial"/>
              <a:sym typeface="Arial"/>
            </a:endParaRPr>
          </a:p>
          <a:p>
            <a:pPr marL="0" lvl="0" indent="0" algn="l" rtl="0">
              <a:spcBef>
                <a:spcPts val="1200"/>
              </a:spcBef>
              <a:spcAft>
                <a:spcPts val="0"/>
              </a:spcAft>
              <a:buNone/>
            </a:pPr>
            <a:endParaRPr/>
          </a:p>
        </p:txBody>
      </p:sp>
      <p:sp>
        <p:nvSpPr>
          <p:cNvPr id="140" name="Google Shape;140;g356875363c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41eb1dfd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341eb1dfd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Jutt: Projekt tugines teaduspõhisele lähenemisele. Kasutasime varasemate ELU raamatukoguturunduse projektide väljundeid, rahvusvahelisi uuringuid ja teooriaid, kohalikke arengukavasid (näiteks: </a:t>
            </a:r>
            <a:r>
              <a:rPr lang="en-US">
                <a:latin typeface="Roboto"/>
                <a:ea typeface="Roboto"/>
                <a:cs typeface="Roboto"/>
                <a:sym typeface="Roboto"/>
              </a:rPr>
              <a:t>Visioonidokument 21. sajandi raamatukogu - </a:t>
            </a:r>
            <a:r>
              <a:rPr lang="en-US" sz="1050">
                <a:solidFill>
                  <a:srgbClr val="0B57D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https://eru.lib.ee/raamatukogundus/dokumendid/21-sajandi-raamatukogu</a:t>
            </a:r>
            <a:r>
              <a:rPr lang="en-US">
                <a:latin typeface="Arial"/>
                <a:ea typeface="Arial"/>
                <a:cs typeface="Arial"/>
                <a:sym typeface="Arial"/>
              </a:rPr>
              <a:t>) ning statistikat. Lähtusime selgelt defineeritud mõistetest, et tagada ühtne arusaam kogu tiimis ja starteegia lõppdokumendis.</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Täpsemalt kasutatud turundusteooria tööriistakastist kuulete järgmisel slaidil.</a:t>
            </a:r>
            <a:endParaRPr/>
          </a:p>
        </p:txBody>
      </p:sp>
      <p:sp>
        <p:nvSpPr>
          <p:cNvPr id="147" name="Google Shape;147;g341eb1dfd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781544fe5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781544fe5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444746"/>
                </a:solidFill>
                <a:latin typeface="Roboto"/>
                <a:ea typeface="Roboto"/>
                <a:cs typeface="Roboto"/>
                <a:sym typeface="Roboto"/>
              </a:rPr>
              <a:t>Tekst: Selle projekti raames räägime n-ö klassikaliste turundusteooriate kohandamisest raamatukogude konteksti. Ülikoolide raamatukogud on üha enam kasutusele võtnud väljakujunenud turundusteooriaid ja -raamistikke, et oma teenuseid paremini turundada, suurendada kasutajate kaasamist ja viia pakutavad ja vahendatavad teenused vastavusse kasutajate vajadustega. Teooriad ja mudelid, mida selles kontekstis rakendatakse, on järgmised:</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1. Turundusmudelid (4P ja 7P).</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- 4P-mudel: Traditsiooniliselt turunduses kasutatav 4P-mudel (Product, Price, Place, Promotion) on kohandatud raamatukogude jaoks, et struktureerida oma teenuste pakkumist, hinnakujundust (sageli arvestades, kas teenused on tasuta või tasulised), ligipääsetavust ja kommunikatsioonistrateegiaid.</a:t>
            </a: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US" sz="1050">
                <a:solidFill>
                  <a:srgbClr val="444746"/>
                </a:solidFill>
                <a:latin typeface="Roboto"/>
                <a:ea typeface="Roboto"/>
                <a:cs typeface="Roboto"/>
                <a:sym typeface="Roboto"/>
              </a:rPr>
              <a:t>- 7P-mudel: Teenustele orienteeritud organisatsioonide, nagu raamatukogud, puhul laieneb turundus 7P-le, hõlmates inimesi, protsessi ja füüsilisi tõendeid. See mudel aitab raamatukogudel käsitleda mitte ainult põhiteenuseid, vaid ka kasutajakogemust, töötajate suhtlemist ja reaalseid viise, mis tugevdavad teenuse kvaliteeti. Ülikoolide raamatukogud on rakendanud 7P-d, et suunata nii digitaalsete kui ka füüsiliste teenuste edendamist, kasutajate rahulolu ja lojaalsust. 2. Kliendisuhete juhtimine (Customer Relationship Marketing/CRM)</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None/>
            </a:pPr>
            <a:r>
              <a:rPr lang="en-US" sz="1050">
                <a:solidFill>
                  <a:srgbClr val="444746"/>
                </a:solidFill>
                <a:latin typeface="Roboto"/>
                <a:ea typeface="Roboto"/>
                <a:cs typeface="Roboto"/>
                <a:sym typeface="Roboto"/>
              </a:rPr>
              <a:t>2. Kliendisuhete juhtimine (Customer Relationship Marketing/CRM)</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 CRM-teooria keskendub pikaajaliste suhete loomisele kasutajatega, mõistes nende vajadusi, eelistusi ja käitumist. Raamatukogud rakendavad CRMi suhtluse personaliseerimiseks, teenuste kohandamiseks ja kasutajate lojaalsuse edendamiseks, kasutades sageli digitaalseid platvorme, et jälgida ja reageerida kasutajate suhtlusele.</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3. Segmenteerimine, sihtimine ja positsioneerimine (Segmentation, Targeting, Positioning/STP).</a:t>
            </a: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US" sz="1050">
                <a:solidFill>
                  <a:srgbClr val="444746"/>
                </a:solidFill>
                <a:latin typeface="Roboto"/>
                <a:ea typeface="Roboto"/>
                <a:cs typeface="Roboto"/>
                <a:sym typeface="Roboto"/>
              </a:rPr>
              <a:t>- Raamatukogud segmenteerivad oma kasutajaskonda (nt üliõpilased, õppejõud, mitteakadeemilised töötajad), et teha kindlaks erinevad vajadused ja kavandada sihipäraseid turundustegevusi. Soovitatakse diferentseeritud turundusstrateegiaid, mille puhul raamatukogud loovad igale segmendile eraldi programme või teabevahetust, et maksimeerida asjakohasust ja mõju. Positsioneerimine hõlmab raamatukogu ainulaadse väärtuspakkumise väljatöötamist akadeemilises kogukonnas. </a:t>
            </a: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US" sz="1050">
                <a:solidFill>
                  <a:srgbClr val="444746"/>
                </a:solidFill>
                <a:latin typeface="Roboto"/>
                <a:ea typeface="Roboto"/>
                <a:cs typeface="Roboto"/>
                <a:sym typeface="Roboto"/>
              </a:rPr>
              <a:t>4. Integreeritud turundus (Integrated Marketing) ja organisatsiooniline orientatsioon</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 Integreeritud turunduse kontseptsioon rõhutab, et kõik raamatukogu osakonnad ja töötajad, mitte ainult spetsiaalne turundusmeeskond, annavad oma panuse turundustegevusse. Selline terviklik lähenemisviis tagab järjepideva sõnumi ja teenuse kvaliteedi kõigis kasutaja kontaktpunktides.</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5. Strateegiline turunduse planeerimine (Strategic Marketing Planning)</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 Strateegiline turunduse planeerimine hõlmab selgete eesmärkide ja sihtide seadmist, keskkonna analüüsimist ning sobivate meetodite ja suundade valimist turundustegevuseks. Raamatukogud kasutavad seda lähenemisviisi, et viia oma turundustaktika vastavusse institutsionaalsete eesmärkide ja kasutajate ootustega.</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solidFill>
                  <a:srgbClr val="444746"/>
                </a:solidFill>
                <a:latin typeface="Roboto"/>
                <a:ea typeface="Roboto"/>
                <a:cs typeface="Roboto"/>
                <a:sym typeface="Roboto"/>
              </a:rPr>
              <a:t>6. 4C-mudel</a:t>
            </a:r>
            <a:endParaRPr sz="1050">
              <a:solidFill>
                <a:srgbClr val="444746"/>
              </a:solidFill>
              <a:latin typeface="Roboto"/>
              <a:ea typeface="Roboto"/>
              <a:cs typeface="Roboto"/>
              <a:sym typeface="Roboto"/>
            </a:endParaRPr>
          </a:p>
          <a:p>
            <a:pPr marL="0" lvl="0" indent="0" algn="l" rtl="0">
              <a:lnSpc>
                <a:spcPct val="115000"/>
              </a:lnSpc>
              <a:spcBef>
                <a:spcPts val="0"/>
              </a:spcBef>
              <a:spcAft>
                <a:spcPts val="0"/>
              </a:spcAft>
              <a:buNone/>
            </a:pPr>
            <a:r>
              <a:rPr lang="en-US" sz="1050">
                <a:solidFill>
                  <a:srgbClr val="444746"/>
                </a:solidFill>
                <a:latin typeface="Roboto"/>
                <a:ea typeface="Roboto"/>
                <a:cs typeface="Roboto"/>
                <a:sym typeface="Roboto"/>
              </a:rPr>
              <a:t>- 4P-d täiendavad 4C-d (Customer Solution, Customer Cost, Convenience, Communication), mis peegeldavad kasutaja vaatenurka ja aitavad raamatukogudel kavandada teenuseid, mis vastavad otseselt kasutaja vajadustele ja eelistustele.</a:t>
            </a:r>
            <a:endParaRPr sz="1050">
              <a:solidFill>
                <a:srgbClr val="444746"/>
              </a:solidFill>
              <a:latin typeface="Roboto"/>
              <a:ea typeface="Roboto"/>
              <a:cs typeface="Roboto"/>
              <a:sym typeface="Roboto"/>
            </a:endParaRPr>
          </a:p>
        </p:txBody>
      </p:sp>
      <p:sp>
        <p:nvSpPr>
          <p:cNvPr id="154" name="Google Shape;154;g35781544fe5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759270f7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759270f7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Jutt: Projektis lõimusid erinevad erialad, mis aitasid luua kasutajakeskse ja praktilise lahenduse.</a:t>
            </a:r>
            <a:endParaRPr/>
          </a:p>
          <a:p>
            <a:pPr marL="0" lvl="0" indent="0" algn="l" rtl="0">
              <a:lnSpc>
                <a:spcPct val="115000"/>
              </a:lnSpc>
              <a:spcBef>
                <a:spcPts val="0"/>
              </a:spcBef>
              <a:spcAft>
                <a:spcPts val="0"/>
              </a:spcAft>
              <a:buClr>
                <a:schemeClr val="dk1"/>
              </a:buClr>
              <a:buSzPts val="1100"/>
              <a:buFont typeface="Arial"/>
              <a:buNone/>
            </a:pPr>
            <a:r>
              <a:rPr lang="en-US"/>
              <a:t>Turundus ja kommunikatsioon andsid aluse sihtrühmapõhistele sõnumitele ja meediaplaanile.</a:t>
            </a:r>
            <a:endParaRPr/>
          </a:p>
          <a:p>
            <a:pPr marL="0" lvl="0" indent="0" algn="l" rtl="0">
              <a:lnSpc>
                <a:spcPct val="115000"/>
              </a:lnSpc>
              <a:spcBef>
                <a:spcPts val="0"/>
              </a:spcBef>
              <a:spcAft>
                <a:spcPts val="0"/>
              </a:spcAft>
              <a:buClr>
                <a:schemeClr val="dk1"/>
              </a:buClr>
              <a:buSzPts val="1100"/>
              <a:buFont typeface="Arial"/>
              <a:buNone/>
            </a:pPr>
            <a:r>
              <a:rPr lang="en-US"/>
              <a:t>Raamatukogundus ning IKT panustasid teenuste ja rahvusvaheliste praktikate analüüsi.</a:t>
            </a:r>
            <a:endParaRPr/>
          </a:p>
          <a:p>
            <a:pPr marL="0" lvl="0" indent="0" algn="l" rtl="0">
              <a:lnSpc>
                <a:spcPct val="115000"/>
              </a:lnSpc>
              <a:spcBef>
                <a:spcPts val="0"/>
              </a:spcBef>
              <a:spcAft>
                <a:spcPts val="0"/>
              </a:spcAft>
              <a:buClr>
                <a:schemeClr val="dk1"/>
              </a:buClr>
              <a:buSzPts val="1100"/>
              <a:buFont typeface="Arial"/>
              <a:buNone/>
            </a:pPr>
            <a:r>
              <a:rPr lang="en-US"/>
              <a:t>Eripedagoogika ja sotsiaalteadused tõid fookusesse kaasavuse ja kasutajasõbralikkuse.</a:t>
            </a:r>
            <a:endParaRPr/>
          </a:p>
          <a:p>
            <a:pPr marL="0" lvl="0" indent="0" algn="l" rtl="0">
              <a:lnSpc>
                <a:spcPct val="115000"/>
              </a:lnSpc>
              <a:spcBef>
                <a:spcPts val="0"/>
              </a:spcBef>
              <a:spcAft>
                <a:spcPts val="0"/>
              </a:spcAft>
              <a:buClr>
                <a:schemeClr val="dk1"/>
              </a:buClr>
              <a:buSzPts val="1100"/>
              <a:buFont typeface="Arial"/>
              <a:buNone/>
            </a:pPr>
            <a:r>
              <a:rPr lang="en-US"/>
              <a:t>Kirjalik tõlge ja digimeedia toetasid selget keelelist ja visuaalset väljendust.</a:t>
            </a:r>
            <a:endParaRPr/>
          </a:p>
          <a:p>
            <a:pPr marL="0" lvl="0" indent="0" algn="l" rtl="0">
              <a:spcBef>
                <a:spcPts val="0"/>
              </a:spcBef>
              <a:spcAft>
                <a:spcPts val="0"/>
              </a:spcAft>
              <a:buNone/>
            </a:pPr>
            <a:r>
              <a:rPr lang="en-US"/>
              <a:t>Loodusteadused võimaldasid andmepõhist ja eeldustevaba lähenemist</a:t>
            </a:r>
            <a:endParaRPr/>
          </a:p>
        </p:txBody>
      </p:sp>
      <p:sp>
        <p:nvSpPr>
          <p:cNvPr id="161" name="Google Shape;161;g35759270f7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759270f7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759270f7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Lisandra Jutt: Projekti tulemusena valmis TLÜ Akadeemilise Raamatukogu turundusstrateegia, mis toetub sihtrühmapõhistele persoonadele. Lisaks kavandasime sobivad turunduskanalid ja visuaalse kommunikatsiooni põhimõtted.</a:t>
            </a: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Lõpptulemusi esitlesime raamatukogu personalile ja projekti kajastati ka raamatukogu sotsiaalmeediakanalites.</a:t>
            </a: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Projektil oli laiem mõju ilmneb siis, kui TLÜ AR realiseerib turundusstrateegia.</a:t>
            </a:r>
            <a:endParaRPr>
              <a:latin typeface="Arial"/>
              <a:ea typeface="Arial"/>
              <a:cs typeface="Arial"/>
              <a:sym typeface="Arial"/>
            </a:endParaRPr>
          </a:p>
          <a:p>
            <a:pPr marL="0" lvl="0" indent="0" algn="l" rtl="0">
              <a:spcBef>
                <a:spcPts val="1200"/>
              </a:spcBef>
              <a:spcAft>
                <a:spcPts val="0"/>
              </a:spcAft>
              <a:buNone/>
            </a:pPr>
            <a:endParaRPr>
              <a:latin typeface="Arial"/>
              <a:ea typeface="Arial"/>
              <a:cs typeface="Arial"/>
              <a:sym typeface="Arial"/>
            </a:endParaRPr>
          </a:p>
        </p:txBody>
      </p:sp>
      <p:sp>
        <p:nvSpPr>
          <p:cNvPr id="168" name="Google Shape;168;g35759270f7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9c79ccf79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9c79ccf79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Jutt: Siin siis on näha projekti tulem. Dokumendi pikkus 58lk, millest 22lk moodustavad lisad, sealhulgas persoonad. Osa projekti tulemusest oli ka strateegia esitlemine tellijale ehk Tallinna Ülikooli Akadeemilise Raamatukogu personalile sh juhtkonnale. </a:t>
            </a:r>
            <a:endParaRPr/>
          </a:p>
        </p:txBody>
      </p:sp>
      <p:sp>
        <p:nvSpPr>
          <p:cNvPr id="175" name="Google Shape;175;g359c79ccf79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43"/>
          <p:cNvSpPr txBox="1">
            <a:spLocks noGrp="1"/>
          </p:cNvSpPr>
          <p:nvPr>
            <p:ph type="ctrTitle"/>
          </p:nvPr>
        </p:nvSpPr>
        <p:spPr>
          <a:xfrm>
            <a:off x="646771" y="1224248"/>
            <a:ext cx="7772400" cy="1627909"/>
          </a:xfrm>
          <a:prstGeom prst="rect">
            <a:avLst/>
          </a:prstGeom>
          <a:noFill/>
          <a:ln>
            <a:noFill/>
          </a:ln>
        </p:spPr>
        <p:txBody>
          <a:bodyPr spcFirstLastPara="1" wrap="square" lIns="91425" tIns="45700" rIns="91425" bIns="45700" anchor="b" anchorCtr="0">
            <a:noAutofit/>
          </a:bodyPr>
          <a:lstStyle>
            <a:lvl1pPr lvl="0" algn="l">
              <a:lnSpc>
                <a:spcPct val="53000"/>
              </a:lnSpc>
              <a:spcBef>
                <a:spcPts val="0"/>
              </a:spcBef>
              <a:spcAft>
                <a:spcPts val="0"/>
              </a:spcAft>
              <a:buClr>
                <a:schemeClr val="dk1"/>
              </a:buClr>
              <a:buSzPts val="8000"/>
              <a:buFont typeface="Times New Roman"/>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3"/>
          <p:cNvSpPr txBox="1">
            <a:spLocks noGrp="1"/>
          </p:cNvSpPr>
          <p:nvPr>
            <p:ph type="subTitle" idx="1"/>
          </p:nvPr>
        </p:nvSpPr>
        <p:spPr>
          <a:xfrm>
            <a:off x="646771" y="2855940"/>
            <a:ext cx="7772400" cy="9329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2000"/>
              <a:buNone/>
              <a:defRPr sz="2000" cap="small"/>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40"/>
        <p:cNvGrpSpPr/>
        <p:nvPr/>
      </p:nvGrpSpPr>
      <p:grpSpPr>
        <a:xfrm>
          <a:off x="0" y="0"/>
          <a:ext cx="0" cy="0"/>
          <a:chOff x="0" y="0"/>
          <a:chExt cx="0" cy="0"/>
        </a:xfrm>
      </p:grpSpPr>
      <p:sp>
        <p:nvSpPr>
          <p:cNvPr id="41" name="Google Shape;41;p52"/>
          <p:cNvSpPr>
            <a:spLocks noGrp="1"/>
          </p:cNvSpPr>
          <p:nvPr>
            <p:ph type="pic" idx="2"/>
          </p:nvPr>
        </p:nvSpPr>
        <p:spPr>
          <a:xfrm>
            <a:off x="0" y="0"/>
            <a:ext cx="9144000" cy="5143500"/>
          </a:xfrm>
          <a:prstGeom prst="rect">
            <a:avLst/>
          </a:prstGeom>
          <a:noFill/>
          <a:ln>
            <a:noFill/>
          </a:ln>
        </p:spPr>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42"/>
        <p:cNvGrpSpPr/>
        <p:nvPr/>
      </p:nvGrpSpPr>
      <p:grpSpPr>
        <a:xfrm>
          <a:off x="0" y="0"/>
          <a:ext cx="0" cy="0"/>
          <a:chOff x="0" y="0"/>
          <a:chExt cx="0" cy="0"/>
        </a:xfrm>
      </p:grpSpPr>
      <p:sp>
        <p:nvSpPr>
          <p:cNvPr id="43" name="Google Shape;43;p55"/>
          <p:cNvSpPr txBox="1">
            <a:spLocks noGrp="1"/>
          </p:cNvSpPr>
          <p:nvPr>
            <p:ph type="title"/>
          </p:nvPr>
        </p:nvSpPr>
        <p:spPr>
          <a:xfrm>
            <a:off x="628650" y="585375"/>
            <a:ext cx="7886700" cy="903793"/>
          </a:xfrm>
          <a:prstGeom prst="rect">
            <a:avLst/>
          </a:prstGeom>
          <a:noFill/>
          <a:ln>
            <a:noFill/>
          </a:ln>
        </p:spPr>
        <p:txBody>
          <a:bodyPr spcFirstLastPara="1" wrap="square" lIns="91425" tIns="45700" rIns="91425" bIns="45700" anchor="ctr" anchorCtr="0">
            <a:noAutofit/>
          </a:bodyPr>
          <a:lstStyle>
            <a:lvl1pPr lvl="0" algn="l">
              <a:lnSpc>
                <a:spcPct val="53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5"/>
          <p:cNvSpPr txBox="1">
            <a:spLocks noGrp="1"/>
          </p:cNvSpPr>
          <p:nvPr>
            <p:ph type="body" idx="1"/>
          </p:nvPr>
        </p:nvSpPr>
        <p:spPr>
          <a:xfrm>
            <a:off x="628650" y="1596661"/>
            <a:ext cx="3886200" cy="26753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17500" algn="l">
              <a:lnSpc>
                <a:spcPct val="90000"/>
              </a:lnSpc>
              <a:spcBef>
                <a:spcPts val="6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55"/>
          <p:cNvSpPr txBox="1">
            <a:spLocks noGrp="1"/>
          </p:cNvSpPr>
          <p:nvPr>
            <p:ph type="body" idx="2"/>
          </p:nvPr>
        </p:nvSpPr>
        <p:spPr>
          <a:xfrm>
            <a:off x="4629150" y="1596661"/>
            <a:ext cx="3886200" cy="26753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17500" algn="l">
              <a:lnSpc>
                <a:spcPct val="90000"/>
              </a:lnSpc>
              <a:spcBef>
                <a:spcPts val="6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628650" y="362352"/>
            <a:ext cx="7886700" cy="903793"/>
          </a:xfrm>
          <a:prstGeom prst="rect">
            <a:avLst/>
          </a:prstGeom>
          <a:noFill/>
          <a:ln>
            <a:noFill/>
          </a:ln>
        </p:spPr>
        <p:txBody>
          <a:bodyPr spcFirstLastPara="1" wrap="square" lIns="91425" tIns="45700" rIns="91425" bIns="45700" anchor="ctr" anchorCtr="0">
            <a:noAutofit/>
          </a:bodyPr>
          <a:lstStyle>
            <a:lvl1pPr lvl="0" algn="l">
              <a:lnSpc>
                <a:spcPct val="112500"/>
              </a:lnSpc>
              <a:spcBef>
                <a:spcPts val="0"/>
              </a:spcBef>
              <a:spcAft>
                <a:spcPts val="0"/>
              </a:spcAft>
              <a:buClr>
                <a:schemeClr val="dk1"/>
              </a:buClr>
              <a:buSzPts val="4000"/>
              <a:buFont typeface="Times New Roman"/>
              <a:buNone/>
              <a:defRPr sz="400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body" idx="1"/>
          </p:nvPr>
        </p:nvSpPr>
        <p:spPr>
          <a:xfrm>
            <a:off x="628650" y="1596661"/>
            <a:ext cx="3886200" cy="26753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17500" algn="l">
              <a:lnSpc>
                <a:spcPct val="90000"/>
              </a:lnSpc>
              <a:spcBef>
                <a:spcPts val="6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56"/>
          <p:cNvSpPr txBox="1">
            <a:spLocks noGrp="1"/>
          </p:cNvSpPr>
          <p:nvPr>
            <p:ph type="body" idx="2"/>
          </p:nvPr>
        </p:nvSpPr>
        <p:spPr>
          <a:xfrm>
            <a:off x="4629150" y="1596661"/>
            <a:ext cx="3886200" cy="26753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17500" algn="l">
              <a:lnSpc>
                <a:spcPct val="90000"/>
              </a:lnSpc>
              <a:spcBef>
                <a:spcPts val="600"/>
              </a:spcBef>
              <a:spcAft>
                <a:spcPts val="0"/>
              </a:spcAft>
              <a:buSzPts val="1400"/>
              <a:buChar char="⎯"/>
              <a:defRPr sz="1400"/>
            </a:lvl4pPr>
            <a:lvl5pPr marL="2286000" lvl="4" indent="-317500" algn="l">
              <a:lnSpc>
                <a:spcPct val="90000"/>
              </a:lnSpc>
              <a:spcBef>
                <a:spcPts val="600"/>
              </a:spcBef>
              <a:spcAft>
                <a:spcPts val="0"/>
              </a:spcAft>
              <a:buSzPts val="140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content">
  <p:cSld name="Number and content">
    <p:spTree>
      <p:nvGrpSpPr>
        <p:cNvPr id="1" name="Shape 50"/>
        <p:cNvGrpSpPr/>
        <p:nvPr/>
      </p:nvGrpSpPr>
      <p:grpSpPr>
        <a:xfrm>
          <a:off x="0" y="0"/>
          <a:ext cx="0" cy="0"/>
          <a:chOff x="0" y="0"/>
          <a:chExt cx="0" cy="0"/>
        </a:xfrm>
      </p:grpSpPr>
      <p:sp>
        <p:nvSpPr>
          <p:cNvPr id="51" name="Google Shape;51;p58"/>
          <p:cNvSpPr txBox="1">
            <a:spLocks noGrp="1"/>
          </p:cNvSpPr>
          <p:nvPr>
            <p:ph type="body" idx="1"/>
          </p:nvPr>
        </p:nvSpPr>
        <p:spPr>
          <a:xfrm>
            <a:off x="3348681" y="1312415"/>
            <a:ext cx="5175630" cy="2162989"/>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200"/>
              </a:spcBef>
              <a:spcAft>
                <a:spcPts val="0"/>
              </a:spcAft>
              <a:buSzPts val="3200"/>
              <a:buChar char="⎯"/>
              <a:defRPr sz="3200"/>
            </a:lvl1pPr>
            <a:lvl2pPr marL="914400" lvl="1" indent="-406400" algn="l">
              <a:lnSpc>
                <a:spcPct val="90000"/>
              </a:lnSpc>
              <a:spcBef>
                <a:spcPts val="600"/>
              </a:spcBef>
              <a:spcAft>
                <a:spcPts val="0"/>
              </a:spcAft>
              <a:buSzPts val="2800"/>
              <a:buChar char="⎯"/>
              <a:defRPr sz="2800"/>
            </a:lvl2pPr>
            <a:lvl3pPr marL="1371600" lvl="2" indent="-355600" algn="l">
              <a:lnSpc>
                <a:spcPct val="90000"/>
              </a:lnSpc>
              <a:spcBef>
                <a:spcPts val="600"/>
              </a:spcBef>
              <a:spcAft>
                <a:spcPts val="0"/>
              </a:spcAft>
              <a:buSzPts val="2000"/>
              <a:buChar char="⎯"/>
              <a:defRPr sz="2000"/>
            </a:lvl3pPr>
            <a:lvl4pPr marL="1828800" lvl="3" indent="-342900" algn="l">
              <a:lnSpc>
                <a:spcPct val="90000"/>
              </a:lnSpc>
              <a:spcBef>
                <a:spcPts val="600"/>
              </a:spcBef>
              <a:spcAft>
                <a:spcPts val="0"/>
              </a:spcAft>
              <a:buSzPts val="1800"/>
              <a:buChar char="⎯"/>
              <a:defRPr sz="1800"/>
            </a:lvl4pPr>
            <a:lvl5pPr marL="2286000" lvl="4" indent="-342900" algn="l">
              <a:lnSpc>
                <a:spcPct val="90000"/>
              </a:lnSpc>
              <a:spcBef>
                <a:spcPts val="18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58"/>
          <p:cNvSpPr txBox="1">
            <a:spLocks noGrp="1"/>
          </p:cNvSpPr>
          <p:nvPr>
            <p:ph type="body" idx="2"/>
          </p:nvPr>
        </p:nvSpPr>
        <p:spPr>
          <a:xfrm>
            <a:off x="529626" y="37071"/>
            <a:ext cx="2411413" cy="522605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34400"/>
              <a:buNone/>
              <a:defRPr sz="34400" i="1">
                <a:solidFill>
                  <a:schemeClr val="accen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ideas 1">
  <p:cSld name="3 ideas 1">
    <p:spTree>
      <p:nvGrpSpPr>
        <p:cNvPr id="1" name="Shape 53"/>
        <p:cNvGrpSpPr/>
        <p:nvPr/>
      </p:nvGrpSpPr>
      <p:grpSpPr>
        <a:xfrm>
          <a:off x="0" y="0"/>
          <a:ext cx="0" cy="0"/>
          <a:chOff x="0" y="0"/>
          <a:chExt cx="0" cy="0"/>
        </a:xfrm>
      </p:grpSpPr>
      <p:sp>
        <p:nvSpPr>
          <p:cNvPr id="54" name="Google Shape;54;p59"/>
          <p:cNvSpPr>
            <a:spLocks noGrp="1"/>
          </p:cNvSpPr>
          <p:nvPr>
            <p:ph type="pic" idx="2"/>
          </p:nvPr>
        </p:nvSpPr>
        <p:spPr>
          <a:xfrm>
            <a:off x="6255912" y="512957"/>
            <a:ext cx="2163763" cy="2163763"/>
          </a:xfrm>
          <a:prstGeom prst="rect">
            <a:avLst/>
          </a:prstGeom>
          <a:noFill/>
          <a:ln>
            <a:noFill/>
          </a:ln>
        </p:spPr>
      </p:sp>
      <p:sp>
        <p:nvSpPr>
          <p:cNvPr id="55" name="Google Shape;55;p59"/>
          <p:cNvSpPr>
            <a:spLocks noGrp="1"/>
          </p:cNvSpPr>
          <p:nvPr>
            <p:ph type="pic" idx="3"/>
          </p:nvPr>
        </p:nvSpPr>
        <p:spPr>
          <a:xfrm>
            <a:off x="3490119" y="512957"/>
            <a:ext cx="2163763" cy="2163763"/>
          </a:xfrm>
          <a:prstGeom prst="rect">
            <a:avLst/>
          </a:prstGeom>
          <a:noFill/>
          <a:ln>
            <a:noFill/>
          </a:ln>
        </p:spPr>
      </p:sp>
      <p:sp>
        <p:nvSpPr>
          <p:cNvPr id="56" name="Google Shape;56;p59"/>
          <p:cNvSpPr/>
          <p:nvPr/>
        </p:nvSpPr>
        <p:spPr>
          <a:xfrm>
            <a:off x="724326" y="512956"/>
            <a:ext cx="2163763" cy="21637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Times New Roman"/>
              <a:ea typeface="Times New Roman"/>
              <a:cs typeface="Times New Roman"/>
              <a:sym typeface="Times New Roman"/>
            </a:endParaRPr>
          </a:p>
        </p:txBody>
      </p:sp>
      <p:sp>
        <p:nvSpPr>
          <p:cNvPr id="57" name="Google Shape;57;p59"/>
          <p:cNvSpPr txBox="1"/>
          <p:nvPr/>
        </p:nvSpPr>
        <p:spPr>
          <a:xfrm>
            <a:off x="802383" y="486841"/>
            <a:ext cx="92526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1" u="none" strike="noStrike" cap="none">
                <a:solidFill>
                  <a:schemeClr val="lt1"/>
                </a:solidFill>
                <a:latin typeface="Times New Roman"/>
                <a:ea typeface="Times New Roman"/>
                <a:cs typeface="Times New Roman"/>
                <a:sym typeface="Times New Roman"/>
              </a:rPr>
              <a:t>1.</a:t>
            </a:r>
            <a:endParaRPr sz="1400" b="0" i="0" u="none" strike="noStrike" cap="none">
              <a:solidFill>
                <a:srgbClr val="000000"/>
              </a:solidFill>
              <a:latin typeface="Arial"/>
              <a:ea typeface="Arial"/>
              <a:cs typeface="Arial"/>
              <a:sym typeface="Arial"/>
            </a:endParaRPr>
          </a:p>
        </p:txBody>
      </p:sp>
      <p:sp>
        <p:nvSpPr>
          <p:cNvPr id="58" name="Google Shape;58;p59"/>
          <p:cNvSpPr txBox="1">
            <a:spLocks noGrp="1"/>
          </p:cNvSpPr>
          <p:nvPr>
            <p:ph type="body" idx="1"/>
          </p:nvPr>
        </p:nvSpPr>
        <p:spPr>
          <a:xfrm>
            <a:off x="720968" y="2785700"/>
            <a:ext cx="7698707" cy="1450046"/>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59"/>
          <p:cNvSpPr txBox="1">
            <a:spLocks noGrp="1"/>
          </p:cNvSpPr>
          <p:nvPr>
            <p:ph type="body" idx="4"/>
          </p:nvPr>
        </p:nvSpPr>
        <p:spPr>
          <a:xfrm>
            <a:off x="765312" y="1645017"/>
            <a:ext cx="2048635" cy="98227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2800"/>
              <a:buNone/>
              <a:defRPr sz="2800" cap="none">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ideas 2">
  <p:cSld name="3 ideas 2">
    <p:spTree>
      <p:nvGrpSpPr>
        <p:cNvPr id="1" name="Shape 60"/>
        <p:cNvGrpSpPr/>
        <p:nvPr/>
      </p:nvGrpSpPr>
      <p:grpSpPr>
        <a:xfrm>
          <a:off x="0" y="0"/>
          <a:ext cx="0" cy="0"/>
          <a:chOff x="0" y="0"/>
          <a:chExt cx="0" cy="0"/>
        </a:xfrm>
      </p:grpSpPr>
      <p:sp>
        <p:nvSpPr>
          <p:cNvPr id="61" name="Google Shape;61;p60"/>
          <p:cNvSpPr>
            <a:spLocks noGrp="1"/>
          </p:cNvSpPr>
          <p:nvPr>
            <p:ph type="pic" idx="2"/>
          </p:nvPr>
        </p:nvSpPr>
        <p:spPr>
          <a:xfrm>
            <a:off x="6255912" y="512957"/>
            <a:ext cx="2163763" cy="2163763"/>
          </a:xfrm>
          <a:prstGeom prst="rect">
            <a:avLst/>
          </a:prstGeom>
          <a:noFill/>
          <a:ln>
            <a:noFill/>
          </a:ln>
        </p:spPr>
      </p:sp>
      <p:sp>
        <p:nvSpPr>
          <p:cNvPr id="62" name="Google Shape;62;p60"/>
          <p:cNvSpPr>
            <a:spLocks noGrp="1"/>
          </p:cNvSpPr>
          <p:nvPr>
            <p:ph type="pic" idx="3"/>
          </p:nvPr>
        </p:nvSpPr>
        <p:spPr>
          <a:xfrm>
            <a:off x="724326" y="512955"/>
            <a:ext cx="2163763" cy="2163763"/>
          </a:xfrm>
          <a:prstGeom prst="rect">
            <a:avLst/>
          </a:prstGeom>
          <a:noFill/>
          <a:ln>
            <a:noFill/>
          </a:ln>
        </p:spPr>
      </p:sp>
      <p:sp>
        <p:nvSpPr>
          <p:cNvPr id="63" name="Google Shape;63;p60"/>
          <p:cNvSpPr/>
          <p:nvPr/>
        </p:nvSpPr>
        <p:spPr>
          <a:xfrm>
            <a:off x="3490119" y="512956"/>
            <a:ext cx="2163763" cy="21637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Times New Roman"/>
              <a:ea typeface="Times New Roman"/>
              <a:cs typeface="Times New Roman"/>
              <a:sym typeface="Times New Roman"/>
            </a:endParaRPr>
          </a:p>
        </p:txBody>
      </p:sp>
      <p:sp>
        <p:nvSpPr>
          <p:cNvPr id="64" name="Google Shape;64;p60"/>
          <p:cNvSpPr txBox="1"/>
          <p:nvPr/>
        </p:nvSpPr>
        <p:spPr>
          <a:xfrm>
            <a:off x="3568176" y="486841"/>
            <a:ext cx="92526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1" u="none" strike="noStrike" cap="none">
                <a:solidFill>
                  <a:schemeClr val="lt1"/>
                </a:solidFill>
                <a:latin typeface="Times New Roman"/>
                <a:ea typeface="Times New Roman"/>
                <a:cs typeface="Times New Roman"/>
                <a:sym typeface="Times New Roman"/>
              </a:rPr>
              <a:t>2.</a:t>
            </a:r>
            <a:endParaRPr sz="1400" b="0" i="0" u="none" strike="noStrike" cap="none">
              <a:solidFill>
                <a:srgbClr val="000000"/>
              </a:solidFill>
              <a:latin typeface="Arial"/>
              <a:ea typeface="Arial"/>
              <a:cs typeface="Arial"/>
              <a:sym typeface="Arial"/>
            </a:endParaRPr>
          </a:p>
        </p:txBody>
      </p:sp>
      <p:sp>
        <p:nvSpPr>
          <p:cNvPr id="65" name="Google Shape;65;p60"/>
          <p:cNvSpPr txBox="1">
            <a:spLocks noGrp="1"/>
          </p:cNvSpPr>
          <p:nvPr>
            <p:ph type="body" idx="1"/>
          </p:nvPr>
        </p:nvSpPr>
        <p:spPr>
          <a:xfrm>
            <a:off x="720968" y="2785700"/>
            <a:ext cx="7698707" cy="1450046"/>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60"/>
          <p:cNvSpPr txBox="1">
            <a:spLocks noGrp="1"/>
          </p:cNvSpPr>
          <p:nvPr>
            <p:ph type="body" idx="4"/>
          </p:nvPr>
        </p:nvSpPr>
        <p:spPr>
          <a:xfrm>
            <a:off x="3546003" y="1645017"/>
            <a:ext cx="2048635" cy="98227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2800"/>
              <a:buNone/>
              <a:defRPr sz="2800" cap="none">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ideas 3">
  <p:cSld name="3 ideas 3">
    <p:spTree>
      <p:nvGrpSpPr>
        <p:cNvPr id="1" name="Shape 67"/>
        <p:cNvGrpSpPr/>
        <p:nvPr/>
      </p:nvGrpSpPr>
      <p:grpSpPr>
        <a:xfrm>
          <a:off x="0" y="0"/>
          <a:ext cx="0" cy="0"/>
          <a:chOff x="0" y="0"/>
          <a:chExt cx="0" cy="0"/>
        </a:xfrm>
      </p:grpSpPr>
      <p:sp>
        <p:nvSpPr>
          <p:cNvPr id="68" name="Google Shape;68;p61"/>
          <p:cNvSpPr>
            <a:spLocks noGrp="1"/>
          </p:cNvSpPr>
          <p:nvPr>
            <p:ph type="pic" idx="2"/>
          </p:nvPr>
        </p:nvSpPr>
        <p:spPr>
          <a:xfrm>
            <a:off x="723901" y="512957"/>
            <a:ext cx="2163763" cy="2163763"/>
          </a:xfrm>
          <a:prstGeom prst="rect">
            <a:avLst/>
          </a:prstGeom>
          <a:noFill/>
          <a:ln>
            <a:noFill/>
          </a:ln>
        </p:spPr>
      </p:sp>
      <p:sp>
        <p:nvSpPr>
          <p:cNvPr id="69" name="Google Shape;69;p61"/>
          <p:cNvSpPr>
            <a:spLocks noGrp="1"/>
          </p:cNvSpPr>
          <p:nvPr>
            <p:ph type="pic" idx="3"/>
          </p:nvPr>
        </p:nvSpPr>
        <p:spPr>
          <a:xfrm>
            <a:off x="3490119" y="512957"/>
            <a:ext cx="2163763" cy="2163763"/>
          </a:xfrm>
          <a:prstGeom prst="rect">
            <a:avLst/>
          </a:prstGeom>
          <a:noFill/>
          <a:ln>
            <a:noFill/>
          </a:ln>
        </p:spPr>
      </p:sp>
      <p:sp>
        <p:nvSpPr>
          <p:cNvPr id="70" name="Google Shape;70;p61"/>
          <p:cNvSpPr/>
          <p:nvPr/>
        </p:nvSpPr>
        <p:spPr>
          <a:xfrm>
            <a:off x="6256337" y="512956"/>
            <a:ext cx="2163763" cy="21637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Times New Roman"/>
              <a:ea typeface="Times New Roman"/>
              <a:cs typeface="Times New Roman"/>
              <a:sym typeface="Times New Roman"/>
            </a:endParaRPr>
          </a:p>
        </p:txBody>
      </p:sp>
      <p:sp>
        <p:nvSpPr>
          <p:cNvPr id="71" name="Google Shape;71;p61"/>
          <p:cNvSpPr txBox="1"/>
          <p:nvPr/>
        </p:nvSpPr>
        <p:spPr>
          <a:xfrm>
            <a:off x="6334394" y="486841"/>
            <a:ext cx="92526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1" u="none" strike="noStrike" cap="none">
                <a:solidFill>
                  <a:schemeClr val="lt1"/>
                </a:solidFill>
                <a:latin typeface="Times New Roman"/>
                <a:ea typeface="Times New Roman"/>
                <a:cs typeface="Times New Roman"/>
                <a:sym typeface="Times New Roman"/>
              </a:rPr>
              <a:t>3.</a:t>
            </a:r>
            <a:endParaRPr sz="1400" b="0" i="0" u="none" strike="noStrike" cap="none">
              <a:solidFill>
                <a:srgbClr val="000000"/>
              </a:solidFill>
              <a:latin typeface="Arial"/>
              <a:ea typeface="Arial"/>
              <a:cs typeface="Arial"/>
              <a:sym typeface="Arial"/>
            </a:endParaRPr>
          </a:p>
        </p:txBody>
      </p:sp>
      <p:sp>
        <p:nvSpPr>
          <p:cNvPr id="72" name="Google Shape;72;p61"/>
          <p:cNvSpPr txBox="1">
            <a:spLocks noGrp="1"/>
          </p:cNvSpPr>
          <p:nvPr>
            <p:ph type="body" idx="1"/>
          </p:nvPr>
        </p:nvSpPr>
        <p:spPr>
          <a:xfrm>
            <a:off x="720968" y="2785700"/>
            <a:ext cx="7698707" cy="145004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61"/>
          <p:cNvSpPr txBox="1">
            <a:spLocks noGrp="1"/>
          </p:cNvSpPr>
          <p:nvPr>
            <p:ph type="body" idx="4"/>
          </p:nvPr>
        </p:nvSpPr>
        <p:spPr>
          <a:xfrm>
            <a:off x="6313900" y="1645017"/>
            <a:ext cx="2048635" cy="98227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2800"/>
              <a:buNone/>
              <a:defRPr sz="2800" cap="none">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and content 3">
  <p:cSld name="image and content 3">
    <p:spTree>
      <p:nvGrpSpPr>
        <p:cNvPr id="1" name="Shape 74"/>
        <p:cNvGrpSpPr/>
        <p:nvPr/>
      </p:nvGrpSpPr>
      <p:grpSpPr>
        <a:xfrm>
          <a:off x="0" y="0"/>
          <a:ext cx="0" cy="0"/>
          <a:chOff x="0" y="0"/>
          <a:chExt cx="0" cy="0"/>
        </a:xfrm>
      </p:grpSpPr>
      <p:sp>
        <p:nvSpPr>
          <p:cNvPr id="75" name="Google Shape;75;p62"/>
          <p:cNvSpPr>
            <a:spLocks noGrp="1"/>
          </p:cNvSpPr>
          <p:nvPr>
            <p:ph type="pic" idx="2"/>
          </p:nvPr>
        </p:nvSpPr>
        <p:spPr>
          <a:xfrm>
            <a:off x="591016" y="941833"/>
            <a:ext cx="3044825" cy="3044825"/>
          </a:xfrm>
          <a:prstGeom prst="ellipse">
            <a:avLst/>
          </a:prstGeom>
          <a:noFill/>
          <a:ln>
            <a:noFill/>
          </a:ln>
        </p:spPr>
      </p:sp>
      <p:sp>
        <p:nvSpPr>
          <p:cNvPr id="76" name="Google Shape;76;p62"/>
          <p:cNvSpPr txBox="1">
            <a:spLocks noGrp="1"/>
          </p:cNvSpPr>
          <p:nvPr>
            <p:ph type="body" idx="1"/>
          </p:nvPr>
        </p:nvSpPr>
        <p:spPr>
          <a:xfrm>
            <a:off x="4081344" y="1382360"/>
            <a:ext cx="4502267" cy="2163769"/>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200"/>
              </a:spcBef>
              <a:spcAft>
                <a:spcPts val="0"/>
              </a:spcAft>
              <a:buSzPts val="2800"/>
              <a:buChar char="⎯"/>
              <a:defRPr sz="2800"/>
            </a:lvl1pPr>
            <a:lvl2pPr marL="914400" lvl="1" indent="-381000" algn="l">
              <a:lnSpc>
                <a:spcPct val="90000"/>
              </a:lnSpc>
              <a:spcBef>
                <a:spcPts val="600"/>
              </a:spcBef>
              <a:spcAft>
                <a:spcPts val="0"/>
              </a:spcAft>
              <a:buSzPts val="2400"/>
              <a:buChar char="⎯"/>
              <a:defRPr sz="24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title and content">
  <p:cSld name="image title and content">
    <p:spTree>
      <p:nvGrpSpPr>
        <p:cNvPr id="1" name="Shape 77"/>
        <p:cNvGrpSpPr/>
        <p:nvPr/>
      </p:nvGrpSpPr>
      <p:grpSpPr>
        <a:xfrm>
          <a:off x="0" y="0"/>
          <a:ext cx="0" cy="0"/>
          <a:chOff x="0" y="0"/>
          <a:chExt cx="0" cy="0"/>
        </a:xfrm>
      </p:grpSpPr>
      <p:sp>
        <p:nvSpPr>
          <p:cNvPr id="78" name="Google Shape;78;p63"/>
          <p:cNvSpPr>
            <a:spLocks noGrp="1"/>
          </p:cNvSpPr>
          <p:nvPr>
            <p:ph type="pic" idx="2"/>
          </p:nvPr>
        </p:nvSpPr>
        <p:spPr>
          <a:xfrm>
            <a:off x="5140884" y="-947852"/>
            <a:ext cx="6861988" cy="6861988"/>
          </a:xfrm>
          <a:prstGeom prst="ellipse">
            <a:avLst/>
          </a:prstGeom>
          <a:noFill/>
          <a:ln>
            <a:noFill/>
          </a:ln>
        </p:spPr>
      </p:sp>
      <p:sp>
        <p:nvSpPr>
          <p:cNvPr id="79" name="Google Shape;79;p63"/>
          <p:cNvSpPr txBox="1">
            <a:spLocks noGrp="1"/>
          </p:cNvSpPr>
          <p:nvPr>
            <p:ph type="title"/>
          </p:nvPr>
        </p:nvSpPr>
        <p:spPr>
          <a:xfrm>
            <a:off x="628650" y="1161910"/>
            <a:ext cx="3854142" cy="120294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800"/>
              <a:buFont typeface="Times New Roman"/>
              <a:buNone/>
              <a:defRPr sz="280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body" idx="1"/>
          </p:nvPr>
        </p:nvSpPr>
        <p:spPr>
          <a:xfrm>
            <a:off x="628650" y="2527211"/>
            <a:ext cx="3880626" cy="1477884"/>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200"/>
              </a:spcBef>
              <a:spcAft>
                <a:spcPts val="0"/>
              </a:spcAft>
              <a:buSzPts val="2000"/>
              <a:buChar char="⎯"/>
              <a:defRPr sz="2000"/>
            </a:lvl1pPr>
            <a:lvl2pPr marL="914400" lvl="1" indent="-342900" algn="l">
              <a:lnSpc>
                <a:spcPct val="100000"/>
              </a:lnSpc>
              <a:spcBef>
                <a:spcPts val="600"/>
              </a:spcBef>
              <a:spcAft>
                <a:spcPts val="0"/>
              </a:spcAft>
              <a:buSzPts val="1800"/>
              <a:buChar char="⎯"/>
              <a:defRPr sz="1800"/>
            </a:lvl2pPr>
            <a:lvl3pPr marL="1371600" lvl="2" indent="-317500" algn="l">
              <a:lnSpc>
                <a:spcPct val="100000"/>
              </a:lnSpc>
              <a:spcBef>
                <a:spcPts val="600"/>
              </a:spcBef>
              <a:spcAft>
                <a:spcPts val="0"/>
              </a:spcAft>
              <a:buSzPts val="1400"/>
              <a:buChar char="⎯"/>
              <a:defRPr sz="14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content 1">
  <p:cSld name="image and content 1">
    <p:spTree>
      <p:nvGrpSpPr>
        <p:cNvPr id="1" name="Shape 81"/>
        <p:cNvGrpSpPr/>
        <p:nvPr/>
      </p:nvGrpSpPr>
      <p:grpSpPr>
        <a:xfrm>
          <a:off x="0" y="0"/>
          <a:ext cx="0" cy="0"/>
          <a:chOff x="0" y="0"/>
          <a:chExt cx="0" cy="0"/>
        </a:xfrm>
      </p:grpSpPr>
      <p:sp>
        <p:nvSpPr>
          <p:cNvPr id="82" name="Google Shape;82;p64"/>
          <p:cNvSpPr>
            <a:spLocks noGrp="1"/>
          </p:cNvSpPr>
          <p:nvPr>
            <p:ph type="pic" idx="2"/>
          </p:nvPr>
        </p:nvSpPr>
        <p:spPr>
          <a:xfrm>
            <a:off x="5140884" y="-947852"/>
            <a:ext cx="6861988" cy="6861988"/>
          </a:xfrm>
          <a:prstGeom prst="ellipse">
            <a:avLst/>
          </a:prstGeom>
          <a:noFill/>
          <a:ln>
            <a:noFill/>
          </a:ln>
        </p:spPr>
      </p:sp>
      <p:sp>
        <p:nvSpPr>
          <p:cNvPr id="83" name="Google Shape;83;p64"/>
          <p:cNvSpPr txBox="1">
            <a:spLocks noGrp="1"/>
          </p:cNvSpPr>
          <p:nvPr>
            <p:ph type="body" idx="1"/>
          </p:nvPr>
        </p:nvSpPr>
        <p:spPr>
          <a:xfrm>
            <a:off x="628650" y="1382362"/>
            <a:ext cx="3880626" cy="2163769"/>
          </a:xfrm>
          <a:prstGeom prst="rect">
            <a:avLst/>
          </a:prstGeom>
          <a:noFill/>
          <a:ln>
            <a:noFill/>
          </a:ln>
        </p:spPr>
        <p:txBody>
          <a:bodyPr spcFirstLastPara="1" wrap="square" lIns="91425" tIns="45700" rIns="91425" bIns="45700" anchor="ctr"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3" type="obj">
  <p:cSld name="OBJECT">
    <p:spTree>
      <p:nvGrpSpPr>
        <p:cNvPr id="1" name="Shape 16"/>
        <p:cNvGrpSpPr/>
        <p:nvPr/>
      </p:nvGrpSpPr>
      <p:grpSpPr>
        <a:xfrm>
          <a:off x="0" y="0"/>
          <a:ext cx="0" cy="0"/>
          <a:chOff x="0" y="0"/>
          <a:chExt cx="0" cy="0"/>
        </a:xfrm>
      </p:grpSpPr>
      <p:sp>
        <p:nvSpPr>
          <p:cNvPr id="17" name="Google Shape;17;p53"/>
          <p:cNvSpPr txBox="1">
            <a:spLocks noGrp="1"/>
          </p:cNvSpPr>
          <p:nvPr>
            <p:ph type="title"/>
          </p:nvPr>
        </p:nvSpPr>
        <p:spPr>
          <a:xfrm>
            <a:off x="628650" y="585375"/>
            <a:ext cx="7886700" cy="903793"/>
          </a:xfrm>
          <a:prstGeom prst="rect">
            <a:avLst/>
          </a:prstGeom>
          <a:noFill/>
          <a:ln>
            <a:noFill/>
          </a:ln>
        </p:spPr>
        <p:txBody>
          <a:bodyPr spcFirstLastPara="1" wrap="square" lIns="91425" tIns="45700" rIns="91425" bIns="45700" anchor="ctr" anchorCtr="0">
            <a:noAutofit/>
          </a:bodyPr>
          <a:lstStyle>
            <a:lvl1pPr lvl="0" algn="l">
              <a:lnSpc>
                <a:spcPct val="53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3"/>
          <p:cNvSpPr txBox="1">
            <a:spLocks noGrp="1"/>
          </p:cNvSpPr>
          <p:nvPr>
            <p:ph type="body" idx="1"/>
          </p:nvPr>
        </p:nvSpPr>
        <p:spPr>
          <a:xfrm>
            <a:off x="628650" y="1595617"/>
            <a:ext cx="7886700" cy="2675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200"/>
              </a:spcBef>
              <a:spcAft>
                <a:spcPts val="0"/>
              </a:spcAft>
              <a:buSzPts val="2800"/>
              <a:buChar char="⎯"/>
              <a:defRPr sz="2800"/>
            </a:lvl1pPr>
            <a:lvl2pPr marL="914400" lvl="1" indent="-381000" algn="l">
              <a:lnSpc>
                <a:spcPct val="90000"/>
              </a:lnSpc>
              <a:spcBef>
                <a:spcPts val="600"/>
              </a:spcBef>
              <a:spcAft>
                <a:spcPts val="0"/>
              </a:spcAft>
              <a:buSzPts val="2400"/>
              <a:buChar char="⎯"/>
              <a:defRPr sz="24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title and content 2">
  <p:cSld name="image title and content 2">
    <p:spTree>
      <p:nvGrpSpPr>
        <p:cNvPr id="1" name="Shape 84"/>
        <p:cNvGrpSpPr/>
        <p:nvPr/>
      </p:nvGrpSpPr>
      <p:grpSpPr>
        <a:xfrm>
          <a:off x="0" y="0"/>
          <a:ext cx="0" cy="0"/>
          <a:chOff x="0" y="0"/>
          <a:chExt cx="0" cy="0"/>
        </a:xfrm>
      </p:grpSpPr>
      <p:sp>
        <p:nvSpPr>
          <p:cNvPr id="85" name="Google Shape;85;p65"/>
          <p:cNvSpPr txBox="1">
            <a:spLocks noGrp="1"/>
          </p:cNvSpPr>
          <p:nvPr>
            <p:ph type="title"/>
          </p:nvPr>
        </p:nvSpPr>
        <p:spPr>
          <a:xfrm>
            <a:off x="628650" y="1161910"/>
            <a:ext cx="3854142" cy="120294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800"/>
              <a:buFont typeface="Times New Roman"/>
              <a:buNone/>
              <a:defRPr sz="280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5"/>
          <p:cNvSpPr>
            <a:spLocks noGrp="1"/>
          </p:cNvSpPr>
          <p:nvPr>
            <p:ph type="pic" idx="2"/>
          </p:nvPr>
        </p:nvSpPr>
        <p:spPr>
          <a:xfrm>
            <a:off x="5140325" y="0"/>
            <a:ext cx="4003675" cy="5143500"/>
          </a:xfrm>
          <a:prstGeom prst="rect">
            <a:avLst/>
          </a:prstGeom>
          <a:noFill/>
          <a:ln>
            <a:noFill/>
          </a:ln>
        </p:spPr>
      </p:sp>
      <p:sp>
        <p:nvSpPr>
          <p:cNvPr id="87" name="Google Shape;87;p65"/>
          <p:cNvSpPr txBox="1">
            <a:spLocks noGrp="1"/>
          </p:cNvSpPr>
          <p:nvPr>
            <p:ph type="body" idx="1"/>
          </p:nvPr>
        </p:nvSpPr>
        <p:spPr>
          <a:xfrm>
            <a:off x="628650" y="2527211"/>
            <a:ext cx="3880626" cy="147788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600"/>
              </a:spcBef>
              <a:spcAft>
                <a:spcPts val="0"/>
              </a:spcAft>
              <a:buSzPts val="1800"/>
              <a:buChar char="⎯"/>
              <a:defRPr sz="1800"/>
            </a:lvl2pPr>
            <a:lvl3pPr marL="1371600" lvl="2" indent="-317500" algn="l">
              <a:lnSpc>
                <a:spcPct val="90000"/>
              </a:lnSpc>
              <a:spcBef>
                <a:spcPts val="600"/>
              </a:spcBef>
              <a:spcAft>
                <a:spcPts val="0"/>
              </a:spcAft>
              <a:buSzPts val="1400"/>
              <a:buChar char="⎯"/>
              <a:defRPr sz="14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nd content 2">
  <p:cSld name="image and content 2">
    <p:spTree>
      <p:nvGrpSpPr>
        <p:cNvPr id="1" name="Shape 88"/>
        <p:cNvGrpSpPr/>
        <p:nvPr/>
      </p:nvGrpSpPr>
      <p:grpSpPr>
        <a:xfrm>
          <a:off x="0" y="0"/>
          <a:ext cx="0" cy="0"/>
          <a:chOff x="0" y="0"/>
          <a:chExt cx="0" cy="0"/>
        </a:xfrm>
      </p:grpSpPr>
      <p:sp>
        <p:nvSpPr>
          <p:cNvPr id="89" name="Google Shape;89;p66"/>
          <p:cNvSpPr>
            <a:spLocks noGrp="1"/>
          </p:cNvSpPr>
          <p:nvPr>
            <p:ph type="pic" idx="2"/>
          </p:nvPr>
        </p:nvSpPr>
        <p:spPr>
          <a:xfrm>
            <a:off x="5140325" y="0"/>
            <a:ext cx="4003675" cy="5143500"/>
          </a:xfrm>
          <a:prstGeom prst="rect">
            <a:avLst/>
          </a:prstGeom>
          <a:noFill/>
          <a:ln>
            <a:noFill/>
          </a:ln>
        </p:spPr>
      </p:sp>
      <p:sp>
        <p:nvSpPr>
          <p:cNvPr id="90" name="Google Shape;90;p66"/>
          <p:cNvSpPr txBox="1">
            <a:spLocks noGrp="1"/>
          </p:cNvSpPr>
          <p:nvPr>
            <p:ph type="body" idx="1"/>
          </p:nvPr>
        </p:nvSpPr>
        <p:spPr>
          <a:xfrm>
            <a:off x="628650" y="1382362"/>
            <a:ext cx="3880626" cy="2163769"/>
          </a:xfrm>
          <a:prstGeom prst="rect">
            <a:avLst/>
          </a:prstGeom>
          <a:noFill/>
          <a:ln>
            <a:noFill/>
          </a:ln>
        </p:spPr>
        <p:txBody>
          <a:bodyPr spcFirstLastPara="1" wrap="square" lIns="91425" tIns="45700" rIns="91425" bIns="45700" anchor="ctr"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bject and caption">
  <p:cSld name="object and caption">
    <p:spTree>
      <p:nvGrpSpPr>
        <p:cNvPr id="1" name="Shape 91"/>
        <p:cNvGrpSpPr/>
        <p:nvPr/>
      </p:nvGrpSpPr>
      <p:grpSpPr>
        <a:xfrm>
          <a:off x="0" y="0"/>
          <a:ext cx="0" cy="0"/>
          <a:chOff x="0" y="0"/>
          <a:chExt cx="0" cy="0"/>
        </a:xfrm>
      </p:grpSpPr>
      <p:sp>
        <p:nvSpPr>
          <p:cNvPr id="92" name="Google Shape;92;p67"/>
          <p:cNvSpPr txBox="1">
            <a:spLocks noGrp="1"/>
          </p:cNvSpPr>
          <p:nvPr>
            <p:ph type="body" idx="1"/>
          </p:nvPr>
        </p:nvSpPr>
        <p:spPr>
          <a:xfrm>
            <a:off x="2910469" y="4482790"/>
            <a:ext cx="5586761" cy="311887"/>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750"/>
              </a:spcBef>
              <a:spcAft>
                <a:spcPts val="0"/>
              </a:spcAft>
              <a:buSzPts val="2000"/>
              <a:buNone/>
              <a:defRPr sz="2000"/>
            </a:lvl1pPr>
            <a:lvl2pPr marL="914400" lvl="1" indent="-381000" algn="l">
              <a:lnSpc>
                <a:spcPct val="90000"/>
              </a:lnSpc>
              <a:spcBef>
                <a:spcPts val="375"/>
              </a:spcBef>
              <a:spcAft>
                <a:spcPts val="0"/>
              </a:spcAft>
              <a:buSzPts val="2400"/>
              <a:buChar char="⎯"/>
              <a:defRPr sz="2400"/>
            </a:lvl2pPr>
            <a:lvl3pPr marL="1371600" lvl="2" indent="-342900" algn="l">
              <a:lnSpc>
                <a:spcPct val="90000"/>
              </a:lnSpc>
              <a:spcBef>
                <a:spcPts val="375"/>
              </a:spcBef>
              <a:spcAft>
                <a:spcPts val="0"/>
              </a:spcAft>
              <a:buSzPts val="1800"/>
              <a:buChar char="⎯"/>
              <a:defRPr sz="1800"/>
            </a:lvl3pPr>
            <a:lvl4pPr marL="1828800" lvl="3" indent="-330200" algn="l">
              <a:lnSpc>
                <a:spcPct val="90000"/>
              </a:lnSpc>
              <a:spcBef>
                <a:spcPts val="375"/>
              </a:spcBef>
              <a:spcAft>
                <a:spcPts val="0"/>
              </a:spcAft>
              <a:buSzPts val="1600"/>
              <a:buChar char="⎯"/>
              <a:defRPr sz="1600"/>
            </a:lvl4pPr>
            <a:lvl5pPr marL="2286000" lvl="4" indent="-330200" algn="l">
              <a:lnSpc>
                <a:spcPct val="90000"/>
              </a:lnSpc>
              <a:spcBef>
                <a:spcPts val="375"/>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67"/>
          <p:cNvSpPr txBox="1">
            <a:spLocks noGrp="1"/>
          </p:cNvSpPr>
          <p:nvPr>
            <p:ph type="body" idx="2"/>
          </p:nvPr>
        </p:nvSpPr>
        <p:spPr>
          <a:xfrm>
            <a:off x="646772" y="534911"/>
            <a:ext cx="7850458" cy="3613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4">
  <p:cSld name="1_Title and Content 4">
    <p:spTree>
      <p:nvGrpSpPr>
        <p:cNvPr id="1" name="Shape 94"/>
        <p:cNvGrpSpPr/>
        <p:nvPr/>
      </p:nvGrpSpPr>
      <p:grpSpPr>
        <a:xfrm>
          <a:off x="0" y="0"/>
          <a:ext cx="0" cy="0"/>
          <a:chOff x="0" y="0"/>
          <a:chExt cx="0" cy="0"/>
        </a:xfrm>
      </p:grpSpPr>
      <p:sp>
        <p:nvSpPr>
          <p:cNvPr id="95" name="Google Shape;95;p68"/>
          <p:cNvSpPr>
            <a:spLocks noGrp="1"/>
          </p:cNvSpPr>
          <p:nvPr>
            <p:ph type="pic" idx="2"/>
          </p:nvPr>
        </p:nvSpPr>
        <p:spPr>
          <a:xfrm>
            <a:off x="1146834" y="682197"/>
            <a:ext cx="1013114" cy="1013114"/>
          </a:xfrm>
          <a:prstGeom prst="ellipse">
            <a:avLst/>
          </a:prstGeom>
          <a:noFill/>
          <a:ln>
            <a:noFill/>
          </a:ln>
        </p:spPr>
      </p:sp>
      <p:sp>
        <p:nvSpPr>
          <p:cNvPr id="96" name="Google Shape;96;p68"/>
          <p:cNvSpPr>
            <a:spLocks noGrp="1"/>
          </p:cNvSpPr>
          <p:nvPr>
            <p:ph type="pic" idx="3"/>
          </p:nvPr>
        </p:nvSpPr>
        <p:spPr>
          <a:xfrm>
            <a:off x="3483015" y="682197"/>
            <a:ext cx="1013114" cy="1013114"/>
          </a:xfrm>
          <a:prstGeom prst="ellipse">
            <a:avLst/>
          </a:prstGeom>
          <a:noFill/>
          <a:ln>
            <a:noFill/>
          </a:ln>
        </p:spPr>
      </p:sp>
      <p:sp>
        <p:nvSpPr>
          <p:cNvPr id="97" name="Google Shape;97;p68"/>
          <p:cNvSpPr>
            <a:spLocks noGrp="1"/>
          </p:cNvSpPr>
          <p:nvPr>
            <p:ph type="pic" idx="4"/>
          </p:nvPr>
        </p:nvSpPr>
        <p:spPr>
          <a:xfrm>
            <a:off x="5819196" y="682197"/>
            <a:ext cx="1013114" cy="1013114"/>
          </a:xfrm>
          <a:prstGeom prst="ellipse">
            <a:avLst/>
          </a:prstGeom>
          <a:noFill/>
          <a:ln>
            <a:noFill/>
          </a:ln>
        </p:spPr>
      </p:sp>
      <p:sp>
        <p:nvSpPr>
          <p:cNvPr id="98" name="Google Shape;98;p68"/>
          <p:cNvSpPr>
            <a:spLocks noGrp="1"/>
          </p:cNvSpPr>
          <p:nvPr>
            <p:ph type="pic" idx="5"/>
          </p:nvPr>
        </p:nvSpPr>
        <p:spPr>
          <a:xfrm>
            <a:off x="2179612" y="2579519"/>
            <a:ext cx="1013114" cy="1013114"/>
          </a:xfrm>
          <a:prstGeom prst="ellipse">
            <a:avLst/>
          </a:prstGeom>
          <a:noFill/>
          <a:ln>
            <a:noFill/>
          </a:ln>
        </p:spPr>
      </p:sp>
      <p:sp>
        <p:nvSpPr>
          <p:cNvPr id="99" name="Google Shape;99;p68"/>
          <p:cNvSpPr>
            <a:spLocks noGrp="1"/>
          </p:cNvSpPr>
          <p:nvPr>
            <p:ph type="pic" idx="6"/>
          </p:nvPr>
        </p:nvSpPr>
        <p:spPr>
          <a:xfrm>
            <a:off x="4515793" y="2579519"/>
            <a:ext cx="1013114" cy="1013114"/>
          </a:xfrm>
          <a:prstGeom prst="ellipse">
            <a:avLst/>
          </a:prstGeom>
          <a:noFill/>
          <a:ln>
            <a:noFill/>
          </a:ln>
        </p:spPr>
      </p:sp>
      <p:sp>
        <p:nvSpPr>
          <p:cNvPr id="100" name="Google Shape;100;p68"/>
          <p:cNvSpPr>
            <a:spLocks noGrp="1"/>
          </p:cNvSpPr>
          <p:nvPr>
            <p:ph type="pic" idx="7"/>
          </p:nvPr>
        </p:nvSpPr>
        <p:spPr>
          <a:xfrm>
            <a:off x="6851974" y="2579519"/>
            <a:ext cx="1013114" cy="1013114"/>
          </a:xfrm>
          <a:prstGeom prst="ellipse">
            <a:avLst/>
          </a:prstGeom>
          <a:noFill/>
          <a:ln>
            <a:noFill/>
          </a:ln>
        </p:spPr>
      </p:sp>
      <p:sp>
        <p:nvSpPr>
          <p:cNvPr id="101" name="Google Shape;101;p68"/>
          <p:cNvSpPr txBox="1">
            <a:spLocks noGrp="1"/>
          </p:cNvSpPr>
          <p:nvPr>
            <p:ph type="body" idx="1"/>
          </p:nvPr>
        </p:nvSpPr>
        <p:spPr>
          <a:xfrm>
            <a:off x="921554" y="1756717"/>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68"/>
          <p:cNvSpPr txBox="1">
            <a:spLocks noGrp="1"/>
          </p:cNvSpPr>
          <p:nvPr>
            <p:ph type="body" idx="8"/>
          </p:nvPr>
        </p:nvSpPr>
        <p:spPr>
          <a:xfrm>
            <a:off x="3268053" y="1756717"/>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68"/>
          <p:cNvSpPr txBox="1">
            <a:spLocks noGrp="1"/>
          </p:cNvSpPr>
          <p:nvPr>
            <p:ph type="body" idx="9"/>
          </p:nvPr>
        </p:nvSpPr>
        <p:spPr>
          <a:xfrm>
            <a:off x="5614553" y="1756717"/>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68"/>
          <p:cNvSpPr txBox="1">
            <a:spLocks noGrp="1"/>
          </p:cNvSpPr>
          <p:nvPr>
            <p:ph type="body" idx="13"/>
          </p:nvPr>
        </p:nvSpPr>
        <p:spPr>
          <a:xfrm>
            <a:off x="1965483" y="3618175"/>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68"/>
          <p:cNvSpPr txBox="1">
            <a:spLocks noGrp="1"/>
          </p:cNvSpPr>
          <p:nvPr>
            <p:ph type="body" idx="14"/>
          </p:nvPr>
        </p:nvSpPr>
        <p:spPr>
          <a:xfrm>
            <a:off x="4311982" y="3618175"/>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68"/>
          <p:cNvSpPr txBox="1">
            <a:spLocks noGrp="1"/>
          </p:cNvSpPr>
          <p:nvPr>
            <p:ph type="body" idx="15"/>
          </p:nvPr>
        </p:nvSpPr>
        <p:spPr>
          <a:xfrm>
            <a:off x="6658482" y="3618175"/>
            <a:ext cx="1422400" cy="62547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SzPts val="1600"/>
              <a:buNone/>
              <a:defRPr sz="16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4">
  <p:cSld name="Title and Content 4">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628650" y="362352"/>
            <a:ext cx="7886700" cy="903793"/>
          </a:xfrm>
          <a:prstGeom prst="rect">
            <a:avLst/>
          </a:prstGeom>
          <a:noFill/>
          <a:ln>
            <a:noFill/>
          </a:ln>
        </p:spPr>
        <p:txBody>
          <a:bodyPr spcFirstLastPara="1" wrap="square" lIns="91425" tIns="45700" rIns="91425" bIns="45700" anchor="ctr" anchorCtr="0">
            <a:noAutofit/>
          </a:bodyPr>
          <a:lstStyle>
            <a:lvl1pPr lvl="0" algn="l">
              <a:lnSpc>
                <a:spcPct val="112500"/>
              </a:lnSpc>
              <a:spcBef>
                <a:spcPts val="0"/>
              </a:spcBef>
              <a:spcAft>
                <a:spcPts val="0"/>
              </a:spcAft>
              <a:buClr>
                <a:schemeClr val="dk1"/>
              </a:buClr>
              <a:buSzPts val="4000"/>
              <a:buFont typeface="Times New Roman"/>
              <a:buNone/>
              <a:defRPr sz="400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4"/>
          <p:cNvSpPr txBox="1">
            <a:spLocks noGrp="1"/>
          </p:cNvSpPr>
          <p:nvPr>
            <p:ph type="body" idx="1"/>
          </p:nvPr>
        </p:nvSpPr>
        <p:spPr>
          <a:xfrm>
            <a:off x="628650" y="1595617"/>
            <a:ext cx="7886700" cy="2675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200"/>
              </a:spcBef>
              <a:spcAft>
                <a:spcPts val="0"/>
              </a:spcAft>
              <a:buSzPts val="2800"/>
              <a:buChar char="⎯"/>
              <a:defRPr sz="2800"/>
            </a:lvl1pPr>
            <a:lvl2pPr marL="914400" lvl="1" indent="-381000" algn="l">
              <a:lnSpc>
                <a:spcPct val="90000"/>
              </a:lnSpc>
              <a:spcBef>
                <a:spcPts val="600"/>
              </a:spcBef>
              <a:spcAft>
                <a:spcPts val="0"/>
              </a:spcAft>
              <a:buSzPts val="2400"/>
              <a:buChar char="⎯"/>
              <a:defRPr sz="24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
        <p:cNvGrpSpPr/>
        <p:nvPr/>
      </p:nvGrpSpPr>
      <p:grpSpPr>
        <a:xfrm>
          <a:off x="0" y="0"/>
          <a:ext cx="0" cy="0"/>
          <a:chOff x="0" y="0"/>
          <a:chExt cx="0" cy="0"/>
        </a:xfrm>
      </p:grpSpPr>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2657516" y="1500725"/>
            <a:ext cx="5925395" cy="2131096"/>
          </a:xfrm>
          <a:prstGeom prst="rect">
            <a:avLst/>
          </a:prstGeom>
          <a:noFill/>
          <a:ln>
            <a:noFill/>
          </a:ln>
        </p:spPr>
        <p:txBody>
          <a:bodyPr spcFirstLastPara="1" wrap="square" lIns="91425" tIns="45700" rIns="91425" bIns="45700" anchor="ctr" anchorCtr="0">
            <a:noAutofit/>
          </a:bodyPr>
          <a:lstStyle>
            <a:lvl1pPr lvl="0" algn="l">
              <a:lnSpc>
                <a:spcPct val="53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5" name="Google Shape;25;p47"/>
          <p:cNvCxnSpPr/>
          <p:nvPr/>
        </p:nvCxnSpPr>
        <p:spPr>
          <a:xfrm rot="10800000" flipH="1">
            <a:off x="1360448" y="1271239"/>
            <a:ext cx="468351" cy="2371733"/>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
        <p:cNvGrpSpPr/>
        <p:nvPr/>
      </p:nvGrpSpPr>
      <p:grpSpPr>
        <a:xfrm>
          <a:off x="0" y="0"/>
          <a:ext cx="0" cy="0"/>
          <a:chOff x="0" y="0"/>
          <a:chExt cx="0" cy="0"/>
        </a:xfrm>
      </p:grpSpPr>
      <p:sp>
        <p:nvSpPr>
          <p:cNvPr id="27" name="Google Shape;27;p48"/>
          <p:cNvSpPr txBox="1">
            <a:spLocks noGrp="1"/>
          </p:cNvSpPr>
          <p:nvPr>
            <p:ph type="title"/>
          </p:nvPr>
        </p:nvSpPr>
        <p:spPr>
          <a:xfrm>
            <a:off x="2657516" y="1500725"/>
            <a:ext cx="5925395" cy="2131096"/>
          </a:xfrm>
          <a:prstGeom prst="rect">
            <a:avLst/>
          </a:prstGeom>
          <a:noFill/>
          <a:ln>
            <a:noFill/>
          </a:ln>
        </p:spPr>
        <p:txBody>
          <a:bodyPr spcFirstLastPara="1" wrap="square" lIns="91425" tIns="45700" rIns="91425" bIns="45700" anchor="ctr" anchorCtr="0">
            <a:noAutofit/>
          </a:bodyPr>
          <a:lstStyle>
            <a:lvl1pPr lvl="0" algn="l">
              <a:lnSpc>
                <a:spcPct val="106818"/>
              </a:lnSpc>
              <a:spcBef>
                <a:spcPts val="0"/>
              </a:spcBef>
              <a:spcAft>
                <a:spcPts val="0"/>
              </a:spcAft>
              <a:buClr>
                <a:schemeClr val="dk1"/>
              </a:buClr>
              <a:buSzPts val="4400"/>
              <a:buFont typeface="Times New Roman"/>
              <a:buNone/>
              <a:defRPr sz="4400" b="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8" name="Google Shape;28;p48"/>
          <p:cNvCxnSpPr/>
          <p:nvPr/>
        </p:nvCxnSpPr>
        <p:spPr>
          <a:xfrm rot="10800000" flipH="1">
            <a:off x="1360448" y="1271239"/>
            <a:ext cx="468351" cy="2371733"/>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9"/>
        <p:cNvGrpSpPr/>
        <p:nvPr/>
      </p:nvGrpSpPr>
      <p:grpSpPr>
        <a:xfrm>
          <a:off x="0" y="0"/>
          <a:ext cx="0" cy="0"/>
          <a:chOff x="0" y="0"/>
          <a:chExt cx="0" cy="0"/>
        </a:xfrm>
      </p:grpSpPr>
      <p:sp>
        <p:nvSpPr>
          <p:cNvPr id="30" name="Google Shape;30;p49"/>
          <p:cNvSpPr txBox="1">
            <a:spLocks noGrp="1"/>
          </p:cNvSpPr>
          <p:nvPr>
            <p:ph type="title"/>
          </p:nvPr>
        </p:nvSpPr>
        <p:spPr>
          <a:xfrm>
            <a:off x="2657516" y="1293541"/>
            <a:ext cx="5925395" cy="1202948"/>
          </a:xfrm>
          <a:prstGeom prst="rect">
            <a:avLst/>
          </a:prstGeom>
          <a:noFill/>
          <a:ln>
            <a:noFill/>
          </a:ln>
        </p:spPr>
        <p:txBody>
          <a:bodyPr spcFirstLastPara="1" wrap="square" lIns="91425" tIns="45700" rIns="91425" bIns="45700" anchor="ctr" anchorCtr="0">
            <a:noAutofit/>
          </a:bodyPr>
          <a:lstStyle>
            <a:lvl1pPr lvl="0" algn="l">
              <a:lnSpc>
                <a:spcPct val="53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1" name="Google Shape;31;p49"/>
          <p:cNvCxnSpPr/>
          <p:nvPr/>
        </p:nvCxnSpPr>
        <p:spPr>
          <a:xfrm rot="10800000" flipH="1">
            <a:off x="1360448" y="1271239"/>
            <a:ext cx="468351" cy="2371733"/>
          </a:xfrm>
          <a:prstGeom prst="straightConnector1">
            <a:avLst/>
          </a:prstGeom>
          <a:noFill/>
          <a:ln w="57150" cap="flat" cmpd="sng">
            <a:solidFill>
              <a:schemeClr val="accent1"/>
            </a:solidFill>
            <a:prstDash val="solid"/>
            <a:miter lim="800000"/>
            <a:headEnd type="none" w="sm" len="sm"/>
            <a:tailEnd type="none" w="sm" len="sm"/>
          </a:ln>
        </p:spPr>
      </p:cxnSp>
      <p:sp>
        <p:nvSpPr>
          <p:cNvPr id="32" name="Google Shape;32;p49"/>
          <p:cNvSpPr txBox="1">
            <a:spLocks noGrp="1"/>
          </p:cNvSpPr>
          <p:nvPr>
            <p:ph type="body" idx="1"/>
          </p:nvPr>
        </p:nvSpPr>
        <p:spPr>
          <a:xfrm>
            <a:off x="2657475" y="2497491"/>
            <a:ext cx="5925436" cy="119421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3"/>
        <p:cNvGrpSpPr/>
        <p:nvPr/>
      </p:nvGrpSpPr>
      <p:grpSpPr>
        <a:xfrm>
          <a:off x="0" y="0"/>
          <a:ext cx="0" cy="0"/>
          <a:chOff x="0" y="0"/>
          <a:chExt cx="0" cy="0"/>
        </a:xfrm>
      </p:grpSpPr>
      <p:sp>
        <p:nvSpPr>
          <p:cNvPr id="34" name="Google Shape;34;p50"/>
          <p:cNvSpPr txBox="1">
            <a:spLocks noGrp="1"/>
          </p:cNvSpPr>
          <p:nvPr>
            <p:ph type="title"/>
          </p:nvPr>
        </p:nvSpPr>
        <p:spPr>
          <a:xfrm>
            <a:off x="2657516" y="1262275"/>
            <a:ext cx="5925395" cy="1202948"/>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dk1"/>
              </a:buClr>
              <a:buSzPts val="4400"/>
              <a:buFont typeface="Times New Roman"/>
              <a:buNone/>
              <a:defRPr sz="4400" b="0" i="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5" name="Google Shape;35;p50"/>
          <p:cNvCxnSpPr/>
          <p:nvPr/>
        </p:nvCxnSpPr>
        <p:spPr>
          <a:xfrm rot="10800000" flipH="1">
            <a:off x="1360448" y="1271239"/>
            <a:ext cx="468351" cy="2371733"/>
          </a:xfrm>
          <a:prstGeom prst="straightConnector1">
            <a:avLst/>
          </a:prstGeom>
          <a:noFill/>
          <a:ln w="57150" cap="flat" cmpd="sng">
            <a:solidFill>
              <a:schemeClr val="accent1"/>
            </a:solidFill>
            <a:prstDash val="solid"/>
            <a:miter lim="800000"/>
            <a:headEnd type="none" w="sm" len="sm"/>
            <a:tailEnd type="none" w="sm" len="sm"/>
          </a:ln>
        </p:spPr>
      </p:cxnSp>
      <p:sp>
        <p:nvSpPr>
          <p:cNvPr id="36" name="Google Shape;36;p50"/>
          <p:cNvSpPr txBox="1">
            <a:spLocks noGrp="1"/>
          </p:cNvSpPr>
          <p:nvPr>
            <p:ph type="body" idx="1"/>
          </p:nvPr>
        </p:nvSpPr>
        <p:spPr>
          <a:xfrm>
            <a:off x="2657475" y="2497491"/>
            <a:ext cx="5925436" cy="119421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600"/>
              </a:spcBef>
              <a:spcAft>
                <a:spcPts val="0"/>
              </a:spcAft>
              <a:buSzPts val="2000"/>
              <a:buChar char="⎯"/>
              <a:defRPr sz="2000"/>
            </a:lvl2pPr>
            <a:lvl3pPr marL="1371600" lvl="2" indent="-330200" algn="l">
              <a:lnSpc>
                <a:spcPct val="90000"/>
              </a:lnSpc>
              <a:spcBef>
                <a:spcPts val="600"/>
              </a:spcBef>
              <a:spcAft>
                <a:spcPts val="0"/>
              </a:spcAft>
              <a:buSzPts val="1600"/>
              <a:buChar char="⎯"/>
              <a:defRPr sz="16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Only">
  <p:cSld name="Content Only">
    <p:spTree>
      <p:nvGrpSpPr>
        <p:cNvPr id="1" name="Shape 37"/>
        <p:cNvGrpSpPr/>
        <p:nvPr/>
      </p:nvGrpSpPr>
      <p:grpSpPr>
        <a:xfrm>
          <a:off x="0" y="0"/>
          <a:ext cx="0" cy="0"/>
          <a:chOff x="0" y="0"/>
          <a:chExt cx="0" cy="0"/>
        </a:xfrm>
      </p:grpSpPr>
      <p:cxnSp>
        <p:nvCxnSpPr>
          <p:cNvPr id="38" name="Google Shape;38;p51"/>
          <p:cNvCxnSpPr/>
          <p:nvPr/>
        </p:nvCxnSpPr>
        <p:spPr>
          <a:xfrm rot="10800000" flipH="1">
            <a:off x="1360448" y="1271239"/>
            <a:ext cx="468351" cy="2371733"/>
          </a:xfrm>
          <a:prstGeom prst="straightConnector1">
            <a:avLst/>
          </a:prstGeom>
          <a:noFill/>
          <a:ln w="57150" cap="flat" cmpd="sng">
            <a:solidFill>
              <a:schemeClr val="accent1"/>
            </a:solidFill>
            <a:prstDash val="solid"/>
            <a:miter lim="800000"/>
            <a:headEnd type="none" w="sm" len="sm"/>
            <a:tailEnd type="none" w="sm" len="sm"/>
          </a:ln>
        </p:spPr>
      </p:cxnSp>
      <p:sp>
        <p:nvSpPr>
          <p:cNvPr id="39" name="Google Shape;39;p51"/>
          <p:cNvSpPr txBox="1">
            <a:spLocks noGrp="1"/>
          </p:cNvSpPr>
          <p:nvPr>
            <p:ph type="body" idx="1"/>
          </p:nvPr>
        </p:nvSpPr>
        <p:spPr>
          <a:xfrm>
            <a:off x="2657475" y="1271238"/>
            <a:ext cx="5925436" cy="2371733"/>
          </a:xfrm>
          <a:prstGeom prst="rect">
            <a:avLst/>
          </a:prstGeom>
          <a:noFill/>
          <a:ln>
            <a:noFill/>
          </a:ln>
        </p:spPr>
        <p:txBody>
          <a:bodyPr spcFirstLastPara="1" wrap="square" lIns="91425" tIns="45700" rIns="91425" bIns="45700" anchor="ctr" anchorCtr="0">
            <a:noAutofit/>
          </a:bodyPr>
          <a:lstStyle>
            <a:lvl1pPr marL="457200" lvl="0" indent="-406400" algn="l">
              <a:lnSpc>
                <a:spcPct val="90000"/>
              </a:lnSpc>
              <a:spcBef>
                <a:spcPts val="1200"/>
              </a:spcBef>
              <a:spcAft>
                <a:spcPts val="0"/>
              </a:spcAft>
              <a:buSzPts val="2800"/>
              <a:buChar char="⎯"/>
              <a:defRPr sz="2800"/>
            </a:lvl1pPr>
            <a:lvl2pPr marL="914400" lvl="1" indent="-381000" algn="l">
              <a:lnSpc>
                <a:spcPct val="90000"/>
              </a:lnSpc>
              <a:spcBef>
                <a:spcPts val="600"/>
              </a:spcBef>
              <a:spcAft>
                <a:spcPts val="0"/>
              </a:spcAft>
              <a:buSzPts val="2400"/>
              <a:buChar char="⎯"/>
              <a:defRPr sz="24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1800"/>
              </a:spcBef>
              <a:spcAft>
                <a:spcPts val="0"/>
              </a:spcAft>
              <a:buSzPts val="1600"/>
              <a:buChar char="⎯"/>
              <a:defRPr sz="1600"/>
            </a:lvl4pPr>
            <a:lvl5pPr marL="2286000" lvl="4" indent="-330200" algn="l">
              <a:lnSpc>
                <a:spcPct val="90000"/>
              </a:lnSpc>
              <a:spcBef>
                <a:spcPts val="1800"/>
              </a:spcBef>
              <a:spcAft>
                <a:spcPts val="0"/>
              </a:spcAft>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628650" y="497450"/>
            <a:ext cx="7886700" cy="903793"/>
          </a:xfrm>
          <a:prstGeom prst="rect">
            <a:avLst/>
          </a:prstGeom>
          <a:noFill/>
          <a:ln>
            <a:noFill/>
          </a:ln>
        </p:spPr>
        <p:txBody>
          <a:bodyPr spcFirstLastPara="1" wrap="square" lIns="91425" tIns="45700" rIns="91425" bIns="45700" anchor="t" anchorCtr="0">
            <a:noAutofit/>
          </a:bodyPr>
          <a:lstStyle>
            <a:lvl1pPr marR="0" lvl="0" algn="l" rtl="0">
              <a:lnSpc>
                <a:spcPct val="53000"/>
              </a:lnSpc>
              <a:spcBef>
                <a:spcPts val="0"/>
              </a:spcBef>
              <a:spcAft>
                <a:spcPts val="0"/>
              </a:spcAft>
              <a:buClr>
                <a:schemeClr val="dk1"/>
              </a:buClr>
              <a:buSzPts val="6000"/>
              <a:buFont typeface="Times New Roman"/>
              <a:buNone/>
              <a:defRPr sz="6000" b="0" i="1"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628650" y="1595617"/>
            <a:ext cx="7886700" cy="2966822"/>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Cambria Math"/>
              <a:buChar char="⎯"/>
              <a:defRPr sz="2100" b="0" i="0" u="none" strike="noStrike" cap="none">
                <a:solidFill>
                  <a:schemeClr val="dk1"/>
                </a:solidFill>
                <a:latin typeface="Times New Roman"/>
                <a:ea typeface="Times New Roman"/>
                <a:cs typeface="Times New Roman"/>
                <a:sym typeface="Times New Roman"/>
              </a:defRPr>
            </a:lvl1pPr>
            <a:lvl2pPr marL="914400" marR="0" lvl="1" indent="-342900" algn="l" rtl="0">
              <a:lnSpc>
                <a:spcPct val="90000"/>
              </a:lnSpc>
              <a:spcBef>
                <a:spcPts val="375"/>
              </a:spcBef>
              <a:spcAft>
                <a:spcPts val="0"/>
              </a:spcAft>
              <a:buClr>
                <a:schemeClr val="accent1"/>
              </a:buClr>
              <a:buSzPts val="1800"/>
              <a:buFont typeface="Cambria Math"/>
              <a:buChar char="⎯"/>
              <a:defRPr sz="1800" b="0" i="0" u="none" strike="noStrike" cap="none">
                <a:solidFill>
                  <a:schemeClr val="dk1"/>
                </a:solidFill>
                <a:latin typeface="Times New Roman"/>
                <a:ea typeface="Times New Roman"/>
                <a:cs typeface="Times New Roman"/>
                <a:sym typeface="Times New Roman"/>
              </a:defRPr>
            </a:lvl2pPr>
            <a:lvl3pPr marL="1371600" marR="0" lvl="2" indent="-323850" algn="l" rtl="0">
              <a:lnSpc>
                <a:spcPct val="90000"/>
              </a:lnSpc>
              <a:spcBef>
                <a:spcPts val="375"/>
              </a:spcBef>
              <a:spcAft>
                <a:spcPts val="0"/>
              </a:spcAft>
              <a:buClr>
                <a:schemeClr val="accent1"/>
              </a:buClr>
              <a:buSzPts val="1500"/>
              <a:buFont typeface="Cambria Math"/>
              <a:buChar char="⎯"/>
              <a:defRPr sz="1500" b="0" i="0" u="none" strike="noStrike" cap="none">
                <a:solidFill>
                  <a:schemeClr val="dk1"/>
                </a:solidFill>
                <a:latin typeface="Times New Roman"/>
                <a:ea typeface="Times New Roman"/>
                <a:cs typeface="Times New Roman"/>
                <a:sym typeface="Times New Roman"/>
              </a:defRPr>
            </a:lvl3pPr>
            <a:lvl4pPr marL="1828800" marR="0" lvl="3" indent="-314325" algn="l" rtl="0">
              <a:lnSpc>
                <a:spcPct val="90000"/>
              </a:lnSpc>
              <a:spcBef>
                <a:spcPts val="375"/>
              </a:spcBef>
              <a:spcAft>
                <a:spcPts val="0"/>
              </a:spcAft>
              <a:buClr>
                <a:schemeClr val="accent1"/>
              </a:buClr>
              <a:buSzPts val="1350"/>
              <a:buFont typeface="Cambria Math"/>
              <a:buChar char="⎯"/>
              <a:defRPr sz="1350" b="0" i="0" u="none" strike="noStrike" cap="none">
                <a:solidFill>
                  <a:schemeClr val="dk1"/>
                </a:solidFill>
                <a:latin typeface="Times New Roman"/>
                <a:ea typeface="Times New Roman"/>
                <a:cs typeface="Times New Roman"/>
                <a:sym typeface="Times New Roman"/>
              </a:defRPr>
            </a:lvl4pPr>
            <a:lvl5pPr marL="2286000" marR="0" lvl="4" indent="-314325" algn="l" rtl="0">
              <a:lnSpc>
                <a:spcPct val="90000"/>
              </a:lnSpc>
              <a:spcBef>
                <a:spcPts val="375"/>
              </a:spcBef>
              <a:spcAft>
                <a:spcPts val="0"/>
              </a:spcAft>
              <a:buClr>
                <a:schemeClr val="accent1"/>
              </a:buClr>
              <a:buSzPts val="1350"/>
              <a:buFont typeface="Cambria Math"/>
              <a:buChar char="⎯"/>
              <a:defRPr sz="1350" b="0" i="0" u="none" strike="noStrike" cap="none">
                <a:solidFill>
                  <a:schemeClr val="dk1"/>
                </a:solidFill>
                <a:latin typeface="Times New Roman"/>
                <a:ea typeface="Times New Roman"/>
                <a:cs typeface="Times New Roman"/>
                <a:sym typeface="Times New Roman"/>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9pPr>
          </a:lstStyle>
          <a:p>
            <a:endParaRPr/>
          </a:p>
        </p:txBody>
      </p:sp>
      <p:pic>
        <p:nvPicPr>
          <p:cNvPr id="12" name="Google Shape;12;p42"/>
          <p:cNvPicPr preferRelativeResize="0"/>
          <p:nvPr/>
        </p:nvPicPr>
        <p:blipFill rotWithShape="1">
          <a:blip r:embed="rId25">
            <a:alphaModFix/>
          </a:blip>
          <a:srcRect/>
          <a:stretch/>
        </p:blipFill>
        <p:spPr>
          <a:xfrm>
            <a:off x="598319" y="4338769"/>
            <a:ext cx="2081823" cy="4250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lulib.ee/wp-content/uploads/2024/06/ARpohieelarve2024.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42f256bedd_0_0"/>
          <p:cNvSpPr txBox="1">
            <a:spLocks noGrp="1"/>
          </p:cNvSpPr>
          <p:nvPr>
            <p:ph type="ctrTitle"/>
          </p:nvPr>
        </p:nvSpPr>
        <p:spPr>
          <a:xfrm>
            <a:off x="646771" y="1224248"/>
            <a:ext cx="7772400" cy="1627800"/>
          </a:xfrm>
          <a:prstGeom prst="rect">
            <a:avLst/>
          </a:prstGeom>
          <a:noFill/>
          <a:ln>
            <a:noFill/>
          </a:ln>
        </p:spPr>
        <p:txBody>
          <a:bodyPr spcFirstLastPara="1" wrap="square" lIns="91425" tIns="45700" rIns="91425" bIns="45700" anchor="b" anchorCtr="0">
            <a:noAutofit/>
          </a:bodyPr>
          <a:lstStyle/>
          <a:p>
            <a:pPr marL="0" lvl="0" indent="0" algn="l" rtl="0">
              <a:lnSpc>
                <a:spcPct val="53000"/>
              </a:lnSpc>
              <a:spcBef>
                <a:spcPts val="0"/>
              </a:spcBef>
              <a:spcAft>
                <a:spcPts val="0"/>
              </a:spcAft>
              <a:buSzPts val="8000"/>
              <a:buNone/>
            </a:pPr>
            <a:endParaRPr/>
          </a:p>
        </p:txBody>
      </p:sp>
      <p:sp>
        <p:nvSpPr>
          <p:cNvPr id="113" name="Google Shape;113;g342f256bedd_0_0"/>
          <p:cNvSpPr txBox="1">
            <a:spLocks noGrp="1"/>
          </p:cNvSpPr>
          <p:nvPr>
            <p:ph type="subTitle" idx="1"/>
          </p:nvPr>
        </p:nvSpPr>
        <p:spPr>
          <a:xfrm>
            <a:off x="646771" y="2855940"/>
            <a:ext cx="7772400" cy="93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2000"/>
              <a:buNone/>
            </a:pPr>
            <a:endParaRPr/>
          </a:p>
        </p:txBody>
      </p:sp>
      <p:pic>
        <p:nvPicPr>
          <p:cNvPr id="114" name="Google Shape;114;g342f256bedd_0_0"/>
          <p:cNvPicPr preferRelativeResize="0"/>
          <p:nvPr/>
        </p:nvPicPr>
        <p:blipFill rotWithShape="1">
          <a:blip r:embed="rId3">
            <a:alphaModFix/>
          </a:blip>
          <a:srcRect/>
          <a:stretch/>
        </p:blipFill>
        <p:spPr>
          <a:xfrm>
            <a:off x="0" y="66675"/>
            <a:ext cx="9296400" cy="5229225"/>
          </a:xfrm>
          <a:prstGeom prst="rect">
            <a:avLst/>
          </a:prstGeom>
          <a:noFill/>
          <a:ln>
            <a:noFill/>
          </a:ln>
        </p:spPr>
      </p:pic>
      <p:sp>
        <p:nvSpPr>
          <p:cNvPr id="115" name="Google Shape;115;g342f256bedd_0_0"/>
          <p:cNvSpPr txBox="1"/>
          <p:nvPr/>
        </p:nvSpPr>
        <p:spPr>
          <a:xfrm>
            <a:off x="261000" y="288000"/>
            <a:ext cx="6463800" cy="47858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1" u="none" strike="noStrike" cap="none" dirty="0">
                <a:solidFill>
                  <a:schemeClr val="accent1"/>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a:t>
            </a:r>
            <a:r>
              <a:rPr lang="en-US" sz="3600" b="0" i="1" u="none" strike="noStrike" cap="none" dirty="0">
                <a:solidFill>
                  <a:schemeClr val="accent1"/>
                </a:solidFill>
                <a:latin typeface="Times New Roman"/>
                <a:ea typeface="Times New Roman"/>
                <a:cs typeface="Times New Roman"/>
                <a:sym typeface="Times New Roman"/>
              </a:rPr>
              <a:t>AAMATUKOGUTURUNDUS- </a:t>
            </a:r>
            <a:r>
              <a:rPr lang="en-US" sz="3600" b="0" i="1" u="none" strike="noStrike" cap="none" dirty="0" err="1">
                <a:solidFill>
                  <a:schemeClr val="accent1"/>
                </a:solidFill>
                <a:latin typeface="Times New Roman"/>
                <a:ea typeface="Times New Roman"/>
                <a:cs typeface="Times New Roman"/>
                <a:sym typeface="Times New Roman"/>
              </a:rPr>
              <a:t>Miks</a:t>
            </a:r>
            <a:r>
              <a:rPr lang="en-US" sz="3600" b="0" i="1" u="none" strike="noStrike" cap="none" dirty="0">
                <a:solidFill>
                  <a:schemeClr val="accent1"/>
                </a:solidFill>
                <a:latin typeface="Times New Roman"/>
                <a:ea typeface="Times New Roman"/>
                <a:cs typeface="Times New Roman"/>
                <a:sym typeface="Times New Roman"/>
              </a:rPr>
              <a:t>? </a:t>
            </a:r>
            <a:r>
              <a:rPr lang="en-US" sz="3600" b="0" i="1" u="none" strike="noStrike" cap="none" dirty="0" err="1">
                <a:solidFill>
                  <a:schemeClr val="accent1"/>
                </a:solidFill>
                <a:latin typeface="Times New Roman"/>
                <a:ea typeface="Times New Roman"/>
                <a:cs typeface="Times New Roman"/>
                <a:sym typeface="Times New Roman"/>
              </a:rPr>
              <a:t>Kuidas</a:t>
            </a:r>
            <a:r>
              <a:rPr lang="en-US" sz="3600" b="0" i="1" u="none" strike="noStrike" cap="none" dirty="0">
                <a:solidFill>
                  <a:schemeClr val="accent1"/>
                </a:solidFill>
                <a:latin typeface="Times New Roman"/>
                <a:ea typeface="Times New Roman"/>
                <a:cs typeface="Times New Roman"/>
                <a:sym typeface="Times New Roman"/>
              </a:rPr>
              <a:t>? </a:t>
            </a:r>
            <a:r>
              <a:rPr lang="en-US" sz="3600" b="0" i="1" u="none" strike="noStrike" cap="none" dirty="0" err="1">
                <a:solidFill>
                  <a:schemeClr val="accent1"/>
                </a:solidFill>
                <a:latin typeface="Times New Roman"/>
                <a:ea typeface="Times New Roman"/>
                <a:cs typeface="Times New Roman"/>
                <a:sym typeface="Times New Roman"/>
              </a:rPr>
              <a:t>Kellele</a:t>
            </a:r>
            <a:r>
              <a:rPr lang="en-US" sz="3600" b="0" i="1" u="none" strike="noStrike" cap="none" dirty="0">
                <a:solidFill>
                  <a:schemeClr val="accent1"/>
                </a:solidFill>
                <a:latin typeface="Times New Roman"/>
                <a:ea typeface="Times New Roman"/>
                <a:cs typeface="Times New Roman"/>
                <a:sym typeface="Times New Roman"/>
              </a:rPr>
              <a:t>? III</a:t>
            </a:r>
            <a:endParaRPr sz="3600" b="0" i="1" u="none" strike="noStrike" cap="none" dirty="0">
              <a:solidFill>
                <a:schemeClr val="accen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2000"/>
              <a:buFont typeface="Arial"/>
              <a:buNone/>
            </a:pPr>
            <a:r>
              <a:rPr lang="en-US" sz="2000" b="0" i="0" u="none" strike="noStrike" cap="small" dirty="0" err="1">
                <a:solidFill>
                  <a:schemeClr val="dk1"/>
                </a:solidFill>
                <a:latin typeface="Times New Roman"/>
                <a:ea typeface="Times New Roman"/>
                <a:cs typeface="Times New Roman"/>
                <a:sym typeface="Times New Roman"/>
              </a:rPr>
              <a:t>Koostajad</a:t>
            </a:r>
            <a:r>
              <a:rPr lang="en-US" sz="20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Kersti</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Kaarma</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Ragne</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Kalmet</a:t>
            </a:r>
            <a:r>
              <a:rPr lang="en-US" sz="1800" b="0" i="0" u="none" strike="noStrike" cap="small" dirty="0">
                <a:solidFill>
                  <a:schemeClr val="dk1"/>
                </a:solidFill>
                <a:latin typeface="Times New Roman"/>
                <a:ea typeface="Times New Roman"/>
                <a:cs typeface="Times New Roman"/>
                <a:sym typeface="Times New Roman"/>
              </a:rPr>
              <a:t>, </a:t>
            </a:r>
            <a:endParaRPr sz="1800" b="0" i="0" u="none" strike="noStrike" cap="small"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800"/>
              <a:buFont typeface="Arial"/>
              <a:buNone/>
            </a:pPr>
            <a:r>
              <a:rPr lang="en-US" sz="1800" b="0" i="0" u="none" strike="noStrike" cap="small" dirty="0">
                <a:solidFill>
                  <a:schemeClr val="dk1"/>
                </a:solidFill>
                <a:latin typeface="Times New Roman"/>
                <a:ea typeface="Times New Roman"/>
                <a:cs typeface="Times New Roman"/>
                <a:sym typeface="Times New Roman"/>
              </a:rPr>
              <a:t>Karin </a:t>
            </a:r>
            <a:r>
              <a:rPr lang="en-US" sz="1800" b="0" i="0" u="none" strike="noStrike" cap="small" dirty="0" err="1">
                <a:solidFill>
                  <a:schemeClr val="dk1"/>
                </a:solidFill>
                <a:latin typeface="Times New Roman"/>
                <a:ea typeface="Times New Roman"/>
                <a:cs typeface="Times New Roman"/>
                <a:sym typeface="Times New Roman"/>
              </a:rPr>
              <a:t>Kaup</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Lapõnin</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Mirjam</a:t>
            </a:r>
            <a:r>
              <a:rPr lang="en-US" sz="1800" b="0" i="0" u="none" strike="noStrike" cap="small" dirty="0">
                <a:solidFill>
                  <a:schemeClr val="dk1"/>
                </a:solidFill>
                <a:latin typeface="Times New Roman"/>
                <a:ea typeface="Times New Roman"/>
                <a:cs typeface="Times New Roman"/>
                <a:sym typeface="Times New Roman"/>
              </a:rPr>
              <a:t> Lank, </a:t>
            </a:r>
            <a:endParaRPr sz="1800" b="0" i="0" u="none" strike="noStrike" cap="small"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800"/>
              <a:buFont typeface="Arial"/>
              <a:buNone/>
            </a:pPr>
            <a:r>
              <a:rPr lang="en-US" sz="1800" b="0" i="0" u="none" strike="noStrike" cap="small" dirty="0" err="1">
                <a:solidFill>
                  <a:schemeClr val="dk1"/>
                </a:solidFill>
                <a:latin typeface="Times New Roman"/>
                <a:ea typeface="Times New Roman"/>
                <a:cs typeface="Times New Roman"/>
                <a:sym typeface="Times New Roman"/>
              </a:rPr>
              <a:t>Isrid</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Luik</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Panksep</a:t>
            </a:r>
            <a:r>
              <a:rPr lang="en-US" sz="1800" b="0" i="0" u="none" strike="noStrike" cap="small" dirty="0">
                <a:solidFill>
                  <a:schemeClr val="dk1"/>
                </a:solidFill>
                <a:latin typeface="Times New Roman"/>
                <a:ea typeface="Times New Roman"/>
                <a:cs typeface="Times New Roman"/>
                <a:sym typeface="Times New Roman"/>
              </a:rPr>
              <a:t>, Stella Brett </a:t>
            </a:r>
            <a:r>
              <a:rPr lang="en-US" sz="1800" b="0" i="0" u="none" strike="noStrike" cap="small" dirty="0" err="1">
                <a:solidFill>
                  <a:schemeClr val="dk1"/>
                </a:solidFill>
                <a:latin typeface="Times New Roman"/>
                <a:ea typeface="Times New Roman"/>
                <a:cs typeface="Times New Roman"/>
                <a:sym typeface="Times New Roman"/>
              </a:rPr>
              <a:t>Mesila</a:t>
            </a:r>
            <a:r>
              <a:rPr lang="en-US" sz="1800" b="0" i="0" u="none" strike="noStrike" cap="small" dirty="0">
                <a:solidFill>
                  <a:schemeClr val="dk1"/>
                </a:solidFill>
                <a:latin typeface="Times New Roman"/>
                <a:ea typeface="Times New Roman"/>
                <a:cs typeface="Times New Roman"/>
                <a:sym typeface="Times New Roman"/>
              </a:rPr>
              <a:t>, </a:t>
            </a:r>
            <a:endParaRPr sz="1800" b="0" i="0" u="none" strike="noStrike" cap="small"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800"/>
              <a:buFont typeface="Arial"/>
              <a:buNone/>
            </a:pPr>
            <a:r>
              <a:rPr lang="en-US" sz="1800" b="0" i="0" u="none" strike="noStrike" cap="small" dirty="0" err="1">
                <a:solidFill>
                  <a:schemeClr val="dk1"/>
                </a:solidFill>
                <a:latin typeface="Times New Roman"/>
                <a:ea typeface="Times New Roman"/>
                <a:cs typeface="Times New Roman"/>
                <a:sym typeface="Times New Roman"/>
              </a:rPr>
              <a:t>Minnamari</a:t>
            </a:r>
            <a:r>
              <a:rPr lang="en-US" sz="1800" b="0" i="0" u="none" strike="noStrike" cap="small" dirty="0">
                <a:solidFill>
                  <a:schemeClr val="dk1"/>
                </a:solidFill>
                <a:latin typeface="Times New Roman"/>
                <a:ea typeface="Times New Roman"/>
                <a:cs typeface="Times New Roman"/>
                <a:sym typeface="Times New Roman"/>
              </a:rPr>
              <a:t> </a:t>
            </a:r>
            <a:r>
              <a:rPr lang="en-US" sz="1800" b="0" i="0" u="none" strike="noStrike" cap="small" dirty="0" err="1">
                <a:solidFill>
                  <a:schemeClr val="dk1"/>
                </a:solidFill>
                <a:latin typeface="Times New Roman"/>
                <a:ea typeface="Times New Roman"/>
                <a:cs typeface="Times New Roman"/>
                <a:sym typeface="Times New Roman"/>
              </a:rPr>
              <a:t>Murel</a:t>
            </a:r>
            <a:r>
              <a:rPr lang="en-US" sz="1800" b="0" i="0" u="none" strike="noStrike" cap="small" dirty="0">
                <a:solidFill>
                  <a:schemeClr val="dk1"/>
                </a:solidFill>
                <a:latin typeface="Times New Roman"/>
                <a:ea typeface="Times New Roman"/>
                <a:cs typeface="Times New Roman"/>
                <a:sym typeface="Times New Roman"/>
              </a:rPr>
              <a:t>, Lisandra Tamm</a:t>
            </a:r>
            <a:endParaRPr sz="1800" b="0" i="0" u="none" strike="noStrike" cap="small"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800"/>
              <a:buFont typeface="Arial"/>
              <a:buNone/>
            </a:pPr>
            <a:endParaRPr sz="1800" cap="small" dirty="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800"/>
              <a:buFont typeface="Arial"/>
              <a:buNone/>
            </a:pPr>
            <a:r>
              <a:rPr lang="en-US" sz="1800" cap="small" dirty="0" err="1">
                <a:solidFill>
                  <a:schemeClr val="dk1"/>
                </a:solidFill>
                <a:latin typeface="Times New Roman"/>
                <a:ea typeface="Times New Roman"/>
                <a:cs typeface="Times New Roman"/>
                <a:sym typeface="Times New Roman"/>
              </a:rPr>
              <a:t>Juhendajad</a:t>
            </a:r>
            <a:r>
              <a:rPr lang="en-US" sz="1800" cap="small" dirty="0">
                <a:solidFill>
                  <a:schemeClr val="dk1"/>
                </a:solidFill>
                <a:latin typeface="Times New Roman"/>
                <a:ea typeface="Times New Roman"/>
                <a:cs typeface="Times New Roman"/>
                <a:sym typeface="Times New Roman"/>
              </a:rPr>
              <a:t>: Aira Lepik, </a:t>
            </a:r>
            <a:r>
              <a:rPr lang="en-US" sz="1800" cap="small" dirty="0" err="1">
                <a:solidFill>
                  <a:schemeClr val="dk1"/>
                </a:solidFill>
                <a:latin typeface="Times New Roman"/>
                <a:ea typeface="Times New Roman"/>
                <a:cs typeface="Times New Roman"/>
                <a:sym typeface="Times New Roman"/>
              </a:rPr>
              <a:t>Piret</a:t>
            </a:r>
            <a:r>
              <a:rPr lang="en-US" sz="1800" cap="small" dirty="0">
                <a:solidFill>
                  <a:schemeClr val="dk1"/>
                </a:solidFill>
                <a:latin typeface="Times New Roman"/>
                <a:ea typeface="Times New Roman"/>
                <a:cs typeface="Times New Roman"/>
                <a:sym typeface="Times New Roman"/>
              </a:rPr>
              <a:t> </a:t>
            </a:r>
            <a:r>
              <a:rPr lang="en-US" sz="1800" cap="small" dirty="0" err="1">
                <a:solidFill>
                  <a:schemeClr val="dk1"/>
                </a:solidFill>
                <a:latin typeface="Times New Roman"/>
                <a:ea typeface="Times New Roman"/>
                <a:cs typeface="Times New Roman"/>
                <a:sym typeface="Times New Roman"/>
              </a:rPr>
              <a:t>Jõesaar</a:t>
            </a:r>
            <a:endParaRPr sz="2000" b="0" i="0" u="none" strike="noStrike" cap="small"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ts val="2000"/>
              <a:buFont typeface="Arial"/>
              <a:buNone/>
            </a:pPr>
            <a:r>
              <a:rPr lang="en-US" sz="2000" b="0" i="0" u="none" strike="noStrike" cap="small" dirty="0">
                <a:solidFill>
                  <a:schemeClr val="dk1"/>
                </a:solidFill>
                <a:latin typeface="Times New Roman"/>
                <a:ea typeface="Times New Roman"/>
                <a:cs typeface="Times New Roman"/>
                <a:sym typeface="Times New Roman"/>
              </a:rPr>
              <a:t>								</a:t>
            </a:r>
            <a:r>
              <a:rPr lang="en-US" sz="2000" cap="small">
                <a:solidFill>
                  <a:schemeClr val="dk1"/>
                </a:solidFill>
                <a:latin typeface="Times New Roman"/>
                <a:ea typeface="Times New Roman"/>
                <a:cs typeface="Times New Roman"/>
                <a:sym typeface="Times New Roman"/>
              </a:rPr>
              <a:t>	13</a:t>
            </a:r>
            <a:r>
              <a:rPr lang="en-US" sz="2000" b="0" i="0" u="none" strike="noStrike" cap="small">
                <a:solidFill>
                  <a:schemeClr val="dk1"/>
                </a:solidFill>
                <a:latin typeface="Times New Roman"/>
                <a:ea typeface="Times New Roman"/>
                <a:cs typeface="Times New Roman"/>
                <a:sym typeface="Times New Roman"/>
              </a:rPr>
              <a:t>.05.</a:t>
            </a:r>
            <a:r>
              <a:rPr lang="en-US" sz="2000" b="0" i="0" u="none" strike="noStrike" cap="small">
                <a:solidFill>
                  <a:schemeClr val="dk1"/>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2025</a:t>
            </a:r>
            <a:r>
              <a:rPr lang="en-US" sz="2000" b="0" i="0" u="none" strike="noStrike" cap="small" dirty="0">
                <a:solidFill>
                  <a:schemeClr val="dk1"/>
                </a:solidFill>
                <a:latin typeface="Times New Roman"/>
                <a:ea typeface="Times New Roman"/>
                <a:cs typeface="Times New Roman"/>
                <a:sym typeface="Times New Roman"/>
              </a:rPr>
              <a:t>				</a:t>
            </a:r>
            <a:r>
              <a:rPr lang="en-US" sz="2000" b="0" i="0" u="none" strike="noStrike" cap="small">
                <a:solidFill>
                  <a:schemeClr val="dk1"/>
                </a:solidFill>
                <a:latin typeface="Times New Roman"/>
                <a:ea typeface="Times New Roman"/>
                <a:cs typeface="Times New Roman"/>
                <a:sym typeface="Times New Roman"/>
              </a:rPr>
              <a:t>	Tallinn</a:t>
            </a:r>
            <a:endParaRPr sz="2000" b="0" i="0" u="none" strike="noStrike" cap="small" dirty="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5781544fe5_6_16"/>
          <p:cNvSpPr/>
          <p:nvPr/>
        </p:nvSpPr>
        <p:spPr>
          <a:xfrm>
            <a:off x="0" y="0"/>
            <a:ext cx="9144000" cy="41166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pic>
        <p:nvPicPr>
          <p:cNvPr id="187" name="Google Shape;187;g35781544fe5_6_16"/>
          <p:cNvPicPr preferRelativeResize="0"/>
          <p:nvPr/>
        </p:nvPicPr>
        <p:blipFill>
          <a:blip r:embed="rId3">
            <a:alphaModFix/>
          </a:blip>
          <a:stretch>
            <a:fillRect/>
          </a:stretch>
        </p:blipFill>
        <p:spPr>
          <a:xfrm>
            <a:off x="5010600" y="62850"/>
            <a:ext cx="3255325" cy="3990900"/>
          </a:xfrm>
          <a:prstGeom prst="rect">
            <a:avLst/>
          </a:prstGeom>
          <a:noFill/>
          <a:ln>
            <a:noFill/>
          </a:ln>
        </p:spPr>
      </p:pic>
      <p:pic>
        <p:nvPicPr>
          <p:cNvPr id="188" name="Google Shape;188;g35781544fe5_6_16" title="Kuvatõmmis 2025-05-06 124503.png"/>
          <p:cNvPicPr preferRelativeResize="0"/>
          <p:nvPr/>
        </p:nvPicPr>
        <p:blipFill>
          <a:blip r:embed="rId4">
            <a:alphaModFix/>
          </a:blip>
          <a:stretch>
            <a:fillRect/>
          </a:stretch>
        </p:blipFill>
        <p:spPr>
          <a:xfrm>
            <a:off x="1322913" y="331525"/>
            <a:ext cx="2236925" cy="3336450"/>
          </a:xfrm>
          <a:prstGeom prst="rect">
            <a:avLst/>
          </a:prstGeom>
          <a:noFill/>
          <a:ln>
            <a:noFill/>
          </a:ln>
        </p:spPr>
      </p:pic>
      <p:sp>
        <p:nvSpPr>
          <p:cNvPr id="189" name="Google Shape;189;g35781544fe5_6_16"/>
          <p:cNvSpPr txBox="1"/>
          <p:nvPr/>
        </p:nvSpPr>
        <p:spPr>
          <a:xfrm>
            <a:off x="5881250" y="4116600"/>
            <a:ext cx="3000000" cy="307800"/>
          </a:xfrm>
          <a:prstGeom prst="rect">
            <a:avLst/>
          </a:prstGeom>
          <a:noFill/>
          <a:ln>
            <a:noFill/>
          </a:ln>
        </p:spPr>
        <p:txBody>
          <a:bodyPr spcFirstLastPara="1" wrap="square" lIns="91425" tIns="91425" rIns="91425" bIns="91425" anchor="t" anchorCtr="0">
            <a:spAutoFit/>
          </a:bodyPr>
          <a:lstStyle/>
          <a:p>
            <a:pPr marL="457200" lvl="0" indent="457200" algn="r" rtl="0">
              <a:spcBef>
                <a:spcPts val="0"/>
              </a:spcBef>
              <a:spcAft>
                <a:spcPts val="0"/>
              </a:spcAft>
              <a:buNone/>
            </a:pPr>
            <a:r>
              <a:rPr lang="en-US" sz="800">
                <a:solidFill>
                  <a:schemeClr val="dk1"/>
                </a:solidFill>
                <a:latin typeface="Times New Roman"/>
                <a:ea typeface="Times New Roman"/>
                <a:cs typeface="Times New Roman"/>
                <a:sym typeface="Times New Roman"/>
              </a:rPr>
              <a:t>Foto: OPENAI</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5781544fe5_6_67"/>
          <p:cNvSpPr/>
          <p:nvPr/>
        </p:nvSpPr>
        <p:spPr>
          <a:xfrm>
            <a:off x="0" y="0"/>
            <a:ext cx="9144000" cy="41166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pic>
        <p:nvPicPr>
          <p:cNvPr id="196" name="Google Shape;196;g35781544fe5_6_67"/>
          <p:cNvPicPr preferRelativeResize="0"/>
          <p:nvPr/>
        </p:nvPicPr>
        <p:blipFill>
          <a:blip r:embed="rId3">
            <a:alphaModFix/>
          </a:blip>
          <a:stretch>
            <a:fillRect/>
          </a:stretch>
        </p:blipFill>
        <p:spPr>
          <a:xfrm>
            <a:off x="196200" y="416050"/>
            <a:ext cx="3681975" cy="3063225"/>
          </a:xfrm>
          <a:prstGeom prst="rect">
            <a:avLst/>
          </a:prstGeom>
          <a:noFill/>
          <a:ln>
            <a:noFill/>
          </a:ln>
        </p:spPr>
      </p:pic>
      <p:pic>
        <p:nvPicPr>
          <p:cNvPr id="197" name="Google Shape;197;g35781544fe5_6_67"/>
          <p:cNvPicPr preferRelativeResize="0"/>
          <p:nvPr/>
        </p:nvPicPr>
        <p:blipFill rotWithShape="1">
          <a:blip r:embed="rId4">
            <a:alphaModFix/>
          </a:blip>
          <a:srcRect l="6367"/>
          <a:stretch/>
        </p:blipFill>
        <p:spPr>
          <a:xfrm>
            <a:off x="4007050" y="639175"/>
            <a:ext cx="5136949" cy="2714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341f7590d7a_0_40"/>
          <p:cNvSpPr txBox="1">
            <a:spLocks noGrp="1"/>
          </p:cNvSpPr>
          <p:nvPr>
            <p:ph type="title"/>
          </p:nvPr>
        </p:nvSpPr>
        <p:spPr>
          <a:xfrm>
            <a:off x="639075" y="506250"/>
            <a:ext cx="7539300" cy="380100"/>
          </a:xfrm>
          <a:prstGeom prst="rect">
            <a:avLst/>
          </a:prstGeom>
          <a:noFill/>
          <a:ln>
            <a:noFill/>
          </a:ln>
        </p:spPr>
        <p:txBody>
          <a:bodyPr spcFirstLastPara="1" wrap="square" lIns="91425" tIns="45700" rIns="91425" bIns="45700" anchor="ctr" anchorCtr="0">
            <a:noAutofit/>
          </a:bodyPr>
          <a:lstStyle/>
          <a:p>
            <a:pPr marL="0" lvl="0" indent="0" algn="l" rtl="0">
              <a:lnSpc>
                <a:spcPct val="53000"/>
              </a:lnSpc>
              <a:spcBef>
                <a:spcPts val="0"/>
              </a:spcBef>
              <a:spcAft>
                <a:spcPts val="0"/>
              </a:spcAft>
              <a:buSzPts val="1800"/>
              <a:buNone/>
            </a:pPr>
            <a:r>
              <a:rPr lang="en-US" sz="3600">
                <a:solidFill>
                  <a:schemeClr val="accent1"/>
                </a:solidFill>
              </a:rPr>
              <a:t>Kokkuvõte ja tulevikusuunad </a:t>
            </a:r>
            <a:endParaRPr sz="3600">
              <a:solidFill>
                <a:schemeClr val="accent1"/>
              </a:solidFill>
            </a:endParaRPr>
          </a:p>
        </p:txBody>
      </p:sp>
      <p:sp>
        <p:nvSpPr>
          <p:cNvPr id="204" name="Google Shape;204;g341f7590d7a_0_40"/>
          <p:cNvSpPr txBox="1"/>
          <p:nvPr/>
        </p:nvSpPr>
        <p:spPr>
          <a:xfrm>
            <a:off x="337475" y="1108300"/>
            <a:ext cx="6594600" cy="3370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i="0" u="none" strike="noStrike" cap="none">
                <a:solidFill>
                  <a:schemeClr val="dk1"/>
                </a:solidFill>
                <a:latin typeface="Times New Roman"/>
                <a:ea typeface="Times New Roman"/>
                <a:cs typeface="Times New Roman"/>
                <a:sym typeface="Times New Roman"/>
              </a:rPr>
              <a:t>Peamised strateegiad:</a:t>
            </a:r>
            <a:endParaRPr sz="180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accent1"/>
              </a:buClr>
              <a:buSzPts val="1800"/>
              <a:buFont typeface="Times New Roman"/>
              <a:buChar char="-"/>
            </a:pPr>
            <a:r>
              <a:rPr lang="en-US" sz="1800" b="0" i="0" u="none" strike="noStrike" cap="none">
                <a:solidFill>
                  <a:schemeClr val="dk1"/>
                </a:solidFill>
                <a:latin typeface="Times New Roman"/>
                <a:ea typeface="Times New Roman"/>
                <a:cs typeface="Times New Roman"/>
                <a:sym typeface="Times New Roman"/>
              </a:rPr>
              <a:t>Sihtrühmapõhine kommunikatsioon ja sõnumiloome</a:t>
            </a:r>
            <a:endParaRPr sz="1800" b="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accent1"/>
              </a:buClr>
              <a:buSzPts val="1800"/>
              <a:buFont typeface="Times New Roman"/>
              <a:buChar char="-"/>
            </a:pPr>
            <a:r>
              <a:rPr lang="en-US" sz="1800" b="0" i="0" u="none" strike="noStrike" cap="none">
                <a:solidFill>
                  <a:schemeClr val="dk1"/>
                </a:solidFill>
                <a:latin typeface="Times New Roman"/>
                <a:ea typeface="Times New Roman"/>
                <a:cs typeface="Times New Roman"/>
                <a:sym typeface="Times New Roman"/>
              </a:rPr>
              <a:t>Digitaalse nähtavuse ja ligipääsetavuse arendamine</a:t>
            </a:r>
            <a:endParaRPr sz="1800" b="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accent1"/>
              </a:buClr>
              <a:buSzPts val="1800"/>
              <a:buFont typeface="Times New Roman"/>
              <a:buChar char="-"/>
            </a:pPr>
            <a:r>
              <a:rPr lang="en-US" sz="1800" b="0" i="0" u="none" strike="noStrike" cap="none">
                <a:solidFill>
                  <a:schemeClr val="dk1"/>
                </a:solidFill>
                <a:latin typeface="Times New Roman"/>
                <a:ea typeface="Times New Roman"/>
                <a:cs typeface="Times New Roman"/>
                <a:sym typeface="Times New Roman"/>
              </a:rPr>
              <a:t>Sotsiaalmeedia ja veebiplatvormide arendamine (sh nt mobiilirakendus), 24/7 õpikeskkonnad, virtuaaltugi</a:t>
            </a:r>
            <a:endParaRPr sz="1800" b="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accent1"/>
              </a:buClr>
              <a:buSzPts val="1800"/>
              <a:buFont typeface="Times New Roman"/>
              <a:buChar char="-"/>
            </a:pPr>
            <a:r>
              <a:rPr lang="en-US" sz="1800" b="0" i="0" u="none" strike="noStrike" cap="none">
                <a:solidFill>
                  <a:schemeClr val="dk1"/>
                </a:solidFill>
                <a:latin typeface="Times New Roman"/>
                <a:ea typeface="Times New Roman"/>
                <a:cs typeface="Times New Roman"/>
                <a:sym typeface="Times New Roman"/>
              </a:rPr>
              <a:t>Mõõtmine ja strateegiline kohandamine</a:t>
            </a:r>
            <a:endParaRPr sz="1800" b="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accent1"/>
              </a:buClr>
              <a:buSzPts val="1800"/>
              <a:buFont typeface="Times New Roman"/>
              <a:buChar char="-"/>
            </a:pPr>
            <a:r>
              <a:rPr lang="en-US" sz="1800" b="0" i="0" u="none" strike="noStrike" cap="none">
                <a:solidFill>
                  <a:schemeClr val="dk1"/>
                </a:solidFill>
                <a:latin typeface="Times New Roman"/>
                <a:ea typeface="Times New Roman"/>
                <a:cs typeface="Times New Roman"/>
                <a:sym typeface="Times New Roman"/>
              </a:rPr>
              <a:t>Koostöö ülikooli ja rahvusvaheliste partneritega</a:t>
            </a:r>
            <a:endParaRPr sz="1800" b="0" i="0" u="none" strike="noStrike" cap="none">
              <a:solidFill>
                <a:schemeClr val="dk1"/>
              </a:solidFill>
              <a:latin typeface="Times New Roman"/>
              <a:ea typeface="Times New Roman"/>
              <a:cs typeface="Times New Roman"/>
              <a:sym typeface="Times New Roman"/>
            </a:endParaRPr>
          </a:p>
          <a:p>
            <a:pPr marL="45720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5759270f78_0_12"/>
          <p:cNvSpPr txBox="1">
            <a:spLocks noGrp="1"/>
          </p:cNvSpPr>
          <p:nvPr>
            <p:ph type="title"/>
          </p:nvPr>
        </p:nvSpPr>
        <p:spPr>
          <a:xfrm>
            <a:off x="628650" y="244250"/>
            <a:ext cx="7886700" cy="9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J</a:t>
            </a:r>
            <a:r>
              <a:rPr lang="en-US" sz="3600">
                <a:solidFill>
                  <a:schemeClr val="accent1"/>
                </a:solidFill>
              </a:rPr>
              <a:t>äreldused</a:t>
            </a:r>
            <a:endParaRPr sz="3600">
              <a:solidFill>
                <a:schemeClr val="accent1"/>
              </a:solidFill>
            </a:endParaRPr>
          </a:p>
        </p:txBody>
      </p:sp>
      <p:sp>
        <p:nvSpPr>
          <p:cNvPr id="211" name="Google Shape;211;g35759270f78_0_12"/>
          <p:cNvSpPr txBox="1">
            <a:spLocks noGrp="1"/>
          </p:cNvSpPr>
          <p:nvPr>
            <p:ph type="body" idx="1"/>
          </p:nvPr>
        </p:nvSpPr>
        <p:spPr>
          <a:xfrm>
            <a:off x="628650" y="1021677"/>
            <a:ext cx="7886700" cy="3249300"/>
          </a:xfrm>
          <a:prstGeom prst="rect">
            <a:avLst/>
          </a:prstGeom>
        </p:spPr>
        <p:txBody>
          <a:bodyPr spcFirstLastPara="1" wrap="square" lIns="91425" tIns="45700" rIns="91425" bIns="45700" anchor="t" anchorCtr="0">
            <a:normAutofit/>
          </a:bodyPr>
          <a:lstStyle/>
          <a:p>
            <a:pPr marL="0" lvl="0" indent="0" algn="l" rtl="0">
              <a:lnSpc>
                <a:spcPct val="150000"/>
              </a:lnSpc>
              <a:spcBef>
                <a:spcPts val="1200"/>
              </a:spcBef>
              <a:spcAft>
                <a:spcPts val="0"/>
              </a:spcAft>
              <a:buNone/>
            </a:pP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P</a:t>
            </a:r>
            <a:r>
              <a:rPr lang="en-US" sz="1800"/>
              <a:t>rojekti tulemustest saab järeldada:</a:t>
            </a:r>
            <a:endParaRPr sz="1800"/>
          </a:p>
          <a:p>
            <a:pPr marL="457200" lvl="0" indent="-342900" algn="l" rtl="0">
              <a:lnSpc>
                <a:spcPct val="150000"/>
              </a:lnSpc>
              <a:spcBef>
                <a:spcPts val="1200"/>
              </a:spcBef>
              <a:spcAft>
                <a:spcPts val="0"/>
              </a:spcAft>
              <a:buSzPts val="1800"/>
              <a:buChar char="-"/>
            </a:pPr>
            <a:r>
              <a:rPr lang="en-US" sz="1800"/>
              <a:t>TLÜ AR nähtavus oli madal, kuigi teenused ja sisu on tugevad</a:t>
            </a:r>
            <a:endParaRPr sz="1800"/>
          </a:p>
          <a:p>
            <a:pPr marL="457200" lvl="0" indent="-342900" algn="l" rtl="0">
              <a:lnSpc>
                <a:spcPct val="150000"/>
              </a:lnSpc>
              <a:spcBef>
                <a:spcPts val="0"/>
              </a:spcBef>
              <a:spcAft>
                <a:spcPts val="0"/>
              </a:spcAft>
              <a:buSzPts val="1800"/>
              <a:buChar char="-"/>
            </a:pPr>
            <a:r>
              <a:rPr lang="en-US" sz="1800"/>
              <a:t>Kasutajad olid väheteadlikud olemasolevatest võimalustest</a:t>
            </a:r>
            <a:endParaRPr sz="1800"/>
          </a:p>
          <a:p>
            <a:pPr marL="457200" lvl="0" indent="-342900" algn="l" rtl="0">
              <a:lnSpc>
                <a:spcPct val="150000"/>
              </a:lnSpc>
              <a:spcBef>
                <a:spcPts val="0"/>
              </a:spcBef>
              <a:spcAft>
                <a:spcPts val="0"/>
              </a:spcAft>
              <a:buSzPts val="1800"/>
              <a:buChar char="-"/>
            </a:pPr>
            <a:r>
              <a:rPr lang="en-US" sz="1800"/>
              <a:t>Puudus süsteemne turunduslik lähenemine</a:t>
            </a:r>
            <a:endParaRPr sz="1800"/>
          </a:p>
          <a:p>
            <a:pPr marL="457200" lvl="0" indent="-342900" algn="l" rtl="0">
              <a:lnSpc>
                <a:spcPct val="150000"/>
              </a:lnSpc>
              <a:spcBef>
                <a:spcPts val="0"/>
              </a:spcBef>
              <a:spcAft>
                <a:spcPts val="0"/>
              </a:spcAft>
              <a:buSzPts val="1800"/>
              <a:buChar char="-"/>
            </a:pPr>
            <a:r>
              <a:rPr lang="en-US" sz="1800"/>
              <a:t>Raamatukogu potentsiaal kogukonnakeskusena jäi kasutamata, sest puudus selge sõnum ja brändikuvand</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55133b2b92_1_29"/>
          <p:cNvSpPr txBox="1">
            <a:spLocks noGrp="1"/>
          </p:cNvSpPr>
          <p:nvPr>
            <p:ph type="body" idx="1"/>
          </p:nvPr>
        </p:nvSpPr>
        <p:spPr>
          <a:xfrm>
            <a:off x="0" y="872900"/>
            <a:ext cx="5208000" cy="2754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0"/>
              </a:spcAft>
              <a:buSzPts val="2800"/>
              <a:buNone/>
            </a:pPr>
            <a:r>
              <a:rPr lang="en-US" sz="3600" i="1">
                <a:solidFill>
                  <a:schemeClr val="accent1"/>
                </a:solidFill>
              </a:rPr>
              <a:t> „TLÜ </a:t>
            </a:r>
            <a:r>
              <a:rPr lang="en-US" sz="3600" i="1">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Akadeemiline </a:t>
            </a:r>
            <a:r>
              <a:rPr lang="en-US" sz="3600" i="1">
                <a:solidFill>
                  <a:schemeClr val="accent1"/>
                </a:solidFill>
              </a:rPr>
              <a:t>Raamatukogu – teadmiste, inspiratsiooni ja kultuuripärandi kodu."</a:t>
            </a:r>
            <a:endParaRPr sz="3600" i="1">
              <a:solidFill>
                <a:schemeClr val="accent1"/>
              </a:solidFill>
            </a:endParaRPr>
          </a:p>
          <a:p>
            <a:pPr marL="0" lvl="0" indent="0" algn="l" rtl="0">
              <a:lnSpc>
                <a:spcPct val="115000"/>
              </a:lnSpc>
              <a:spcBef>
                <a:spcPts val="1200"/>
              </a:spcBef>
              <a:spcAft>
                <a:spcPts val="0"/>
              </a:spcAft>
              <a:buSzPts val="2800"/>
              <a:buNone/>
            </a:pPr>
            <a:br>
              <a:rPr lang="en-US" sz="3100" i="1"/>
            </a:br>
            <a:r>
              <a:rPr lang="en-US" sz="3100" i="1"/>
              <a:t> </a:t>
            </a:r>
            <a:endParaRPr sz="3100" b="1" i="1"/>
          </a:p>
          <a:p>
            <a:pPr marL="0" lvl="0" indent="0" algn="l" rtl="0">
              <a:lnSpc>
                <a:spcPct val="115000"/>
              </a:lnSpc>
              <a:spcBef>
                <a:spcPts val="1200"/>
              </a:spcBef>
              <a:spcAft>
                <a:spcPts val="0"/>
              </a:spcAft>
              <a:buSzPts val="2800"/>
              <a:buNone/>
            </a:pPr>
            <a:endParaRPr sz="3100" i="1"/>
          </a:p>
          <a:p>
            <a:pPr marL="457200" lvl="0" indent="0" algn="l" rtl="0">
              <a:lnSpc>
                <a:spcPct val="115000"/>
              </a:lnSpc>
              <a:spcBef>
                <a:spcPts val="1200"/>
              </a:spcBef>
              <a:spcAft>
                <a:spcPts val="1200"/>
              </a:spcAft>
              <a:buSzPts val="2800"/>
              <a:buNone/>
            </a:pPr>
            <a:endParaRPr sz="3100" i="1">
              <a:solidFill>
                <a:schemeClr val="accent1"/>
              </a:solidFill>
            </a:endParaRPr>
          </a:p>
        </p:txBody>
      </p:sp>
      <p:pic>
        <p:nvPicPr>
          <p:cNvPr id="217" name="Google Shape;217;g355133b2b92_1_29"/>
          <p:cNvPicPr preferRelativeResize="0"/>
          <p:nvPr/>
        </p:nvPicPr>
        <p:blipFill rotWithShape="1">
          <a:blip r:embed="rId3">
            <a:alphaModFix/>
          </a:blip>
          <a:srcRect/>
          <a:stretch/>
        </p:blipFill>
        <p:spPr>
          <a:xfrm>
            <a:off x="5321300" y="248650"/>
            <a:ext cx="3355436" cy="4473900"/>
          </a:xfrm>
          <a:prstGeom prst="rect">
            <a:avLst/>
          </a:prstGeom>
          <a:noFill/>
          <a:ln>
            <a:noFill/>
          </a:ln>
        </p:spPr>
      </p:pic>
      <p:sp>
        <p:nvSpPr>
          <p:cNvPr id="218" name="Google Shape;218;g355133b2b92_1_29"/>
          <p:cNvSpPr txBox="1"/>
          <p:nvPr/>
        </p:nvSpPr>
        <p:spPr>
          <a:xfrm>
            <a:off x="6366650" y="5042950"/>
            <a:ext cx="1363500" cy="1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imes New Roman"/>
              <a:ea typeface="Times New Roman"/>
              <a:cs typeface="Times New Roman"/>
              <a:sym typeface="Times New Roman"/>
            </a:endParaRPr>
          </a:p>
        </p:txBody>
      </p:sp>
      <p:sp>
        <p:nvSpPr>
          <p:cNvPr id="219" name="Google Shape;219;g355133b2b92_1_29"/>
          <p:cNvSpPr txBox="1"/>
          <p:nvPr/>
        </p:nvSpPr>
        <p:spPr>
          <a:xfrm>
            <a:off x="7483200" y="4657950"/>
            <a:ext cx="1435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p:txBody>
      </p:sp>
      <p:sp>
        <p:nvSpPr>
          <p:cNvPr id="220" name="Google Shape;220;g355133b2b92_1_29"/>
          <p:cNvSpPr txBox="1"/>
          <p:nvPr/>
        </p:nvSpPr>
        <p:spPr>
          <a:xfrm>
            <a:off x="7730150" y="4722550"/>
            <a:ext cx="1166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Fotod: Isiklik kogu</a:t>
            </a:r>
            <a:endParaRPr sz="800">
              <a:solidFill>
                <a:schemeClr val="dk1"/>
              </a:solidFill>
              <a:latin typeface="Times New Roman"/>
              <a:ea typeface="Times New Roman"/>
              <a:cs typeface="Times New Roman"/>
              <a:sym typeface="Times New Roman"/>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55133b2b92_2_2"/>
          <p:cNvSpPr txBox="1">
            <a:spLocks noGrp="1"/>
          </p:cNvSpPr>
          <p:nvPr>
            <p:ph type="ctrTitle"/>
          </p:nvPr>
        </p:nvSpPr>
        <p:spPr>
          <a:xfrm>
            <a:off x="646775" y="547424"/>
            <a:ext cx="7772400" cy="507300"/>
          </a:xfrm>
          <a:prstGeom prst="rect">
            <a:avLst/>
          </a:prstGeom>
          <a:noFill/>
          <a:ln>
            <a:noFill/>
          </a:ln>
        </p:spPr>
        <p:txBody>
          <a:bodyPr spcFirstLastPara="1" wrap="square" lIns="91425" tIns="45700" rIns="91425" bIns="45700" anchor="b" anchorCtr="0">
            <a:noAutofit/>
          </a:bodyPr>
          <a:lstStyle/>
          <a:p>
            <a:pPr marL="0" lvl="0" indent="0" algn="l" rtl="0">
              <a:lnSpc>
                <a:spcPct val="53000"/>
              </a:lnSpc>
              <a:spcBef>
                <a:spcPts val="0"/>
              </a:spcBef>
              <a:spcAft>
                <a:spcPts val="0"/>
              </a:spcAft>
              <a:buSzPts val="8000"/>
              <a:buNone/>
            </a:pPr>
            <a:r>
              <a:rPr lang="en-US" sz="3600">
                <a:solidFill>
                  <a:schemeClr val="accent1"/>
                </a:solidFill>
              </a:rPr>
              <a:t>Kasutatud allikad</a:t>
            </a:r>
            <a:endParaRPr sz="3600">
              <a:solidFill>
                <a:schemeClr val="accent1"/>
              </a:solidFill>
            </a:endParaRPr>
          </a:p>
        </p:txBody>
      </p:sp>
      <p:sp>
        <p:nvSpPr>
          <p:cNvPr id="227" name="Google Shape;227;g355133b2b92_2_2"/>
          <p:cNvSpPr txBox="1">
            <a:spLocks noGrp="1"/>
          </p:cNvSpPr>
          <p:nvPr>
            <p:ph type="subTitle" idx="1"/>
          </p:nvPr>
        </p:nvSpPr>
        <p:spPr>
          <a:xfrm>
            <a:off x="646775" y="1362702"/>
            <a:ext cx="7772400" cy="268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n-US" sz="1400" cap="none" dirty="0" err="1"/>
              <a:t>Kalmet</a:t>
            </a:r>
            <a:r>
              <a:rPr lang="en-US" sz="1400" cap="none" dirty="0"/>
              <a:t>, R., </a:t>
            </a:r>
            <a:r>
              <a:rPr lang="en-US" sz="1400" cap="none" dirty="0" err="1"/>
              <a:t>Kaarma</a:t>
            </a:r>
            <a:r>
              <a:rPr lang="en-US" sz="1400" cap="none" dirty="0"/>
              <a:t>, K., </a:t>
            </a:r>
            <a:r>
              <a:rPr lang="en-US" sz="1400" cap="none" dirty="0" err="1"/>
              <a:t>Kaup-Lapõnin</a:t>
            </a:r>
            <a:r>
              <a:rPr lang="en-US" sz="1400" cap="none" dirty="0"/>
              <a:t>, K., Lank, M., </a:t>
            </a:r>
            <a:r>
              <a:rPr lang="en-US" sz="1400" cap="none" dirty="0" err="1"/>
              <a:t>Luik-Panksep</a:t>
            </a:r>
            <a:r>
              <a:rPr lang="en-US" sz="1400" cap="none" dirty="0"/>
              <a:t>, I., </a:t>
            </a:r>
            <a:r>
              <a:rPr lang="en-US" sz="1400" cap="none" dirty="0" err="1"/>
              <a:t>Mesila</a:t>
            </a:r>
            <a:r>
              <a:rPr lang="en-US" sz="1400" cap="none" dirty="0"/>
              <a:t>, S.B., </a:t>
            </a:r>
            <a:r>
              <a:rPr lang="en-US" sz="1400" cap="none" dirty="0" err="1"/>
              <a:t>Murel</a:t>
            </a:r>
            <a:r>
              <a:rPr lang="en-US" sz="1400" cap="none" dirty="0"/>
              <a:t>, M., Tamm, L. (2025). </a:t>
            </a:r>
            <a:r>
              <a:rPr lang="en-US" sz="1400" i="1" cap="none" dirty="0" err="1"/>
              <a:t>Tallinna</a:t>
            </a:r>
            <a:r>
              <a:rPr lang="en-US" sz="1400" i="1" cap="none" dirty="0"/>
              <a:t> </a:t>
            </a:r>
            <a:r>
              <a:rPr lang="en-US" sz="1400" i="1" cap="none" dirty="0" err="1"/>
              <a:t>Ülikooli</a:t>
            </a:r>
            <a:r>
              <a:rPr lang="en-US" sz="1400" i="1" cap="none" dirty="0"/>
              <a:t> </a:t>
            </a:r>
            <a:r>
              <a:rPr lang="en-US" sz="1400" i="1" cap="none" dirty="0" err="1"/>
              <a:t>Akadeemilise</a:t>
            </a:r>
            <a:r>
              <a:rPr lang="en-US" sz="1400" i="1" cap="none" dirty="0"/>
              <a:t> </a:t>
            </a:r>
            <a:r>
              <a:rPr lang="en-US" sz="1400" i="1" cap="none" dirty="0" err="1"/>
              <a:t>Raamatukogu</a:t>
            </a:r>
            <a:r>
              <a:rPr lang="en-US" sz="1400" i="1" cap="none" dirty="0"/>
              <a:t> </a:t>
            </a:r>
            <a:r>
              <a:rPr lang="en-US" sz="1400" i="1" cap="none" dirty="0" err="1"/>
              <a:t>turundusstrateegia</a:t>
            </a:r>
            <a:r>
              <a:rPr lang="en-US" sz="1400" cap="none" dirty="0"/>
              <a:t> (A. Lepik, P. </a:t>
            </a:r>
            <a:r>
              <a:rPr lang="en-US" sz="1400" cap="none" dirty="0" err="1"/>
              <a:t>Jõesaar</a:t>
            </a:r>
            <a:r>
              <a:rPr lang="en-US" sz="1400" cap="none" dirty="0"/>
              <a:t>, </a:t>
            </a:r>
            <a:r>
              <a:rPr lang="en-US" sz="1400" cap="none" dirty="0" err="1"/>
              <a:t>toim</a:t>
            </a:r>
            <a:r>
              <a:rPr lang="en-US" sz="1400" cap="none" dirty="0"/>
              <a:t>). </a:t>
            </a:r>
            <a:r>
              <a:rPr lang="en-US" sz="1400" cap="none" dirty="0" err="1"/>
              <a:t>Tallinna</a:t>
            </a:r>
            <a:r>
              <a:rPr lang="en-US" sz="1400" cap="none" dirty="0"/>
              <a:t> </a:t>
            </a:r>
            <a:r>
              <a:rPr lang="en-US" sz="1400" cap="none" dirty="0" err="1"/>
              <a:t>Ülikooli</a:t>
            </a:r>
            <a:r>
              <a:rPr lang="en-US" sz="1400" cap="none" dirty="0"/>
              <a:t> ELU </a:t>
            </a:r>
            <a:r>
              <a:rPr lang="en-US" sz="1400" cap="none" dirty="0" err="1"/>
              <a:t>projekt</a:t>
            </a:r>
            <a:r>
              <a:rPr lang="en-US" sz="1400" cap="none" dirty="0"/>
              <a:t>.</a:t>
            </a:r>
            <a:endParaRPr sz="1400" cap="none" dirty="0"/>
          </a:p>
          <a:p>
            <a:pPr marL="0" lvl="0" indent="0" algn="l" rtl="0">
              <a:lnSpc>
                <a:spcPct val="90000"/>
              </a:lnSpc>
              <a:spcBef>
                <a:spcPts val="750"/>
              </a:spcBef>
              <a:spcAft>
                <a:spcPts val="0"/>
              </a:spcAft>
              <a:buSzPts val="2162"/>
              <a:buNone/>
            </a:pPr>
            <a:r>
              <a:rPr lang="en-US" sz="1400" cap="none" dirty="0" err="1"/>
              <a:t>OpenAI</a:t>
            </a:r>
            <a:r>
              <a:rPr lang="en-US" sz="1400" cap="none" dirty="0"/>
              <a:t>. (2025). </a:t>
            </a:r>
            <a:r>
              <a:rPr lang="en-US" sz="1400" i="1" cap="none" dirty="0" err="1"/>
              <a:t>Persoonade</a:t>
            </a:r>
            <a:r>
              <a:rPr lang="en-US" sz="1400" i="1" cap="none" dirty="0"/>
              <a:t> </a:t>
            </a:r>
            <a:r>
              <a:rPr lang="en-US" sz="1400" i="1" cap="none" dirty="0" err="1"/>
              <a:t>fotod</a:t>
            </a:r>
            <a:r>
              <a:rPr lang="en-US" sz="1400" i="1" cap="none" dirty="0"/>
              <a:t>. </a:t>
            </a:r>
            <a:r>
              <a:rPr lang="en-US" sz="1400" cap="none" dirty="0"/>
              <a:t>GPT-4, DALL-E [</a:t>
            </a:r>
            <a:r>
              <a:rPr lang="en-US" sz="1400" cap="none" dirty="0" err="1"/>
              <a:t>tehisintellekt</a:t>
            </a:r>
            <a:r>
              <a:rPr lang="en-US" sz="1400" cap="none" dirty="0"/>
              <a:t>]. https://openai.com/dall-e-3/</a:t>
            </a:r>
            <a:endParaRPr sz="1400" cap="none" dirty="0"/>
          </a:p>
          <a:p>
            <a:pPr marL="0" lvl="0" indent="0" algn="l" rtl="0">
              <a:lnSpc>
                <a:spcPct val="100000"/>
              </a:lnSpc>
              <a:spcBef>
                <a:spcPts val="1200"/>
              </a:spcBef>
              <a:spcAft>
                <a:spcPts val="0"/>
              </a:spcAft>
              <a:buSzPts val="2162"/>
              <a:buNone/>
            </a:pPr>
            <a:r>
              <a:rPr lang="en-US" sz="1400" cap="none" dirty="0" err="1"/>
              <a:t>Tallinna</a:t>
            </a:r>
            <a:r>
              <a:rPr lang="en-US" sz="1400" cap="none" dirty="0"/>
              <a:t> </a:t>
            </a:r>
            <a:r>
              <a:rPr lang="en-US" sz="1400" cap="none" dirty="0" err="1"/>
              <a:t>Ülikooli</a:t>
            </a:r>
            <a:r>
              <a:rPr lang="en-US" sz="1400" cap="none" dirty="0"/>
              <a:t> </a:t>
            </a:r>
            <a:r>
              <a:rPr lang="en-US" sz="1400" cap="none" dirty="0" err="1"/>
              <a:t>Akadeemiline</a:t>
            </a:r>
            <a:r>
              <a:rPr lang="en-US" sz="1400" cap="none" dirty="0"/>
              <a:t> </a:t>
            </a:r>
            <a:r>
              <a:rPr lang="en-US" sz="1400" cap="none" dirty="0" err="1"/>
              <a:t>Raamatukogu</a:t>
            </a:r>
            <a:r>
              <a:rPr lang="en-US" sz="1400" cap="none" dirty="0"/>
              <a:t>. (2024). </a:t>
            </a:r>
            <a:r>
              <a:rPr lang="en-US" sz="1400" i="1" cap="none" dirty="0" err="1"/>
              <a:t>Tallinna</a:t>
            </a:r>
            <a:r>
              <a:rPr lang="en-US" sz="1400" i="1" cap="none" dirty="0"/>
              <a:t> </a:t>
            </a:r>
            <a:r>
              <a:rPr lang="en-US" sz="1400" i="1" cap="none" dirty="0" err="1"/>
              <a:t>Ülikooli</a:t>
            </a:r>
            <a:r>
              <a:rPr lang="en-US" sz="1400" i="1" cap="none" dirty="0"/>
              <a:t> </a:t>
            </a:r>
            <a:r>
              <a:rPr lang="en-US" sz="1400" i="1" cap="none" dirty="0" err="1"/>
              <a:t>Akadeemiline</a:t>
            </a:r>
            <a:r>
              <a:rPr lang="en-US" sz="1400" i="1" cap="none" dirty="0"/>
              <a:t> </a:t>
            </a:r>
            <a:r>
              <a:rPr lang="en-US" sz="1400" i="1" cap="none" dirty="0" err="1"/>
              <a:t>Raamatukogu</a:t>
            </a:r>
            <a:r>
              <a:rPr lang="en-US" sz="1400" i="1" cap="none" dirty="0"/>
              <a:t> 2024. </a:t>
            </a:r>
            <a:r>
              <a:rPr lang="en-US" sz="1400" i="1" cap="none" dirty="0" err="1"/>
              <a:t>aasta</a:t>
            </a:r>
            <a:r>
              <a:rPr lang="en-US" sz="1400" i="1" cap="none" dirty="0"/>
              <a:t> </a:t>
            </a:r>
            <a:r>
              <a:rPr lang="en-US" sz="1400" i="1" cap="none" dirty="0" err="1"/>
              <a:t>eelarve</a:t>
            </a:r>
            <a:r>
              <a:rPr lang="en-US" sz="1400" cap="none" dirty="0"/>
              <a:t>. </a:t>
            </a:r>
            <a:r>
              <a:rPr lang="en-US" sz="1400" cap="none" dirty="0">
                <a:solidFill>
                  <a:schemeClr val="hlink"/>
                </a:solidFill>
                <a:uFill>
                  <a:noFill/>
                </a:uFill>
                <a:hlinkClick r:id="rId3"/>
              </a:rPr>
              <a:t>https://www.tlulib.ee/wp-content/uploads/2024/06/ARpohieelarve2024.pdf</a:t>
            </a:r>
            <a:endParaRPr sz="1400" cap="none" dirty="0"/>
          </a:p>
          <a:p>
            <a:pPr marL="0" lvl="0" indent="0" algn="l" rtl="0">
              <a:lnSpc>
                <a:spcPct val="100000"/>
              </a:lnSpc>
              <a:spcBef>
                <a:spcPts val="0"/>
              </a:spcBef>
              <a:spcAft>
                <a:spcPts val="0"/>
              </a:spcAft>
              <a:buSzPts val="2162"/>
              <a:buNone/>
            </a:pPr>
            <a:endParaRPr sz="1400" cap="none" dirty="0"/>
          </a:p>
          <a:p>
            <a:pPr marL="0" lvl="0" indent="0" algn="l" rtl="0">
              <a:lnSpc>
                <a:spcPct val="100000"/>
              </a:lnSpc>
              <a:spcBef>
                <a:spcPts val="0"/>
              </a:spcBef>
              <a:spcAft>
                <a:spcPts val="0"/>
              </a:spcAft>
              <a:buSzPts val="1100"/>
              <a:buNone/>
            </a:pPr>
            <a:r>
              <a:rPr lang="en-US" sz="1400" cap="none" dirty="0"/>
              <a:t>Villamor, S. E., &amp; </a:t>
            </a:r>
            <a:r>
              <a:rPr lang="en-US" sz="1400" cap="none" dirty="0" err="1"/>
              <a:t>Shotick</a:t>
            </a:r>
            <a:r>
              <a:rPr lang="en-US" sz="1400" cap="none" dirty="0"/>
              <a:t>, K. (2022). </a:t>
            </a:r>
            <a:r>
              <a:rPr lang="en-US" sz="1400" i="1" cap="none" dirty="0"/>
              <a:t>Practical Marketing for the Academic Library</a:t>
            </a:r>
            <a:r>
              <a:rPr lang="en-US" sz="1400" cap="none" dirty="0"/>
              <a:t>. Bloomsbury Publishing USA.</a:t>
            </a:r>
            <a:endParaRPr sz="1400" cap="none" dirty="0"/>
          </a:p>
          <a:p>
            <a:pPr marL="0" lvl="0" indent="0" algn="l" rtl="0">
              <a:lnSpc>
                <a:spcPct val="115000"/>
              </a:lnSpc>
              <a:spcBef>
                <a:spcPts val="1200"/>
              </a:spcBef>
              <a:spcAft>
                <a:spcPts val="1200"/>
              </a:spcAft>
              <a:buClr>
                <a:schemeClr val="dk1"/>
              </a:buClr>
              <a:buSzPts val="1100"/>
              <a:buFont typeface="Arial"/>
              <a:buNone/>
            </a:pPr>
            <a:endParaRPr sz="1200" i="1" cap="non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ctrTitle"/>
          </p:nvPr>
        </p:nvSpPr>
        <p:spPr>
          <a:xfrm>
            <a:off x="646771" y="1224248"/>
            <a:ext cx="7772400" cy="1627909"/>
          </a:xfrm>
          <a:prstGeom prst="rect">
            <a:avLst/>
          </a:prstGeom>
          <a:noFill/>
          <a:ln>
            <a:noFill/>
          </a:ln>
        </p:spPr>
        <p:txBody>
          <a:bodyPr spcFirstLastPara="1" wrap="square" lIns="91425" tIns="45700" rIns="91425" bIns="45700" anchor="b" anchorCtr="0">
            <a:noAutofit/>
          </a:bodyPr>
          <a:lstStyle/>
          <a:p>
            <a:pPr marL="0" lvl="0" indent="0" algn="l" rtl="0">
              <a:lnSpc>
                <a:spcPct val="70000"/>
              </a:lnSpc>
              <a:spcBef>
                <a:spcPts val="0"/>
              </a:spcBef>
              <a:spcAft>
                <a:spcPts val="0"/>
              </a:spcAft>
              <a:buClr>
                <a:schemeClr val="dk1"/>
              </a:buClr>
              <a:buSzPts val="7200"/>
              <a:buFont typeface="Times New Roman"/>
              <a:buNone/>
            </a:pPr>
            <a:r>
              <a:rPr lang="en-US" sz="7200"/>
              <a:t>TÄNAME KUULAMAST!</a:t>
            </a:r>
            <a:endParaRPr/>
          </a:p>
        </p:txBody>
      </p:sp>
      <p:pic>
        <p:nvPicPr>
          <p:cNvPr id="233" name="Google Shape;233;p41"/>
          <p:cNvPicPr preferRelativeResize="0"/>
          <p:nvPr/>
        </p:nvPicPr>
        <p:blipFill rotWithShape="1">
          <a:blip r:embed="rId3">
            <a:alphaModFix/>
          </a:blip>
          <a:srcRect/>
          <a:stretch/>
        </p:blipFill>
        <p:spPr>
          <a:xfrm>
            <a:off x="0" y="0"/>
            <a:ext cx="9144003" cy="5053399"/>
          </a:xfrm>
          <a:prstGeom prst="rect">
            <a:avLst/>
          </a:prstGeom>
          <a:noFill/>
          <a:ln>
            <a:noFill/>
          </a:ln>
        </p:spPr>
      </p:pic>
      <p:sp>
        <p:nvSpPr>
          <p:cNvPr id="234" name="Google Shape;234;p41"/>
          <p:cNvSpPr txBox="1"/>
          <p:nvPr/>
        </p:nvSpPr>
        <p:spPr>
          <a:xfrm>
            <a:off x="3354725" y="1604150"/>
            <a:ext cx="3666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imes New Roman"/>
              <a:ea typeface="Times New Roman"/>
              <a:cs typeface="Times New Roman"/>
              <a:sym typeface="Times New Roman"/>
            </a:endParaRPr>
          </a:p>
        </p:txBody>
      </p:sp>
      <p:sp>
        <p:nvSpPr>
          <p:cNvPr id="235" name="Google Shape;235;p41"/>
          <p:cNvSpPr txBox="1"/>
          <p:nvPr/>
        </p:nvSpPr>
        <p:spPr>
          <a:xfrm>
            <a:off x="3666650" y="1572325"/>
            <a:ext cx="3666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imes New Roman"/>
              <a:ea typeface="Times New Roman"/>
              <a:cs typeface="Times New Roman"/>
              <a:sym typeface="Times New Roman"/>
            </a:endParaRPr>
          </a:p>
        </p:txBody>
      </p:sp>
      <p:sp>
        <p:nvSpPr>
          <p:cNvPr id="236" name="Google Shape;236;p41"/>
          <p:cNvSpPr txBox="1"/>
          <p:nvPr/>
        </p:nvSpPr>
        <p:spPr>
          <a:xfrm>
            <a:off x="3583900" y="1483200"/>
            <a:ext cx="3666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5781544fe5_6_30"/>
          <p:cNvSpPr/>
          <p:nvPr/>
        </p:nvSpPr>
        <p:spPr>
          <a:xfrm>
            <a:off x="0" y="0"/>
            <a:ext cx="9144000" cy="40836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pic>
        <p:nvPicPr>
          <p:cNvPr id="122" name="Google Shape;122;g35781544fe5_6_30" title="20250211_3.jpg"/>
          <p:cNvPicPr preferRelativeResize="0"/>
          <p:nvPr/>
        </p:nvPicPr>
        <p:blipFill rotWithShape="1">
          <a:blip r:embed="rId3">
            <a:alphaModFix/>
          </a:blip>
          <a:srcRect r="13028"/>
          <a:stretch/>
        </p:blipFill>
        <p:spPr>
          <a:xfrm>
            <a:off x="0" y="33600"/>
            <a:ext cx="2541600" cy="2191500"/>
          </a:xfrm>
          <a:prstGeom prst="rect">
            <a:avLst/>
          </a:prstGeom>
          <a:noFill/>
          <a:ln>
            <a:noFill/>
          </a:ln>
        </p:spPr>
      </p:pic>
      <p:pic>
        <p:nvPicPr>
          <p:cNvPr id="123" name="Google Shape;123;g35781544fe5_6_30" title="Screenshot 2025-05-12 at 19.17.10.png"/>
          <p:cNvPicPr preferRelativeResize="0"/>
          <p:nvPr/>
        </p:nvPicPr>
        <p:blipFill rotWithShape="1">
          <a:blip r:embed="rId4">
            <a:alphaModFix/>
          </a:blip>
          <a:srcRect/>
          <a:stretch/>
        </p:blipFill>
        <p:spPr>
          <a:xfrm>
            <a:off x="2541588" y="0"/>
            <a:ext cx="2375700" cy="2258700"/>
          </a:xfrm>
          <a:prstGeom prst="rect">
            <a:avLst/>
          </a:prstGeom>
          <a:noFill/>
          <a:ln>
            <a:noFill/>
          </a:ln>
        </p:spPr>
      </p:pic>
      <p:pic>
        <p:nvPicPr>
          <p:cNvPr id="124" name="Google Shape;124;g35781544fe5_6_30" title="Screenshot 2025-05-12 at 19.16.32.png"/>
          <p:cNvPicPr preferRelativeResize="0"/>
          <p:nvPr/>
        </p:nvPicPr>
        <p:blipFill>
          <a:blip r:embed="rId5">
            <a:alphaModFix/>
          </a:blip>
          <a:stretch>
            <a:fillRect/>
          </a:stretch>
        </p:blipFill>
        <p:spPr>
          <a:xfrm>
            <a:off x="4917300" y="0"/>
            <a:ext cx="2541600" cy="2364000"/>
          </a:xfrm>
          <a:prstGeom prst="rect">
            <a:avLst/>
          </a:prstGeom>
          <a:noFill/>
          <a:ln>
            <a:noFill/>
          </a:ln>
        </p:spPr>
      </p:pic>
      <p:pic>
        <p:nvPicPr>
          <p:cNvPr id="125" name="Google Shape;125;g35781544fe5_6_30" title="intervjuu_Kersti+ Kristel.JPEG"/>
          <p:cNvPicPr preferRelativeResize="0"/>
          <p:nvPr/>
        </p:nvPicPr>
        <p:blipFill>
          <a:blip r:embed="rId6">
            <a:alphaModFix/>
          </a:blip>
          <a:stretch>
            <a:fillRect/>
          </a:stretch>
        </p:blipFill>
        <p:spPr>
          <a:xfrm>
            <a:off x="7272700" y="1"/>
            <a:ext cx="1871299" cy="2743301"/>
          </a:xfrm>
          <a:prstGeom prst="rect">
            <a:avLst/>
          </a:prstGeom>
          <a:noFill/>
          <a:ln>
            <a:noFill/>
          </a:ln>
        </p:spPr>
      </p:pic>
      <p:pic>
        <p:nvPicPr>
          <p:cNvPr id="126" name="Google Shape;126;g35781544fe5_6_30" title="Mirjam ja Anu.jpg"/>
          <p:cNvPicPr preferRelativeResize="0"/>
          <p:nvPr/>
        </p:nvPicPr>
        <p:blipFill>
          <a:blip r:embed="rId7">
            <a:alphaModFix/>
          </a:blip>
          <a:stretch>
            <a:fillRect/>
          </a:stretch>
        </p:blipFill>
        <p:spPr>
          <a:xfrm>
            <a:off x="2766399" y="2191499"/>
            <a:ext cx="2102954" cy="1577700"/>
          </a:xfrm>
          <a:prstGeom prst="rect">
            <a:avLst/>
          </a:prstGeom>
          <a:noFill/>
          <a:ln>
            <a:noFill/>
          </a:ln>
        </p:spPr>
      </p:pic>
      <p:pic>
        <p:nvPicPr>
          <p:cNvPr id="127" name="Google Shape;127;g35781544fe5_6_30" title="Lisandra_ja_Ken.png"/>
          <p:cNvPicPr preferRelativeResize="0"/>
          <p:nvPr/>
        </p:nvPicPr>
        <p:blipFill>
          <a:blip r:embed="rId8">
            <a:alphaModFix/>
          </a:blip>
          <a:stretch>
            <a:fillRect/>
          </a:stretch>
        </p:blipFill>
        <p:spPr>
          <a:xfrm>
            <a:off x="-1" y="1950643"/>
            <a:ext cx="2766403" cy="1577708"/>
          </a:xfrm>
          <a:prstGeom prst="rect">
            <a:avLst/>
          </a:prstGeom>
          <a:noFill/>
          <a:ln>
            <a:noFill/>
          </a:ln>
        </p:spPr>
      </p:pic>
      <p:pic>
        <p:nvPicPr>
          <p:cNvPr id="128" name="Google Shape;128;g35781544fe5_6_30" title="Screenshot 2025-05-06 at 15.07.21.png"/>
          <p:cNvPicPr preferRelativeResize="0"/>
          <p:nvPr/>
        </p:nvPicPr>
        <p:blipFill>
          <a:blip r:embed="rId9">
            <a:alphaModFix/>
          </a:blip>
          <a:stretch>
            <a:fillRect/>
          </a:stretch>
        </p:blipFill>
        <p:spPr>
          <a:xfrm>
            <a:off x="5333349" y="1838503"/>
            <a:ext cx="3294377" cy="2142649"/>
          </a:xfrm>
          <a:prstGeom prst="rect">
            <a:avLst/>
          </a:prstGeom>
          <a:noFill/>
          <a:ln>
            <a:noFill/>
          </a:ln>
        </p:spPr>
      </p:pic>
      <p:sp>
        <p:nvSpPr>
          <p:cNvPr id="129" name="Google Shape;129;g35781544fe5_6_30"/>
          <p:cNvSpPr txBox="1"/>
          <p:nvPr/>
        </p:nvSpPr>
        <p:spPr>
          <a:xfrm>
            <a:off x="8092800" y="4083600"/>
            <a:ext cx="1051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Fotod: Isiklik kogu</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628650" y="424650"/>
            <a:ext cx="7886700" cy="7035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6000"/>
              <a:buFont typeface="Times New Roman"/>
              <a:buNone/>
            </a:pP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a:t>
            </a:r>
            <a:r>
              <a:rPr lang="en-US" sz="3600">
                <a:solidFill>
                  <a:schemeClr val="accent1"/>
                </a:solidFill>
              </a:rPr>
              <a:t>robleem, olulisus, </a:t>
            </a: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eesmärk</a:t>
            </a:r>
            <a:endParaRPr sz="3600">
              <a:solidFill>
                <a:schemeClr val="accent1"/>
              </a:solidFill>
            </a:endParaRPr>
          </a:p>
        </p:txBody>
      </p:sp>
      <p:sp>
        <p:nvSpPr>
          <p:cNvPr id="135" name="Google Shape;135;p13"/>
          <p:cNvSpPr txBox="1">
            <a:spLocks noGrp="1"/>
          </p:cNvSpPr>
          <p:nvPr>
            <p:ph type="body" idx="1"/>
          </p:nvPr>
        </p:nvSpPr>
        <p:spPr>
          <a:xfrm>
            <a:off x="302400" y="1128150"/>
            <a:ext cx="8841600" cy="333887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1200"/>
              </a:spcBef>
              <a:spcAft>
                <a:spcPts val="0"/>
              </a:spcAft>
              <a:buSzPts val="2800"/>
              <a:buNone/>
            </a:pPr>
            <a:r>
              <a:rPr lang="en-US" sz="1800" dirty="0" err="1">
                <a:solidFill>
                  <a:schemeClr val="accent1"/>
                </a:solidFill>
              </a:rPr>
              <a:t>Eesmärk</a:t>
            </a:r>
            <a:r>
              <a:rPr lang="en-US" sz="1800" dirty="0">
                <a:solidFill>
                  <a:schemeClr val="accent1"/>
                </a:solidFill>
              </a:rPr>
              <a:t>:</a:t>
            </a:r>
            <a:r>
              <a:rPr lang="en-US" sz="1800" b="1" dirty="0"/>
              <a:t> </a:t>
            </a:r>
            <a:r>
              <a:rPr lang="en-US" sz="1800" dirty="0" err="1"/>
              <a:t>töötada</a:t>
            </a:r>
            <a:r>
              <a:rPr lang="en-US" sz="1800" dirty="0"/>
              <a:t> </a:t>
            </a:r>
            <a:r>
              <a:rPr lang="en-US" sz="1800" dirty="0" err="1"/>
              <a:t>välja</a:t>
            </a:r>
            <a:r>
              <a:rPr lang="en-US" sz="1800" dirty="0"/>
              <a:t> </a:t>
            </a:r>
            <a:r>
              <a:rPr lang="en-US" sz="1800" dirty="0" err="1"/>
              <a:t>sihtrühmapõhine</a:t>
            </a:r>
            <a:r>
              <a:rPr lang="en-US" sz="1800" dirty="0"/>
              <a:t> (</a:t>
            </a:r>
            <a:r>
              <a:rPr lang="en-US" sz="1800" dirty="0" err="1"/>
              <a:t>toeks</a:t>
            </a:r>
            <a:r>
              <a:rPr lang="en-US" sz="1800" dirty="0"/>
              <a:t> </a:t>
            </a:r>
            <a:r>
              <a:rPr lang="en-US" sz="1800" dirty="0" err="1"/>
              <a:t>välja</a:t>
            </a:r>
            <a:r>
              <a:rPr lang="en-US" sz="1800" dirty="0"/>
              <a:t> </a:t>
            </a:r>
            <a:r>
              <a:rPr lang="en-US" sz="1800" dirty="0" err="1"/>
              <a:t>töötatud</a:t>
            </a:r>
            <a:r>
              <a:rPr lang="en-US" sz="1800" dirty="0"/>
              <a:t> </a:t>
            </a:r>
            <a:r>
              <a:rPr lang="en-US" sz="1800" dirty="0" err="1"/>
              <a:t>persoonad</a:t>
            </a:r>
            <a:r>
              <a:rPr lang="en-US" sz="1800" dirty="0"/>
              <a:t>), </a:t>
            </a:r>
            <a:r>
              <a:rPr lang="en-US" sz="1800" dirty="0" err="1"/>
              <a:t>kaasav</a:t>
            </a:r>
            <a:r>
              <a:rPr lang="en-US" sz="1800" dirty="0"/>
              <a:t> ja </a:t>
            </a:r>
            <a:r>
              <a:rPr lang="en-US" sz="1800" dirty="0" err="1"/>
              <a:t>jätkusuutlik</a:t>
            </a:r>
            <a:r>
              <a:rPr lang="en-US" sz="1800" dirty="0"/>
              <a:t> </a:t>
            </a:r>
            <a:r>
              <a:rPr lang="en-US" sz="1800" dirty="0" err="1"/>
              <a:t>turundus</a:t>
            </a:r>
            <a:r>
              <a:rPr lang="en-US" sz="1800" dirty="0"/>
              <a:t>- ja </a:t>
            </a:r>
            <a:r>
              <a:rPr lang="en-US" sz="1800" dirty="0" err="1"/>
              <a:t>kommunikatsioonistrateegia</a:t>
            </a:r>
            <a:r>
              <a:rPr lang="en-US" sz="1800" dirty="0"/>
              <a:t> TLÜ </a:t>
            </a:r>
            <a:r>
              <a:rPr lang="en-US" sz="1800" dirty="0" err="1"/>
              <a:t>ARile</a:t>
            </a:r>
            <a:endParaRPr sz="1800" dirty="0"/>
          </a:p>
          <a:p>
            <a:pPr marL="0" lvl="0" indent="0" algn="l" rtl="0">
              <a:lnSpc>
                <a:spcPct val="150000"/>
              </a:lnSpc>
              <a:spcBef>
                <a:spcPts val="1200"/>
              </a:spcBef>
              <a:spcAft>
                <a:spcPts val="0"/>
              </a:spcAft>
              <a:buClr>
                <a:schemeClr val="dk1"/>
              </a:buClr>
              <a:buSzPts val="2800"/>
              <a:buFont typeface="Arial"/>
              <a:buNone/>
            </a:pPr>
            <a:r>
              <a:rPr lang="en-US" sz="1800" dirty="0" err="1">
                <a:solidFill>
                  <a:srgbClr val="DB224C"/>
                </a:solidFill>
              </a:rPr>
              <a:t>Olulisus</a:t>
            </a:r>
            <a:r>
              <a:rPr lang="en-US" sz="1800" dirty="0">
                <a:solidFill>
                  <a:srgbClr val="DB224C"/>
                </a:solidFill>
              </a:rPr>
              <a:t>:</a:t>
            </a:r>
            <a:r>
              <a:rPr lang="en-US" sz="1800" dirty="0"/>
              <a:t> </a:t>
            </a:r>
            <a:r>
              <a:rPr lang="en-US" sz="1800" dirty="0" err="1"/>
              <a:t>tõsta</a:t>
            </a:r>
            <a:r>
              <a:rPr lang="en-US" sz="1800" dirty="0"/>
              <a:t> </a:t>
            </a:r>
            <a:r>
              <a:rPr lang="en-US" sz="1800" dirty="0" err="1"/>
              <a:t>raamatukogu</a:t>
            </a:r>
            <a:r>
              <a:rPr lang="en-US" sz="1800" dirty="0"/>
              <a:t> </a:t>
            </a:r>
            <a:r>
              <a:rPr lang="en-US" sz="1800" dirty="0" err="1"/>
              <a:t>nähtavust</a:t>
            </a:r>
            <a:r>
              <a:rPr lang="en-US" sz="1800" dirty="0"/>
              <a:t>, </a:t>
            </a:r>
            <a:r>
              <a:rPr lang="en-US" sz="1800" dirty="0" err="1"/>
              <a:t>toetada</a:t>
            </a:r>
            <a:r>
              <a:rPr lang="en-US" sz="1800" dirty="0"/>
              <a:t> </a:t>
            </a:r>
            <a:r>
              <a:rPr lang="en-US" sz="1800" dirty="0" err="1"/>
              <a:t>õppimist</a:t>
            </a:r>
            <a:r>
              <a:rPr lang="en-US" sz="1800" dirty="0"/>
              <a:t> ja </a:t>
            </a:r>
            <a:r>
              <a:rPr lang="en-US" sz="1800" dirty="0" err="1"/>
              <a:t>teadust</a:t>
            </a:r>
            <a:r>
              <a:rPr lang="en-US" sz="1800" dirty="0"/>
              <a:t>, </a:t>
            </a:r>
            <a:r>
              <a:rPr lang="en-US" sz="1800" dirty="0" err="1"/>
              <a:t>parandada</a:t>
            </a:r>
            <a:r>
              <a:rPr lang="en-US" sz="1800" dirty="0"/>
              <a:t> </a:t>
            </a:r>
            <a:r>
              <a:rPr lang="en-US" sz="1800" dirty="0" err="1"/>
              <a:t>kasutajakogemust</a:t>
            </a:r>
            <a:r>
              <a:rPr lang="en-US" sz="1800" dirty="0"/>
              <a:t> </a:t>
            </a:r>
            <a:r>
              <a:rPr lang="en-US" sz="1800" dirty="0" err="1"/>
              <a:t>ning</a:t>
            </a:r>
            <a:r>
              <a:rPr lang="en-US" sz="1800" dirty="0"/>
              <a:t> </a:t>
            </a:r>
            <a:r>
              <a:rPr lang="en-US" sz="1800" dirty="0" err="1"/>
              <a:t>tugevdada</a:t>
            </a:r>
            <a:r>
              <a:rPr lang="en-US" sz="1800" dirty="0"/>
              <a:t> </a:t>
            </a:r>
            <a:r>
              <a:rPr lang="en-US" sz="1800" dirty="0" err="1"/>
              <a:t>kogukonnasisest</a:t>
            </a:r>
            <a:r>
              <a:rPr lang="en-US" sz="1800" dirty="0"/>
              <a:t> ja -</a:t>
            </a:r>
            <a:r>
              <a:rPr lang="en-US" sz="1800" dirty="0" err="1"/>
              <a:t>välist</a:t>
            </a:r>
            <a:r>
              <a:rPr lang="en-US" sz="1800" dirty="0"/>
              <a:t> </a:t>
            </a:r>
            <a:r>
              <a:rPr lang="en-US" sz="1800" dirty="0" err="1"/>
              <a:t>koostööd</a:t>
            </a:r>
            <a:endParaRPr sz="1800" dirty="0"/>
          </a:p>
          <a:p>
            <a:pPr marL="0" lvl="0" indent="0" algn="l" rtl="0">
              <a:lnSpc>
                <a:spcPct val="150000"/>
              </a:lnSpc>
              <a:spcBef>
                <a:spcPts val="1200"/>
              </a:spcBef>
              <a:spcAft>
                <a:spcPts val="0"/>
              </a:spcAft>
              <a:buSzPts val="2800"/>
              <a:buNone/>
            </a:pPr>
            <a:r>
              <a:rPr lang="en-US" sz="1800" dirty="0" err="1">
                <a:solidFill>
                  <a:schemeClr val="accent1"/>
                </a:solidFill>
              </a:rPr>
              <a:t>Probleem</a:t>
            </a:r>
            <a:r>
              <a:rPr lang="en-US" sz="1800" dirty="0">
                <a:solidFill>
                  <a:schemeClr val="accent1"/>
                </a:solidFill>
              </a:rPr>
              <a:t>:</a:t>
            </a:r>
            <a:r>
              <a:rPr lang="en-US" sz="1800" b="1" dirty="0"/>
              <a:t> </a:t>
            </a:r>
            <a:r>
              <a:rPr lang="en-US" sz="1800" dirty="0" err="1"/>
              <a:t>raamatukogu</a:t>
            </a:r>
            <a:r>
              <a:rPr lang="en-US" sz="1800" dirty="0"/>
              <a:t> </a:t>
            </a:r>
            <a:r>
              <a:rPr lang="en-US" sz="1800" dirty="0" err="1"/>
              <a:t>teenuste</a:t>
            </a:r>
            <a:r>
              <a:rPr lang="en-US" sz="1800" dirty="0"/>
              <a:t> ja </a:t>
            </a:r>
            <a:r>
              <a:rPr lang="en-US" sz="1800" dirty="0" err="1"/>
              <a:t>inforessursside</a:t>
            </a:r>
            <a:r>
              <a:rPr lang="en-US" sz="1800" dirty="0"/>
              <a:t> </a:t>
            </a:r>
            <a:r>
              <a:rPr lang="en-US" sz="1800" dirty="0" err="1"/>
              <a:t>vähene</a:t>
            </a:r>
            <a:r>
              <a:rPr lang="en-US" sz="1800" dirty="0"/>
              <a:t> </a:t>
            </a:r>
            <a:r>
              <a:rPr lang="en-US" sz="1800" dirty="0" err="1"/>
              <a:t>nähtavus</a:t>
            </a:r>
            <a:r>
              <a:rPr lang="en-US" sz="1800" dirty="0"/>
              <a:t> </a:t>
            </a:r>
            <a:r>
              <a:rPr lang="en-US" sz="1800" dirty="0" err="1"/>
              <a:t>ning</a:t>
            </a:r>
            <a:r>
              <a:rPr lang="en-US" sz="1800" dirty="0"/>
              <a:t> </a:t>
            </a:r>
            <a:r>
              <a:rPr lang="en-US" sz="1800" dirty="0" err="1"/>
              <a:t>sihtrühmapõhine</a:t>
            </a:r>
            <a:r>
              <a:rPr lang="en-US" sz="1800" dirty="0"/>
              <a:t> </a:t>
            </a:r>
            <a:r>
              <a:rPr lang="en-US" sz="1800" dirty="0" err="1"/>
              <a:t>vähene</a:t>
            </a:r>
            <a:r>
              <a:rPr lang="en-US" sz="1800" dirty="0"/>
              <a:t> </a:t>
            </a:r>
            <a:r>
              <a:rPr lang="en-US" sz="1800" dirty="0" err="1"/>
              <a:t>kommunikatsioon</a:t>
            </a:r>
            <a:endParaRPr sz="1800" dirty="0"/>
          </a:p>
          <a:p>
            <a:pPr marL="0" lvl="0" indent="0" algn="l" rtl="0">
              <a:lnSpc>
                <a:spcPct val="150000"/>
              </a:lnSpc>
              <a:spcBef>
                <a:spcPts val="1200"/>
              </a:spcBef>
              <a:spcAft>
                <a:spcPts val="0"/>
              </a:spcAft>
              <a:buSzPts val="2800"/>
              <a:buNone/>
            </a:pPr>
            <a:r>
              <a:rPr lang="en-US" sz="1800" dirty="0" err="1">
                <a:solidFill>
                  <a:schemeClr val="accent1"/>
                </a:solidFill>
              </a:rPr>
              <a:t>Tulemus</a:t>
            </a:r>
            <a:r>
              <a:rPr lang="en-US" sz="1800" dirty="0">
                <a:solidFill>
                  <a:schemeClr val="accent1"/>
                </a:solidFill>
              </a:rPr>
              <a:t>: </a:t>
            </a:r>
            <a:r>
              <a:rPr lang="en-US" sz="1800" dirty="0" err="1"/>
              <a:t>valmis</a:t>
            </a:r>
            <a:r>
              <a:rPr lang="en-US" sz="1800" dirty="0"/>
              <a:t> </a:t>
            </a:r>
            <a:r>
              <a:rPr lang="en-US" sz="1800" dirty="0" err="1"/>
              <a:t>turundusstrateegia</a:t>
            </a:r>
            <a:r>
              <a:rPr lang="en-US" sz="1800" dirty="0"/>
              <a:t> TLÜ </a:t>
            </a:r>
            <a:r>
              <a:rPr lang="en-US" sz="1800" dirty="0" err="1"/>
              <a:t>ARile</a:t>
            </a:r>
            <a:r>
              <a:rPr lang="en-US" sz="1800" dirty="0"/>
              <a:t>			</a:t>
            </a:r>
            <a:r>
              <a:rPr lang="en-US" sz="2200" dirty="0"/>
              <a:t>		</a:t>
            </a:r>
            <a:endParaRPr sz="1200" dirty="0"/>
          </a:p>
        </p:txBody>
      </p:sp>
      <p:sp>
        <p:nvSpPr>
          <p:cNvPr id="136" name="Google Shape;136;p13"/>
          <p:cNvSpPr txBox="1"/>
          <p:nvPr/>
        </p:nvSpPr>
        <p:spPr>
          <a:xfrm>
            <a:off x="7422950" y="4467025"/>
            <a:ext cx="1489500" cy="307800"/>
          </a:xfrm>
          <a:prstGeom prst="rect">
            <a:avLst/>
          </a:prstGeom>
          <a:noFill/>
          <a:ln>
            <a:noFill/>
          </a:ln>
        </p:spPr>
        <p:txBody>
          <a:bodyPr spcFirstLastPara="1" wrap="square" lIns="91425" tIns="91425" rIns="91425" bIns="91425" anchor="t" anchorCtr="0">
            <a:spAutoFit/>
          </a:bodyPr>
          <a:lstStyle/>
          <a:p>
            <a:pPr marL="0" marR="0" lvl="0" indent="457200" algn="ctr"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56875363c8_0_1"/>
          <p:cNvSpPr txBox="1">
            <a:spLocks noGrp="1"/>
          </p:cNvSpPr>
          <p:nvPr>
            <p:ph type="title"/>
          </p:nvPr>
        </p:nvSpPr>
        <p:spPr>
          <a:xfrm>
            <a:off x="628650" y="194475"/>
            <a:ext cx="7886700" cy="9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a:t>
            </a:r>
            <a:r>
              <a:rPr lang="en-US" sz="3600">
                <a:solidFill>
                  <a:schemeClr val="accent1"/>
                </a:solidFill>
              </a:rPr>
              <a:t>akendatud </a:t>
            </a: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tegevused</a:t>
            </a:r>
            <a:r>
              <a:rPr lang="en-US" sz="3600"/>
              <a:t> </a:t>
            </a:r>
            <a:endParaRPr sz="3600"/>
          </a:p>
        </p:txBody>
      </p:sp>
      <p:sp>
        <p:nvSpPr>
          <p:cNvPr id="143" name="Google Shape;143;g356875363c8_0_1"/>
          <p:cNvSpPr txBox="1">
            <a:spLocks noGrp="1"/>
          </p:cNvSpPr>
          <p:nvPr>
            <p:ph type="body" idx="1"/>
          </p:nvPr>
        </p:nvSpPr>
        <p:spPr>
          <a:xfrm>
            <a:off x="628650" y="633600"/>
            <a:ext cx="8515500" cy="399745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r>
              <a:rPr lang="en-US" sz="1800" dirty="0" err="1">
                <a:solidFill>
                  <a:schemeClr val="accent1"/>
                </a:solidFill>
              </a:rPr>
              <a:t>Analüüsid</a:t>
            </a:r>
            <a:r>
              <a:rPr lang="en-US" sz="1800" dirty="0">
                <a:solidFill>
                  <a:schemeClr val="accent1"/>
                </a:solidFill>
              </a:rPr>
              <a:t> ja </a:t>
            </a:r>
            <a:r>
              <a:rPr lang="en-US" sz="1800" dirty="0" err="1">
                <a:solidFill>
                  <a:schemeClr val="accent1"/>
                </a:solidFill>
              </a:rPr>
              <a:t>eeltöö</a:t>
            </a:r>
            <a:r>
              <a:rPr lang="en-US" sz="1800" dirty="0">
                <a:solidFill>
                  <a:schemeClr val="accent1"/>
                </a:solidFill>
              </a:rPr>
              <a:t>:</a:t>
            </a:r>
            <a:r>
              <a:rPr lang="en-US" sz="1800" b="1" dirty="0"/>
              <a:t> </a:t>
            </a:r>
            <a:r>
              <a:rPr lang="en-US" sz="1800" dirty="0"/>
              <a:t>SWOT-</a:t>
            </a:r>
            <a:r>
              <a:rPr lang="en-US" sz="1800" dirty="0" err="1"/>
              <a:t>analüüs</a:t>
            </a:r>
            <a:r>
              <a:rPr lang="en-US" sz="1800" dirty="0"/>
              <a:t>, </a:t>
            </a:r>
            <a:r>
              <a:rPr lang="en-US" sz="1800" dirty="0" err="1"/>
              <a:t>situatsiooni</a:t>
            </a:r>
            <a:r>
              <a:rPr lang="en-US" sz="1800" dirty="0"/>
              <a:t>- ja </a:t>
            </a:r>
            <a:r>
              <a:rPr lang="en-US" sz="1800" dirty="0" err="1"/>
              <a:t>konkurentsianalüüs</a:t>
            </a:r>
            <a:r>
              <a:rPr lang="en-US" sz="1800" dirty="0"/>
              <a:t>, </a:t>
            </a:r>
            <a:r>
              <a:rPr lang="en-US" sz="1800" dirty="0" err="1"/>
              <a:t>rahvusvaheliste</a:t>
            </a:r>
            <a:r>
              <a:rPr lang="en-US" sz="1800" dirty="0"/>
              <a:t> </a:t>
            </a:r>
            <a:r>
              <a:rPr lang="en-US" sz="1800" dirty="0" err="1"/>
              <a:t>parimate</a:t>
            </a:r>
            <a:r>
              <a:rPr lang="en-US" sz="1800" dirty="0"/>
              <a:t> </a:t>
            </a:r>
            <a:r>
              <a:rPr lang="en-US" sz="1800" dirty="0" err="1"/>
              <a:t>praktikate</a:t>
            </a:r>
            <a:r>
              <a:rPr lang="en-US" sz="1800" dirty="0"/>
              <a:t> </a:t>
            </a:r>
            <a:r>
              <a:rPr lang="en-US" sz="1800" dirty="0" err="1"/>
              <a:t>väljaselgitamine</a:t>
            </a:r>
            <a:r>
              <a:rPr lang="en-US" sz="1800" dirty="0"/>
              <a:t> ja </a:t>
            </a:r>
            <a:r>
              <a:rPr lang="en-US" sz="1800" dirty="0" err="1"/>
              <a:t>analüüs</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Intervjuud</a:t>
            </a:r>
            <a:r>
              <a:rPr lang="en-US" sz="1800" dirty="0">
                <a:solidFill>
                  <a:schemeClr val="accent1"/>
                </a:solidFill>
              </a:rPr>
              <a:t> ja </a:t>
            </a:r>
            <a:r>
              <a:rPr lang="en-US" sz="1800" dirty="0" err="1">
                <a:solidFill>
                  <a:schemeClr val="accent1"/>
                </a:solidFill>
              </a:rPr>
              <a:t>persoonade</a:t>
            </a:r>
            <a:r>
              <a:rPr lang="en-US" sz="1800" dirty="0">
                <a:solidFill>
                  <a:schemeClr val="accent1"/>
                </a:solidFill>
              </a:rPr>
              <a:t> </a:t>
            </a:r>
            <a:r>
              <a:rPr lang="en-US" sz="1800" dirty="0" err="1">
                <a:solidFill>
                  <a:schemeClr val="accent1"/>
                </a:solidFill>
              </a:rPr>
              <a:t>loomine</a:t>
            </a:r>
            <a:r>
              <a:rPr lang="en-US" sz="1800" dirty="0">
                <a:solidFill>
                  <a:schemeClr val="accent1"/>
                </a:solidFill>
              </a:rPr>
              <a:t>:</a:t>
            </a:r>
            <a:r>
              <a:rPr lang="en-US" sz="1800" b="1" dirty="0"/>
              <a:t> </a:t>
            </a:r>
            <a:r>
              <a:rPr lang="en-US" sz="1800" dirty="0" err="1"/>
              <a:t>kvalitatiivsed</a:t>
            </a:r>
            <a:r>
              <a:rPr lang="en-US" sz="1800" dirty="0"/>
              <a:t> </a:t>
            </a:r>
            <a:r>
              <a:rPr lang="en-US" sz="1800" dirty="0" err="1"/>
              <a:t>intervjuud</a:t>
            </a:r>
            <a:r>
              <a:rPr lang="en-US" sz="1800" dirty="0"/>
              <a:t> </a:t>
            </a:r>
            <a:r>
              <a:rPr lang="en-US" sz="1800" dirty="0" err="1"/>
              <a:t>sihtrühmade</a:t>
            </a:r>
            <a:r>
              <a:rPr lang="en-US" sz="1800" dirty="0"/>
              <a:t> </a:t>
            </a:r>
            <a:r>
              <a:rPr lang="en-US" sz="1800" dirty="0" err="1"/>
              <a:t>esindajatega</a:t>
            </a:r>
            <a:r>
              <a:rPr lang="en-US" sz="1800" dirty="0"/>
              <a:t> ja </a:t>
            </a:r>
            <a:r>
              <a:rPr lang="en-US" sz="1800" dirty="0" err="1"/>
              <a:t>nende</a:t>
            </a:r>
            <a:r>
              <a:rPr lang="en-US" sz="1800" dirty="0"/>
              <a:t> </a:t>
            </a:r>
            <a:r>
              <a:rPr lang="en-US" sz="1800" dirty="0" err="1"/>
              <a:t>põhjal</a:t>
            </a:r>
            <a:r>
              <a:rPr lang="en-US" sz="1800" dirty="0"/>
              <a:t> </a:t>
            </a:r>
            <a:r>
              <a:rPr lang="en-US" sz="1800" dirty="0" err="1"/>
              <a:t>nelja</a:t>
            </a:r>
            <a:r>
              <a:rPr lang="en-US" sz="1800" dirty="0"/>
              <a:t> </a:t>
            </a:r>
            <a:r>
              <a:rPr lang="en-US" sz="1800" dirty="0" err="1"/>
              <a:t>persoona</a:t>
            </a:r>
            <a:r>
              <a:rPr lang="en-US" sz="1800" dirty="0"/>
              <a:t> </a:t>
            </a:r>
            <a:r>
              <a:rPr lang="en-US" sz="1800" dirty="0" err="1"/>
              <a:t>loomine</a:t>
            </a:r>
            <a:r>
              <a:rPr lang="en-US" sz="1800" dirty="0"/>
              <a:t> </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Strateegia</a:t>
            </a:r>
            <a:r>
              <a:rPr lang="en-US" sz="1800" dirty="0">
                <a:solidFill>
                  <a:schemeClr val="accent1"/>
                </a:solidFill>
              </a:rPr>
              <a:t> </a:t>
            </a:r>
            <a:r>
              <a:rPr lang="en-US" sz="1800" dirty="0" err="1">
                <a:solidFill>
                  <a:schemeClr val="accent1"/>
                </a:solidFill>
              </a:rPr>
              <a:t>koostamine</a:t>
            </a:r>
            <a:r>
              <a:rPr lang="en-US" sz="1800" dirty="0">
                <a:solidFill>
                  <a:schemeClr val="accent1"/>
                </a:solidFill>
              </a:rPr>
              <a:t>:</a:t>
            </a:r>
            <a:r>
              <a:rPr lang="en-US" sz="1800" b="1" dirty="0"/>
              <a:t> </a:t>
            </a:r>
            <a:r>
              <a:rPr lang="en-US" sz="1800" dirty="0" err="1"/>
              <a:t>koostati</a:t>
            </a:r>
            <a:r>
              <a:rPr lang="en-US" sz="1800" dirty="0"/>
              <a:t> </a:t>
            </a:r>
            <a:r>
              <a:rPr lang="en-US" sz="1800" dirty="0" err="1"/>
              <a:t>sihtrühmapõhine</a:t>
            </a:r>
            <a:r>
              <a:rPr lang="en-US" sz="1800" dirty="0"/>
              <a:t> </a:t>
            </a:r>
            <a:r>
              <a:rPr lang="en-US" sz="1800" dirty="0" err="1"/>
              <a:t>turundus</a:t>
            </a:r>
            <a:r>
              <a:rPr lang="en-US" sz="1800" dirty="0"/>
              <a:t>- ja </a:t>
            </a:r>
            <a:r>
              <a:rPr lang="en-US" sz="1800" dirty="0" err="1"/>
              <a:t>kommunikatsioonistrateegia</a:t>
            </a:r>
            <a:r>
              <a:rPr lang="en-US" sz="1800" dirty="0"/>
              <a:t>, </a:t>
            </a:r>
            <a:r>
              <a:rPr lang="en-US" sz="1800" dirty="0" err="1"/>
              <a:t>mida</a:t>
            </a:r>
            <a:r>
              <a:rPr lang="en-US" sz="1800" dirty="0"/>
              <a:t> </a:t>
            </a:r>
            <a:r>
              <a:rPr lang="en-US" sz="1800" dirty="0" err="1"/>
              <a:t>toetavad</a:t>
            </a:r>
            <a:r>
              <a:rPr lang="en-US" sz="1800" dirty="0"/>
              <a:t> </a:t>
            </a:r>
            <a:r>
              <a:rPr lang="en-US" sz="1800" dirty="0" err="1"/>
              <a:t>loodud</a:t>
            </a:r>
            <a:r>
              <a:rPr lang="en-US" sz="1800" dirty="0"/>
              <a:t> </a:t>
            </a:r>
            <a:r>
              <a:rPr lang="en-US" sz="1800" dirty="0" err="1"/>
              <a:t>persoonad</a:t>
            </a:r>
            <a:endParaRPr sz="1800" dirty="0"/>
          </a:p>
          <a:p>
            <a:pPr marL="457200" lvl="0" indent="-342900" algn="l" rtl="0">
              <a:lnSpc>
                <a:spcPct val="150000"/>
              </a:lnSpc>
              <a:spcBef>
                <a:spcPts val="0"/>
              </a:spcBef>
              <a:spcAft>
                <a:spcPts val="0"/>
              </a:spcAft>
              <a:buSzPts val="1800"/>
              <a:buChar char="-"/>
            </a:pPr>
            <a:r>
              <a:rPr lang="en-US" sz="1800" dirty="0" err="1">
                <a:solidFill>
                  <a:srgbClr val="DB224C"/>
                </a:solidFill>
              </a:rPr>
              <a:t>Koostöö</a:t>
            </a:r>
            <a:r>
              <a:rPr lang="en-US" sz="1800" dirty="0">
                <a:solidFill>
                  <a:srgbClr val="DB224C"/>
                </a:solidFill>
              </a:rPr>
              <a:t>:</a:t>
            </a:r>
            <a:r>
              <a:rPr lang="en-US" sz="1800" b="1" dirty="0"/>
              <a:t> </a:t>
            </a:r>
            <a:r>
              <a:rPr lang="en-US" sz="1800" dirty="0" err="1"/>
              <a:t>regulaarne</a:t>
            </a:r>
            <a:r>
              <a:rPr lang="en-US" sz="1800" dirty="0"/>
              <a:t> </a:t>
            </a:r>
            <a:r>
              <a:rPr lang="en-US" sz="1800" dirty="0" err="1"/>
              <a:t>koostöö</a:t>
            </a:r>
            <a:r>
              <a:rPr lang="en-US" sz="1800" dirty="0"/>
              <a:t> </a:t>
            </a:r>
            <a:r>
              <a:rPr lang="en-US" sz="1800" dirty="0" err="1"/>
              <a:t>juhendajatega</a:t>
            </a:r>
            <a:r>
              <a:rPr lang="en-US" sz="1800" dirty="0"/>
              <a:t>, </a:t>
            </a:r>
            <a:r>
              <a:rPr lang="en-US" sz="1800" dirty="0" err="1"/>
              <a:t>igapäevane</a:t>
            </a:r>
            <a:r>
              <a:rPr lang="en-US" sz="1800" dirty="0"/>
              <a:t> </a:t>
            </a:r>
            <a:r>
              <a:rPr lang="en-US" sz="1800" dirty="0" err="1"/>
              <a:t>suhtlus</a:t>
            </a:r>
            <a:r>
              <a:rPr lang="en-US" sz="1800" dirty="0"/>
              <a:t> </a:t>
            </a:r>
            <a:r>
              <a:rPr lang="en-US" sz="1800" dirty="0" err="1"/>
              <a:t>grupiliikmetega</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Dokumentatsioon</a:t>
            </a:r>
            <a:r>
              <a:rPr lang="en-US" sz="1800" dirty="0">
                <a:solidFill>
                  <a:schemeClr val="accent1"/>
                </a:solidFill>
              </a:rPr>
              <a:t> ja </a:t>
            </a:r>
            <a:r>
              <a:rPr lang="en-US" sz="1800" dirty="0" err="1">
                <a:solidFill>
                  <a:schemeClr val="accent1"/>
                </a:solidFill>
              </a:rPr>
              <a:t>tulemuste</a:t>
            </a:r>
            <a:r>
              <a:rPr lang="en-US" sz="1800" dirty="0">
                <a:solidFill>
                  <a:schemeClr val="accent1"/>
                </a:solidFill>
              </a:rPr>
              <a:t> </a:t>
            </a:r>
            <a:r>
              <a:rPr lang="en-US" sz="1800" dirty="0" err="1">
                <a:solidFill>
                  <a:schemeClr val="accent1"/>
                </a:solidFill>
              </a:rPr>
              <a:t>levitamine</a:t>
            </a:r>
            <a:r>
              <a:rPr lang="en-US" sz="1800" dirty="0">
                <a:solidFill>
                  <a:schemeClr val="accent1"/>
                </a:solidFill>
              </a:rPr>
              <a:t>:</a:t>
            </a:r>
            <a:r>
              <a:rPr lang="en-US" sz="1800" b="1" dirty="0"/>
              <a:t> </a:t>
            </a:r>
            <a:r>
              <a:rPr lang="en-US" sz="1800" dirty="0" err="1"/>
              <a:t>projektiportfoolio</a:t>
            </a:r>
            <a:r>
              <a:rPr lang="en-US" sz="1800" dirty="0"/>
              <a:t> ja </a:t>
            </a:r>
            <a:r>
              <a:rPr lang="en-US" sz="1800" dirty="0" err="1"/>
              <a:t>turundusstrateegia</a:t>
            </a:r>
            <a:r>
              <a:rPr lang="en-US" sz="1800" dirty="0"/>
              <a:t> </a:t>
            </a:r>
            <a:r>
              <a:rPr lang="en-US" sz="1800" dirty="0" err="1"/>
              <a:t>dokument</a:t>
            </a:r>
            <a:r>
              <a:rPr lang="en-US" sz="1800" dirty="0"/>
              <a:t>, </a:t>
            </a:r>
            <a:r>
              <a:rPr lang="en-US" sz="1800" dirty="0" err="1"/>
              <a:t>meediplaan</a:t>
            </a:r>
            <a:r>
              <a:rPr lang="en-US" sz="1800" dirty="0"/>
              <a:t> </a:t>
            </a:r>
            <a:r>
              <a:rPr lang="en-US" sz="1800" dirty="0" err="1"/>
              <a:t>ning</a:t>
            </a:r>
            <a:r>
              <a:rPr lang="en-US" sz="1800" dirty="0"/>
              <a:t> </a:t>
            </a:r>
            <a:r>
              <a:rPr lang="en-US" sz="1800" dirty="0" err="1"/>
              <a:t>lõppesitlus</a:t>
            </a:r>
            <a:r>
              <a:rPr lang="en-US" sz="1800" dirty="0"/>
              <a:t> </a:t>
            </a:r>
            <a:r>
              <a:rPr lang="en-US" sz="1800" dirty="0" err="1"/>
              <a:t>raamatukogu</a:t>
            </a:r>
            <a:r>
              <a:rPr lang="en-US" sz="1800" dirty="0"/>
              <a:t> </a:t>
            </a:r>
            <a:r>
              <a:rPr lang="en-US" sz="1800" dirty="0" err="1"/>
              <a:t>personalile</a:t>
            </a:r>
            <a:endParaRP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41eb1dfd8e_0_0"/>
          <p:cNvSpPr txBox="1">
            <a:spLocks noGrp="1"/>
          </p:cNvSpPr>
          <p:nvPr>
            <p:ph type="title"/>
          </p:nvPr>
        </p:nvSpPr>
        <p:spPr>
          <a:xfrm>
            <a:off x="628650" y="328350"/>
            <a:ext cx="7886700" cy="9039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6000"/>
              <a:buFont typeface="Times New Roman"/>
              <a:buNone/>
            </a:pP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Teaduspõhisus</a:t>
            </a:r>
            <a:r>
              <a:rPr lang="en-US" sz="3600">
                <a:solidFill>
                  <a:schemeClr val="accent1"/>
                </a:solidFill>
              </a:rPr>
              <a:t> </a:t>
            </a:r>
            <a:endParaRPr sz="3600">
              <a:solidFill>
                <a:schemeClr val="accent1"/>
              </a:solidFill>
            </a:endParaRPr>
          </a:p>
        </p:txBody>
      </p:sp>
      <p:sp>
        <p:nvSpPr>
          <p:cNvPr id="150" name="Google Shape;150;g341eb1dfd8e_0_0"/>
          <p:cNvSpPr txBox="1">
            <a:spLocks noGrp="1"/>
          </p:cNvSpPr>
          <p:nvPr>
            <p:ph type="body" idx="1"/>
          </p:nvPr>
        </p:nvSpPr>
        <p:spPr>
          <a:xfrm>
            <a:off x="572375" y="1232250"/>
            <a:ext cx="7886700" cy="33300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0"/>
              </a:spcBef>
              <a:spcAft>
                <a:spcPts val="0"/>
              </a:spcAft>
              <a:buSzPts val="1800"/>
              <a:buChar char="⎯"/>
            </a:pPr>
            <a:r>
              <a:rPr lang="en-US" sz="1800"/>
              <a:t>Varasemad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ELU</a:t>
            </a:r>
            <a:r>
              <a:rPr lang="en-US" sz="1800"/>
              <a:t> raamatukoguturunduse projektid ja nende väljunditena koostatud digiväljaanded</a:t>
            </a:r>
            <a:endParaRPr sz="1800"/>
          </a:p>
          <a:p>
            <a:pPr marL="457200" lvl="0" indent="-342900" algn="l" rtl="0">
              <a:lnSpc>
                <a:spcPct val="150000"/>
              </a:lnSpc>
              <a:spcBef>
                <a:spcPts val="0"/>
              </a:spcBef>
              <a:spcAft>
                <a:spcPts val="0"/>
              </a:spcAft>
              <a:buSzPts val="1800"/>
              <a:buChar char="⎯"/>
            </a:pPr>
            <a:r>
              <a:rPr lang="en-US" sz="1800"/>
              <a:t>Rahvusvahelised uuringud ja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teooriad</a:t>
            </a:r>
            <a:endParaRPr sz="1800"/>
          </a:p>
          <a:p>
            <a:pPr marL="457200" lvl="0" indent="-342900" algn="l" rtl="0">
              <a:lnSpc>
                <a:spcPct val="150000"/>
              </a:lnSpc>
              <a:spcBef>
                <a:spcPts val="0"/>
              </a:spcBef>
              <a:spcAft>
                <a:spcPts val="0"/>
              </a:spcAft>
              <a:buSzPts val="1800"/>
              <a:buChar char="⎯"/>
            </a:pPr>
            <a:r>
              <a:rPr lang="en-US" sz="1800"/>
              <a:t>Kohalikud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arengukavad</a:t>
            </a:r>
            <a:r>
              <a:rPr lang="en-US" sz="1800"/>
              <a:t> ja statistika </a:t>
            </a:r>
            <a:endParaRPr sz="1800"/>
          </a:p>
          <a:p>
            <a:pPr marL="457200" lvl="0" indent="-342900" algn="l" rtl="0">
              <a:lnSpc>
                <a:spcPct val="150000"/>
              </a:lnSpc>
              <a:spcBef>
                <a:spcPts val="0"/>
              </a:spcBef>
              <a:spcAft>
                <a:spcPts val="0"/>
              </a:spcAft>
              <a:buSzPts val="1800"/>
              <a:buChar char="⎯"/>
            </a:pPr>
            <a:r>
              <a:rPr lang="en-US" sz="1800"/>
              <a:t>Mõisted</a:t>
            </a:r>
            <a:endParaRPr sz="1800"/>
          </a:p>
          <a:p>
            <a:pPr marL="0" lvl="0" indent="0" algn="l" rtl="0">
              <a:lnSpc>
                <a:spcPct val="150000"/>
              </a:lnSpc>
              <a:spcBef>
                <a:spcPts val="1200"/>
              </a:spcBef>
              <a:spcAft>
                <a:spcPts val="0"/>
              </a:spcAft>
              <a:buSzPts val="2800"/>
              <a:buNone/>
            </a:pPr>
            <a:endParaRPr sz="2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5781544fe5_6_0"/>
          <p:cNvSpPr txBox="1">
            <a:spLocks noGrp="1"/>
          </p:cNvSpPr>
          <p:nvPr>
            <p:ph type="title"/>
          </p:nvPr>
        </p:nvSpPr>
        <p:spPr>
          <a:xfrm>
            <a:off x="628650" y="311650"/>
            <a:ext cx="7886700" cy="9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rPr>
              <a:t>Kasutatud turundusteooria tööriistakast</a:t>
            </a:r>
            <a:endParaRPr sz="3600">
              <a:solidFill>
                <a:schemeClr val="accent1"/>
              </a:solidFill>
            </a:endParaRPr>
          </a:p>
        </p:txBody>
      </p:sp>
      <p:sp>
        <p:nvSpPr>
          <p:cNvPr id="157" name="Google Shape;157;g35781544fe5_6_0"/>
          <p:cNvSpPr txBox="1">
            <a:spLocks noGrp="1"/>
          </p:cNvSpPr>
          <p:nvPr>
            <p:ph type="body" idx="1"/>
          </p:nvPr>
        </p:nvSpPr>
        <p:spPr>
          <a:xfrm>
            <a:off x="628650" y="1310976"/>
            <a:ext cx="7886700" cy="3068400"/>
          </a:xfrm>
          <a:prstGeom prst="rect">
            <a:avLst/>
          </a:prstGeom>
        </p:spPr>
        <p:txBody>
          <a:bodyPr spcFirstLastPara="1" wrap="square" lIns="91425" tIns="45700" rIns="91425" bIns="45700" anchor="t" anchorCtr="0">
            <a:normAutofit lnSpcReduction="10000"/>
          </a:bodyPr>
          <a:lstStyle/>
          <a:p>
            <a:pPr marL="457200" lvl="0" indent="-342900" algn="l" rtl="0">
              <a:lnSpc>
                <a:spcPct val="150000"/>
              </a:lnSpc>
              <a:spcBef>
                <a:spcPts val="0"/>
              </a:spcBef>
              <a:spcAft>
                <a:spcPts val="0"/>
              </a:spcAft>
              <a:buSzPts val="1800"/>
              <a:buChar char="⎯"/>
            </a:pPr>
            <a:r>
              <a:rPr lang="en-US" sz="1800"/>
              <a:t>Turundusmudelid (4P ja 7P)</a:t>
            </a:r>
            <a:endParaRPr sz="1800"/>
          </a:p>
          <a:p>
            <a:pPr marL="457200" lvl="0" indent="-342900" algn="l" rtl="0">
              <a:lnSpc>
                <a:spcPct val="150000"/>
              </a:lnSpc>
              <a:spcBef>
                <a:spcPts val="0"/>
              </a:spcBef>
              <a:spcAft>
                <a:spcPts val="0"/>
              </a:spcAft>
              <a:buSzPts val="1800"/>
              <a:buChar char="⎯"/>
            </a:pPr>
            <a:r>
              <a:rPr lang="en-US" sz="1800"/>
              <a:t>Kliendisuhete juhtimine</a:t>
            </a:r>
            <a:r>
              <a:rPr lang="en-US" sz="1800" i="1"/>
              <a:t> (Customer Relationship Marketing/CRM)</a:t>
            </a:r>
            <a:endParaRPr sz="1800" i="1"/>
          </a:p>
          <a:p>
            <a:pPr marL="457200" lvl="0" indent="-342900" algn="l" rtl="0">
              <a:lnSpc>
                <a:spcPct val="150000"/>
              </a:lnSpc>
              <a:spcBef>
                <a:spcPts val="0"/>
              </a:spcBef>
              <a:spcAft>
                <a:spcPts val="0"/>
              </a:spcAft>
              <a:buSzPts val="1800"/>
              <a:buChar char="⎯"/>
            </a:pPr>
            <a:r>
              <a:rPr lang="en-US" sz="1800"/>
              <a:t>Segmenteerimine, sihtimine ja positsioneerimine </a:t>
            </a:r>
            <a:r>
              <a:rPr lang="en-US" sz="1800" i="1"/>
              <a:t>(Segmentation, Targeting, Positioning/STP)</a:t>
            </a:r>
            <a:endParaRPr sz="1800" i="1"/>
          </a:p>
          <a:p>
            <a:pPr marL="457200" lvl="0" indent="-342900" algn="l" rtl="0">
              <a:lnSpc>
                <a:spcPct val="150000"/>
              </a:lnSpc>
              <a:spcBef>
                <a:spcPts val="0"/>
              </a:spcBef>
              <a:spcAft>
                <a:spcPts val="0"/>
              </a:spcAft>
              <a:buSzPts val="1800"/>
              <a:buChar char="⎯"/>
            </a:pPr>
            <a:r>
              <a:rPr lang="en-US" sz="1800"/>
              <a:t>Integreeritud turundus </a:t>
            </a:r>
            <a:r>
              <a:rPr lang="en-US" sz="1800" i="1"/>
              <a:t>(Integrated Marketing)</a:t>
            </a:r>
            <a:r>
              <a:rPr lang="en-US" sz="1800"/>
              <a:t> ja organisatsiooniline orientatsioon</a:t>
            </a:r>
            <a:endParaRPr sz="1800"/>
          </a:p>
          <a:p>
            <a:pPr marL="457200" lvl="0" indent="-342900" algn="l" rtl="0">
              <a:lnSpc>
                <a:spcPct val="150000"/>
              </a:lnSpc>
              <a:spcBef>
                <a:spcPts val="0"/>
              </a:spcBef>
              <a:spcAft>
                <a:spcPts val="0"/>
              </a:spcAft>
              <a:buSzPts val="1800"/>
              <a:buChar char="⎯"/>
            </a:pPr>
            <a:r>
              <a:rPr lang="en-US" sz="1800"/>
              <a:t>Strateegiline turunduse planeerimine </a:t>
            </a:r>
            <a:r>
              <a:rPr lang="en-US" sz="1800" i="1"/>
              <a:t>(Strategic Marketing Planning)</a:t>
            </a:r>
            <a:endParaRPr sz="1800" i="1"/>
          </a:p>
          <a:p>
            <a:pPr marL="457200" lvl="0" indent="-342900" algn="l" rtl="0">
              <a:lnSpc>
                <a:spcPct val="150000"/>
              </a:lnSpc>
              <a:spcBef>
                <a:spcPts val="0"/>
              </a:spcBef>
              <a:spcAft>
                <a:spcPts val="0"/>
              </a:spcAft>
              <a:buSzPts val="1800"/>
              <a:buChar char="⎯"/>
            </a:pPr>
            <a:r>
              <a:rPr lang="en-US" sz="1800"/>
              <a:t>4C-mudel</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5759270f78_0_6"/>
          <p:cNvSpPr txBox="1">
            <a:spLocks noGrp="1"/>
          </p:cNvSpPr>
          <p:nvPr>
            <p:ph type="title"/>
          </p:nvPr>
        </p:nvSpPr>
        <p:spPr>
          <a:xfrm>
            <a:off x="628650" y="325475"/>
            <a:ext cx="7886700" cy="9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rPr>
              <a:t>Interdistsiplinaarsus</a:t>
            </a:r>
            <a:endParaRPr sz="3600">
              <a:solidFill>
                <a:schemeClr val="accent1"/>
              </a:solidFill>
            </a:endParaRPr>
          </a:p>
        </p:txBody>
      </p:sp>
      <p:sp>
        <p:nvSpPr>
          <p:cNvPr id="164" name="Google Shape;164;g35759270f78_0_6"/>
          <p:cNvSpPr txBox="1">
            <a:spLocks noGrp="1"/>
          </p:cNvSpPr>
          <p:nvPr>
            <p:ph type="body" idx="1"/>
          </p:nvPr>
        </p:nvSpPr>
        <p:spPr>
          <a:xfrm>
            <a:off x="482400" y="820800"/>
            <a:ext cx="8374650" cy="3395375"/>
          </a:xfrm>
          <a:prstGeom prst="rect">
            <a:avLst/>
          </a:prstGeom>
        </p:spPr>
        <p:txBody>
          <a:bodyPr spcFirstLastPara="1" wrap="square" lIns="91425" tIns="45700" rIns="91425" bIns="45700" anchor="t" anchorCtr="0">
            <a:noAutofit/>
          </a:bodyPr>
          <a:lstStyle/>
          <a:p>
            <a:pPr marL="0" lvl="0" indent="0" algn="l" rtl="0">
              <a:lnSpc>
                <a:spcPct val="150000"/>
              </a:lnSpc>
              <a:spcBef>
                <a:spcPts val="1200"/>
              </a:spcBef>
              <a:spcAft>
                <a:spcPts val="0"/>
              </a:spcAft>
              <a:buNone/>
            </a:pPr>
            <a:r>
              <a:rPr lang="en-US" sz="1800" dirty="0" err="1"/>
              <a:t>Koostöö</a:t>
            </a:r>
            <a:r>
              <a:rPr lang="en-US" sz="1800" dirty="0"/>
              <a:t> </a:t>
            </a:r>
            <a:r>
              <a:rPr lang="en-US" sz="1800" dirty="0" err="1"/>
              <a:t>eri</a:t>
            </a:r>
            <a:r>
              <a:rPr lang="en-US" sz="1800" dirty="0"/>
              <a:t> </a:t>
            </a:r>
            <a:r>
              <a:rPr lang="en-US" sz="1800" dirty="0" err="1"/>
              <a:t>vaatenurkade</a:t>
            </a:r>
            <a:r>
              <a:rPr lang="en-US" sz="1800" dirty="0"/>
              <a:t> </a:t>
            </a:r>
            <a:r>
              <a:rPr lang="en-US" sz="1800" dirty="0" err="1"/>
              <a:t>vahel</a:t>
            </a:r>
            <a:r>
              <a:rPr lang="en-US" sz="1800" dirty="0"/>
              <a:t> </a:t>
            </a:r>
            <a:r>
              <a:rPr lang="en-US" sz="1800" dirty="0" err="1"/>
              <a:t>tõi</a:t>
            </a:r>
            <a:r>
              <a:rPr lang="en-US" sz="1800" dirty="0"/>
              <a:t> </a:t>
            </a:r>
            <a:r>
              <a:rPr lang="en-US" sz="1800" dirty="0" err="1"/>
              <a:t>kasutajakeskse</a:t>
            </a:r>
            <a:r>
              <a:rPr lang="en-US" sz="1800" dirty="0"/>
              <a:t> ja </a:t>
            </a:r>
            <a:r>
              <a:rPr lang="en-US" sz="1800" dirty="0" err="1"/>
              <a:t>praktilise</a:t>
            </a:r>
            <a:r>
              <a:rPr lang="en-US" sz="1800" dirty="0"/>
              <a:t> </a:t>
            </a:r>
            <a:r>
              <a:rPr lang="en-US" sz="1800" dirty="0" err="1"/>
              <a:t>tulemuse</a:t>
            </a:r>
            <a:endParaRPr sz="1800" dirty="0"/>
          </a:p>
          <a:p>
            <a:pPr marL="457200" lvl="0" indent="-342900" algn="l" rtl="0">
              <a:lnSpc>
                <a:spcPct val="150000"/>
              </a:lnSpc>
              <a:spcBef>
                <a:spcPts val="1200"/>
              </a:spcBef>
              <a:spcAft>
                <a:spcPts val="0"/>
              </a:spcAft>
              <a:buSzPts val="1800"/>
              <a:buChar char="-"/>
            </a:pPr>
            <a:r>
              <a:rPr lang="en-US" sz="1800" dirty="0" err="1">
                <a:solidFill>
                  <a:schemeClr val="accent1"/>
                </a:solidFill>
              </a:rPr>
              <a:t>Turundus</a:t>
            </a:r>
            <a:r>
              <a:rPr lang="en-US" sz="1800" dirty="0">
                <a:solidFill>
                  <a:schemeClr val="accent1"/>
                </a:solidFill>
              </a:rPr>
              <a:t> ja </a:t>
            </a:r>
            <a:r>
              <a:rPr lang="en-US" sz="1800" dirty="0" err="1">
                <a:solidFill>
                  <a:schemeClr val="accent1"/>
                </a:solidFill>
              </a:rPr>
              <a:t>kommunikatsioon</a:t>
            </a:r>
            <a:r>
              <a:rPr lang="en-US" sz="1800" dirty="0">
                <a:solidFill>
                  <a:schemeClr val="accent1"/>
                </a:solidFill>
              </a:rPr>
              <a:t>:</a:t>
            </a:r>
            <a:r>
              <a:rPr lang="en-US" sz="1800" dirty="0"/>
              <a:t> </a:t>
            </a:r>
            <a:r>
              <a:rPr lang="en-US" sz="1800" dirty="0" err="1"/>
              <a:t>sihtrühmapõhised</a:t>
            </a:r>
            <a:r>
              <a:rPr lang="en-US" sz="1800" dirty="0"/>
              <a:t> </a:t>
            </a:r>
            <a:r>
              <a:rPr lang="en-US" sz="1800" dirty="0" err="1"/>
              <a:t>sõnumid</a:t>
            </a:r>
            <a:r>
              <a:rPr lang="en-US" sz="1800" dirty="0"/>
              <a:t> ja </a:t>
            </a:r>
            <a:r>
              <a:rPr lang="en-US" sz="1800" dirty="0" err="1"/>
              <a:t>meediaplaan</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R</a:t>
            </a:r>
            <a:r>
              <a:rPr lang="en-US" sz="1800" dirty="0" err="1">
                <a:solidFill>
                  <a:srgbClr val="DB224C"/>
                </a:solidFill>
              </a:rPr>
              <a:t>aamatukogundus</a:t>
            </a:r>
            <a:r>
              <a:rPr lang="en-US" sz="1800" dirty="0">
                <a:solidFill>
                  <a:srgbClr val="DB224C"/>
                </a:solidFill>
              </a:rPr>
              <a:t> ja info- ja </a:t>
            </a:r>
            <a:r>
              <a:rPr lang="en-US" sz="1800" dirty="0" err="1">
                <a:solidFill>
                  <a:srgbClr val="DB224C"/>
                </a:solidFill>
              </a:rPr>
              <a:t>kommunikatsioonitehnoloogia</a:t>
            </a:r>
            <a:r>
              <a:rPr lang="en-US" sz="1800" dirty="0">
                <a:solidFill>
                  <a:srgbClr val="DB224C"/>
                </a:solidFill>
              </a:rPr>
              <a:t>:</a:t>
            </a:r>
            <a:r>
              <a:rPr lang="en-US" sz="1800" dirty="0"/>
              <a:t> </a:t>
            </a:r>
            <a:r>
              <a:rPr lang="en-US" sz="1800" dirty="0" err="1"/>
              <a:t>rahvusvaheliste</a:t>
            </a:r>
            <a:r>
              <a:rPr lang="en-US" sz="1800" dirty="0"/>
              <a:t> </a:t>
            </a:r>
            <a:r>
              <a:rPr lang="en-US" sz="1800" dirty="0" err="1"/>
              <a:t>praktikate</a:t>
            </a:r>
            <a:r>
              <a:rPr lang="en-US" sz="1800" dirty="0"/>
              <a:t> ja </a:t>
            </a:r>
            <a:r>
              <a:rPr lang="en-US" sz="1800" dirty="0" err="1"/>
              <a:t>teenuste</a:t>
            </a:r>
            <a:r>
              <a:rPr lang="en-US" sz="1800" dirty="0"/>
              <a:t> </a:t>
            </a:r>
            <a:r>
              <a:rPr lang="en-US" sz="1800" dirty="0" err="1"/>
              <a:t>analüüs</a:t>
            </a:r>
            <a:r>
              <a:rPr lang="en-US" sz="1800" dirty="0"/>
              <a:t> </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Eripedagoogika</a:t>
            </a:r>
            <a:r>
              <a:rPr lang="en-US" sz="1800" dirty="0">
                <a:solidFill>
                  <a:schemeClr val="accent1"/>
                </a:solidFill>
              </a:rPr>
              <a:t> ja </a:t>
            </a:r>
            <a:r>
              <a:rPr lang="en-US" sz="1800" dirty="0" err="1">
                <a:solidFill>
                  <a:schemeClr val="accent1"/>
                </a:solidFill>
              </a:rPr>
              <a:t>sotsiaalteadused</a:t>
            </a:r>
            <a:r>
              <a:rPr lang="en-US" sz="1800" dirty="0">
                <a:solidFill>
                  <a:schemeClr val="accent1"/>
                </a:solidFill>
              </a:rPr>
              <a:t>:</a:t>
            </a:r>
            <a:r>
              <a:rPr lang="en-US" sz="1800" b="1" dirty="0"/>
              <a:t> </a:t>
            </a:r>
            <a:r>
              <a:rPr lang="en-US" sz="1800" dirty="0" err="1"/>
              <a:t>kaasavus</a:t>
            </a:r>
            <a:r>
              <a:rPr lang="en-US" sz="1800" dirty="0"/>
              <a:t> ja </a:t>
            </a:r>
            <a:r>
              <a:rPr lang="en-US" sz="1800" dirty="0" err="1"/>
              <a:t>kasutajasõbralikkus</a:t>
            </a:r>
            <a:r>
              <a:rPr lang="en-US" sz="1800" dirty="0"/>
              <a:t> </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Kirjalik</a:t>
            </a:r>
            <a:r>
              <a:rPr lang="en-US" sz="1800" dirty="0">
                <a:solidFill>
                  <a:schemeClr val="accent1"/>
                </a:solidFill>
              </a:rPr>
              <a:t> </a:t>
            </a:r>
            <a:r>
              <a:rPr lang="en-US" sz="1800" dirty="0" err="1">
                <a:solidFill>
                  <a:schemeClr val="accent1"/>
                </a:solidFill>
              </a:rPr>
              <a:t>tõlge</a:t>
            </a:r>
            <a:r>
              <a:rPr lang="en-US" sz="1800" dirty="0">
                <a:solidFill>
                  <a:schemeClr val="accent1"/>
                </a:solidFill>
              </a:rPr>
              <a:t> ja </a:t>
            </a:r>
            <a:r>
              <a:rPr lang="en-US" sz="1800" dirty="0" err="1">
                <a:solidFill>
                  <a:schemeClr val="accent1"/>
                </a:solidFill>
              </a:rPr>
              <a:t>digimeedia</a:t>
            </a:r>
            <a:r>
              <a:rPr lang="en-US" sz="1800" dirty="0">
                <a:solidFill>
                  <a:schemeClr val="accent1"/>
                </a:solidFill>
              </a:rPr>
              <a:t>:</a:t>
            </a:r>
            <a:r>
              <a:rPr lang="en-US" sz="1800" b="1" dirty="0"/>
              <a:t> </a:t>
            </a:r>
            <a:r>
              <a:rPr lang="en-US" sz="1800" dirty="0" err="1"/>
              <a:t>selge</a:t>
            </a:r>
            <a:r>
              <a:rPr lang="en-US" sz="1800" dirty="0"/>
              <a:t> </a:t>
            </a:r>
            <a:r>
              <a:rPr lang="en-US" sz="1800" dirty="0" err="1"/>
              <a:t>sõnastus</a:t>
            </a:r>
            <a:r>
              <a:rPr lang="en-US" sz="1800" dirty="0"/>
              <a:t>, </a:t>
            </a:r>
            <a:r>
              <a:rPr lang="en-US" sz="1800" dirty="0" err="1"/>
              <a:t>visuaalne</a:t>
            </a:r>
            <a:r>
              <a:rPr lang="en-US" sz="1800" dirty="0"/>
              <a:t> ja </a:t>
            </a:r>
            <a:r>
              <a:rPr lang="en-US" sz="1800" dirty="0" err="1"/>
              <a:t>keeleline</a:t>
            </a:r>
            <a:r>
              <a:rPr lang="en-US" sz="1800" dirty="0"/>
              <a:t> </a:t>
            </a:r>
            <a:r>
              <a:rPr lang="en-US" sz="1800" dirty="0" err="1"/>
              <a:t>ligipääsetavus</a:t>
            </a:r>
            <a:endParaRPr sz="1800" dirty="0"/>
          </a:p>
          <a:p>
            <a:pPr marL="457200" lvl="0" indent="-342900" algn="l" rtl="0">
              <a:lnSpc>
                <a:spcPct val="150000"/>
              </a:lnSpc>
              <a:spcBef>
                <a:spcPts val="0"/>
              </a:spcBef>
              <a:spcAft>
                <a:spcPts val="0"/>
              </a:spcAft>
              <a:buSzPts val="1800"/>
              <a:buChar char="-"/>
            </a:pPr>
            <a:r>
              <a:rPr lang="en-US" sz="1800" dirty="0" err="1">
                <a:solidFill>
                  <a:schemeClr val="accent1"/>
                </a:solidFill>
              </a:rPr>
              <a:t>Loodusteadused</a:t>
            </a:r>
            <a:r>
              <a:rPr lang="en-US" sz="1800" dirty="0">
                <a:solidFill>
                  <a:schemeClr val="accent1"/>
                </a:solidFill>
              </a:rPr>
              <a:t> ja </a:t>
            </a:r>
            <a:r>
              <a:rPr lang="en-US" sz="1800" dirty="0" err="1">
                <a:solidFill>
                  <a:schemeClr val="accent1"/>
                </a:solidFill>
              </a:rPr>
              <a:t>andmepõhine</a:t>
            </a:r>
            <a:r>
              <a:rPr lang="en-US" sz="1800" dirty="0">
                <a:solidFill>
                  <a:schemeClr val="accent1"/>
                </a:solidFill>
              </a:rPr>
              <a:t> </a:t>
            </a:r>
            <a:r>
              <a:rPr lang="en-US" sz="1800" dirty="0" err="1">
                <a:solidFill>
                  <a:schemeClr val="accent1"/>
                </a:solidFill>
              </a:rPr>
              <a:t>lähenemine</a:t>
            </a:r>
            <a:r>
              <a:rPr lang="en-US" sz="1800" dirty="0">
                <a:solidFill>
                  <a:schemeClr val="accent1"/>
                </a:solidFill>
              </a:rPr>
              <a:t>:</a:t>
            </a:r>
            <a:r>
              <a:rPr lang="en-US" sz="1800" b="1" dirty="0"/>
              <a:t> </a:t>
            </a:r>
            <a:r>
              <a:rPr lang="en-US" sz="1800" dirty="0" err="1"/>
              <a:t>strateegia</a:t>
            </a:r>
            <a:r>
              <a:rPr lang="en-US" sz="1800" dirty="0"/>
              <a:t> </a:t>
            </a:r>
            <a:r>
              <a:rPr lang="en-US" sz="1800" dirty="0" err="1"/>
              <a:t>põhines</a:t>
            </a:r>
            <a:r>
              <a:rPr lang="en-US" sz="1800" dirty="0"/>
              <a:t> </a:t>
            </a:r>
            <a:r>
              <a:rPr lang="en-US" sz="1800" dirty="0" err="1"/>
              <a:t>analüüsil</a:t>
            </a:r>
            <a:r>
              <a:rPr lang="en-US" sz="1800" dirty="0"/>
              <a:t>, </a:t>
            </a:r>
            <a:r>
              <a:rPr lang="en-US" sz="1800" dirty="0" err="1"/>
              <a:t>mitte</a:t>
            </a:r>
            <a:r>
              <a:rPr lang="en-US" sz="1800" dirty="0"/>
              <a:t> </a:t>
            </a:r>
            <a:r>
              <a:rPr lang="en-US" sz="1800" dirty="0" err="1"/>
              <a:t>eeldustel</a:t>
            </a:r>
            <a:r>
              <a:rPr lang="en-US" sz="1800" dirty="0"/>
              <a:t> </a:t>
            </a:r>
            <a:endParaRPr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5759270f78_0_0"/>
          <p:cNvSpPr txBox="1">
            <a:spLocks noGrp="1"/>
          </p:cNvSpPr>
          <p:nvPr>
            <p:ph type="title"/>
          </p:nvPr>
        </p:nvSpPr>
        <p:spPr>
          <a:xfrm>
            <a:off x="628650" y="249675"/>
            <a:ext cx="7886700" cy="90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Projekti</a:t>
            </a:r>
            <a:r>
              <a:rPr lang="en-US" sz="3600">
                <a:solidFill>
                  <a:schemeClr val="accent1"/>
                </a:solidFill>
              </a:rPr>
              <a:t> tulemused</a:t>
            </a:r>
            <a:endParaRPr sz="3600">
              <a:solidFill>
                <a:schemeClr val="accent1"/>
              </a:solidFill>
            </a:endParaRPr>
          </a:p>
        </p:txBody>
      </p:sp>
      <p:sp>
        <p:nvSpPr>
          <p:cNvPr id="171" name="Google Shape;171;g35759270f78_0_0"/>
          <p:cNvSpPr txBox="1">
            <a:spLocks noGrp="1"/>
          </p:cNvSpPr>
          <p:nvPr>
            <p:ph type="body" idx="1"/>
          </p:nvPr>
        </p:nvSpPr>
        <p:spPr>
          <a:xfrm>
            <a:off x="628650" y="1054177"/>
            <a:ext cx="7886700" cy="3216900"/>
          </a:xfrm>
          <a:prstGeom prst="rect">
            <a:avLst/>
          </a:prstGeom>
        </p:spPr>
        <p:txBody>
          <a:bodyPr spcFirstLastPara="1" wrap="square" lIns="91425" tIns="45700" rIns="91425" bIns="45700" anchor="t" anchorCtr="0">
            <a:normAutofit/>
          </a:bodyPr>
          <a:lstStyle/>
          <a:p>
            <a:pPr marL="457200" lvl="0" indent="-342900" algn="l" rtl="0">
              <a:lnSpc>
                <a:spcPct val="150000"/>
              </a:lnSpc>
              <a:spcBef>
                <a:spcPts val="1200"/>
              </a:spcBef>
              <a:spcAft>
                <a:spcPts val="0"/>
              </a:spcAft>
              <a:buSzPts val="1800"/>
              <a:buChar char="-"/>
            </a:pPr>
            <a:r>
              <a:rPr lang="en-US" sz="1800"/>
              <a:t>TLÜ Akadeemilise Raamatukogu turundusstrateegia koostamine </a:t>
            </a:r>
            <a:endParaRPr sz="1800"/>
          </a:p>
          <a:p>
            <a:pPr marL="457200" lvl="0" indent="-342900" algn="l" rtl="0">
              <a:lnSpc>
                <a:spcPct val="150000"/>
              </a:lnSpc>
              <a:spcBef>
                <a:spcPts val="0"/>
              </a:spcBef>
              <a:spcAft>
                <a:spcPts val="0"/>
              </a:spcAft>
              <a:buSzPts val="1800"/>
              <a:buChar char="-"/>
            </a:pPr>
            <a:r>
              <a:rPr lang="en-US" sz="1800"/>
              <a:t>Persoonade loomine </a:t>
            </a:r>
            <a:endParaRPr sz="1800"/>
          </a:p>
          <a:p>
            <a:pPr marL="457200" lvl="0" indent="-342900" algn="l" rtl="0">
              <a:lnSpc>
                <a:spcPct val="150000"/>
              </a:lnSpc>
              <a:spcBef>
                <a:spcPts val="0"/>
              </a:spcBef>
              <a:spcAft>
                <a:spcPts val="0"/>
              </a:spcAft>
              <a:buSzPts val="1800"/>
              <a:buChar char="-"/>
            </a:pPr>
            <a:r>
              <a:rPr lang="en-US" sz="1800"/>
              <a:t>Turunduskanalite ja visuaalse kommunikatsiooni kavandamine </a:t>
            </a:r>
            <a:endParaRPr sz="1800"/>
          </a:p>
          <a:p>
            <a:pPr marL="457200" lvl="0" indent="-342900" algn="l" rtl="0">
              <a:lnSpc>
                <a:spcPct val="150000"/>
              </a:lnSpc>
              <a:spcBef>
                <a:spcPts val="0"/>
              </a:spcBef>
              <a:spcAft>
                <a:spcPts val="0"/>
              </a:spcAft>
              <a:buSzPts val="1800"/>
              <a:buChar char="-"/>
            </a:pPr>
            <a:r>
              <a:rPr lang="en-US" sz="1800"/>
              <a:t>Projekti tulemuste esitlus TLÜ AR personalile </a:t>
            </a:r>
            <a:endParaRPr sz="1800"/>
          </a:p>
          <a:p>
            <a:pPr marL="457200" lvl="0" indent="-342900" algn="l" rtl="0">
              <a:lnSpc>
                <a:spcPct val="150000"/>
              </a:lnSpc>
              <a:spcBef>
                <a:spcPts val="0"/>
              </a:spcBef>
              <a:spcAft>
                <a:spcPts val="0"/>
              </a:spcAft>
              <a:buSzPts val="1800"/>
              <a:buChar char="-"/>
            </a:pPr>
            <a:r>
              <a:rPr lang="en-US" sz="1800"/>
              <a:t>Projekti kajastamine TLÜ AR SoMe kanalites</a:t>
            </a:r>
            <a:endParaRPr sz="1800"/>
          </a:p>
          <a:p>
            <a:pPr marL="457200" lvl="0" indent="-342900" algn="l" rtl="0">
              <a:lnSpc>
                <a:spcPct val="150000"/>
              </a:lnSpc>
              <a:spcBef>
                <a:spcPts val="0"/>
              </a:spcBef>
              <a:spcAft>
                <a:spcPts val="0"/>
              </a:spcAft>
              <a:buSzPts val="1800"/>
              <a:buChar char="-"/>
            </a:pPr>
            <a:r>
              <a:rPr lang="en-US" sz="1800"/>
              <a:t>Mõju selgub strateegia rakendamisel</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59c79ccf79_0_5"/>
          <p:cNvSpPr/>
          <p:nvPr/>
        </p:nvSpPr>
        <p:spPr>
          <a:xfrm>
            <a:off x="0" y="0"/>
            <a:ext cx="9144000" cy="41796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pic>
        <p:nvPicPr>
          <p:cNvPr id="178" name="Google Shape;178;g359c79ccf79_0_5"/>
          <p:cNvPicPr preferRelativeResize="0"/>
          <p:nvPr/>
        </p:nvPicPr>
        <p:blipFill rotWithShape="1">
          <a:blip r:embed="rId3">
            <a:alphaModFix/>
          </a:blip>
          <a:srcRect t="6120"/>
          <a:stretch/>
        </p:blipFill>
        <p:spPr>
          <a:xfrm>
            <a:off x="564525" y="151475"/>
            <a:ext cx="3089800" cy="3983900"/>
          </a:xfrm>
          <a:prstGeom prst="rect">
            <a:avLst/>
          </a:prstGeom>
          <a:noFill/>
          <a:ln>
            <a:noFill/>
          </a:ln>
        </p:spPr>
      </p:pic>
      <p:pic>
        <p:nvPicPr>
          <p:cNvPr id="179" name="Google Shape;179;g359c79ccf79_0_5" title="Screenshot 2025-05-06 at 15.07.21.png"/>
          <p:cNvPicPr preferRelativeResize="0"/>
          <p:nvPr/>
        </p:nvPicPr>
        <p:blipFill>
          <a:blip r:embed="rId4">
            <a:alphaModFix/>
          </a:blip>
          <a:stretch>
            <a:fillRect/>
          </a:stretch>
        </p:blipFill>
        <p:spPr>
          <a:xfrm>
            <a:off x="4000825" y="468400"/>
            <a:ext cx="4746824" cy="3087300"/>
          </a:xfrm>
          <a:prstGeom prst="rect">
            <a:avLst/>
          </a:prstGeom>
          <a:noFill/>
          <a:ln>
            <a:noFill/>
          </a:ln>
        </p:spPr>
      </p:pic>
      <p:sp>
        <p:nvSpPr>
          <p:cNvPr id="180" name="Google Shape;180;g359c79ccf79_0_5"/>
          <p:cNvSpPr txBox="1"/>
          <p:nvPr/>
        </p:nvSpPr>
        <p:spPr>
          <a:xfrm>
            <a:off x="7959400" y="4179600"/>
            <a:ext cx="1127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Foto: Isiklik kogu</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TU white">
  <a:themeElements>
    <a:clrScheme name="TLÜ">
      <a:dk1>
        <a:srgbClr val="000000"/>
      </a:dk1>
      <a:lt1>
        <a:srgbClr val="FFFFFF"/>
      </a:lt1>
      <a:dk2>
        <a:srgbClr val="44546A"/>
      </a:dk2>
      <a:lt2>
        <a:srgbClr val="E7E6E6"/>
      </a:lt2>
      <a:accent1>
        <a:srgbClr val="DB224C"/>
      </a:accent1>
      <a:accent2>
        <a:srgbClr val="7AD2C6"/>
      </a:accent2>
      <a:accent3>
        <a:srgbClr val="F99E3B"/>
      </a:accent3>
      <a:accent4>
        <a:srgbClr val="B691D3"/>
      </a:accent4>
      <a:accent5>
        <a:srgbClr val="DBC7B6"/>
      </a:accent5>
      <a:accent6>
        <a:srgbClr val="67D4EC"/>
      </a:accent6>
      <a:hlink>
        <a:srgbClr val="DB224C"/>
      </a:hlink>
      <a:folHlink>
        <a:srgbClr val="9414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1771</Words>
  <Application>Microsoft Office PowerPoint</Application>
  <PresentationFormat>Ekraaniseanss (16:9)</PresentationFormat>
  <Paragraphs>132</Paragraphs>
  <Slides>16</Slides>
  <Notes>16</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16</vt:i4>
      </vt:variant>
    </vt:vector>
  </HeadingPairs>
  <TitlesOfParts>
    <vt:vector size="22" baseType="lpstr">
      <vt:lpstr>Times New Roman</vt:lpstr>
      <vt:lpstr>Calibri</vt:lpstr>
      <vt:lpstr>Roboto</vt:lpstr>
      <vt:lpstr>Cambria Math</vt:lpstr>
      <vt:lpstr>Arial</vt:lpstr>
      <vt:lpstr>TU white</vt:lpstr>
      <vt:lpstr>PowerPointi esitlus</vt:lpstr>
      <vt:lpstr>PowerPointi esitlus</vt:lpstr>
      <vt:lpstr>Probleem, olulisus, eesmärk</vt:lpstr>
      <vt:lpstr>Rakendatud tegevused </vt:lpstr>
      <vt:lpstr>Teaduspõhisus </vt:lpstr>
      <vt:lpstr>Kasutatud turundusteooria tööriistakast</vt:lpstr>
      <vt:lpstr>Interdistsiplinaarsus</vt:lpstr>
      <vt:lpstr>Projekti tulemused</vt:lpstr>
      <vt:lpstr>PowerPointi esitlus</vt:lpstr>
      <vt:lpstr>PowerPointi esitlus</vt:lpstr>
      <vt:lpstr>PowerPointi esitlus</vt:lpstr>
      <vt:lpstr>Kokkuvõte ja tulevikusuunad </vt:lpstr>
      <vt:lpstr>Järeldused</vt:lpstr>
      <vt:lpstr>PowerPointi esitlus</vt:lpstr>
      <vt:lpstr>Kasutatud allikad</vt:lpstr>
      <vt:lpstr>TÄNAME KUULAMAST!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Microsoft Office User</dc:creator>
  <cp:lastModifiedBy>Aira Lepik</cp:lastModifiedBy>
  <cp:revision>4</cp:revision>
  <dcterms:created xsi:type="dcterms:W3CDTF">2018-05-31T10:13:30Z</dcterms:created>
  <dcterms:modified xsi:type="dcterms:W3CDTF">2025-05-13T12:30:27Z</dcterms:modified>
</cp:coreProperties>
</file>