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anose="020B0604020202020204" charset="0"/>
      <p:regular r:id="rId23"/>
    </p:embeddedFont>
    <p:embeddedFont>
      <p:font typeface="Barlow Condensed" panose="020B0604020202020204" charset="0"/>
      <p:regular r:id="rId24"/>
      <p:bold r:id="rId25"/>
      <p:italic r:id="rId26"/>
      <p:boldItalic r:id="rId27"/>
    </p:embeddedFont>
    <p:embeddedFont>
      <p:font typeface="Proxima No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rtMli0Bd9yV+YOa+24bHB5bLx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izaveta Mitšud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5-04T13:28:46.454" idx="1">
    <p:pos x="196" y="452"/>
    <p:text>ei hakkanud linke panema, tundub mõtetu, võtsin iga tegevuskavast mitu tähtsat kuupäeva ja panin siia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0jP2y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5-04T14:23:27.388" idx="2">
    <p:pos x="6000" y="0"/>
    <p:text>kui on lisatud uut kirjandust docsi, siis ka siia lõppu pange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0jP2y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6fc18b90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56fc18b90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49d1a1612_4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549d1a1612_4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49d1a1612_4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549d1a1612_4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49d1a1612_7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3549d1a1612_7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49d1a1612_4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549d1a1612_4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49d1a1612_4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549d1a1612_4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49d1a1612_4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549d1a1612_4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49d1a1612_4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3549d1a1612_4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49d1a161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3549d1a1612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49d1a1612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549d1a1612_4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6fc18b90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356fc18b90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6fc18b90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356fc18b90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3549d1a1612_1_108"/>
          <p:cNvCxnSpPr/>
          <p:nvPr/>
        </p:nvCxnSpPr>
        <p:spPr>
          <a:xfrm>
            <a:off x="4278300" y="2751163"/>
            <a:ext cx="587400" cy="0"/>
          </a:xfrm>
          <a:prstGeom prst="straightConnector1">
            <a:avLst/>
          </a:prstGeom>
          <a:noFill/>
          <a:ln w="76200" cap="flat" cmpd="sng">
            <a:solidFill>
              <a:srgbClr val="F73DA5"/>
            </a:solidFill>
            <a:prstDash val="solid"/>
            <a:round/>
            <a:headEnd type="none" w="sm" len="sm"/>
            <a:tailEnd type="none" w="sm" len="sm"/>
          </a:ln>
        </p:spPr>
      </p:cxnSp>
      <p:sp>
        <p:nvSpPr>
          <p:cNvPr id="11" name="Google Shape;11;g3549d1a1612_1_108"/>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g3549d1a1612_1_108"/>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g3549d1a1612_1_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g3549d1a1612_1_145"/>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g3549d1a1612_1_145"/>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g3549d1a1612_1_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g3549d1a1612_1_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g3549d1a1612_1_11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g3549d1a1612_1_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g3549d1a1612_1_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g3549d1a1612_1_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g3549d1a1612_1_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g3549d1a1612_1_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g3549d1a1612_1_1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3549d1a1612_1_1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g3549d1a1612_1_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g3549d1a1612_1_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g3549d1a1612_1_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g3549d1a1612_1_128"/>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g3549d1a1612_1_128"/>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g3549d1a1612_1_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g3549d1a1612_1_132"/>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g3549d1a1612_1_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g3549d1a1612_1_135"/>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g3549d1a1612_1_13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g3549d1a1612_1_135"/>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g3549d1a1612_1_135"/>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g3549d1a1612_1_1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g3549d1a1612_1_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g3549d1a1612_1_14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g3549d1a1612_1_1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g3549d1a1612_1_1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g3549d1a1612_1_1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g3549d1a1612_1_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drive.google.com/file/d/1uCbQB3QKifJjj06Oq8rGZJn3DL-Xd9qn/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subTitle" idx="1"/>
          </p:nvPr>
        </p:nvSpPr>
        <p:spPr>
          <a:xfrm>
            <a:off x="311700" y="1639850"/>
            <a:ext cx="8520600" cy="931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400"/>
              </a:spcAft>
              <a:buClr>
                <a:schemeClr val="dk1"/>
              </a:buClr>
              <a:buSzPts val="1100"/>
              <a:buFont typeface="Arial"/>
              <a:buNone/>
            </a:pPr>
            <a:r>
              <a:rPr lang="et" sz="3000" b="1">
                <a:solidFill>
                  <a:srgbClr val="262261"/>
                </a:solidFill>
                <a:latin typeface="Times New Roman"/>
                <a:ea typeface="Times New Roman"/>
                <a:cs typeface="Times New Roman"/>
                <a:sym typeface="Times New Roman"/>
              </a:rPr>
              <a:t>ELU projekt „Meie olemegi keelekeskkond“</a:t>
            </a:r>
            <a:r>
              <a:rPr lang="et" sz="3000" b="1" cap="small">
                <a:solidFill>
                  <a:srgbClr val="073763"/>
                </a:solidFill>
                <a:latin typeface="Times New Roman"/>
                <a:ea typeface="Times New Roman"/>
                <a:cs typeface="Times New Roman"/>
                <a:sym typeface="Times New Roman"/>
              </a:rPr>
              <a:t> </a:t>
            </a:r>
            <a:endParaRPr sz="3000" b="1">
              <a:solidFill>
                <a:srgbClr val="073763"/>
              </a:solidFill>
              <a:latin typeface="Times New Roman"/>
              <a:ea typeface="Times New Roman"/>
              <a:cs typeface="Times New Roman"/>
              <a:sym typeface="Times New Roman"/>
            </a:endParaRPr>
          </a:p>
        </p:txBody>
      </p:sp>
      <p:sp>
        <p:nvSpPr>
          <p:cNvPr id="57" name="Google Shape;57;p1"/>
          <p:cNvSpPr txBox="1">
            <a:spLocks noGrp="1"/>
          </p:cNvSpPr>
          <p:nvPr>
            <p:ph type="ctrTitle"/>
          </p:nvPr>
        </p:nvSpPr>
        <p:spPr>
          <a:xfrm>
            <a:off x="311700" y="2461725"/>
            <a:ext cx="8789700" cy="1836600"/>
          </a:xfrm>
          <a:prstGeom prst="rect">
            <a:avLst/>
          </a:prstGeom>
          <a:noFill/>
          <a:ln>
            <a:noFill/>
          </a:ln>
        </p:spPr>
        <p:txBody>
          <a:bodyPr spcFirstLastPara="1" wrap="square" lIns="91425" tIns="91425" rIns="91425" bIns="91425" anchor="b" anchorCtr="0">
            <a:noAutofit/>
          </a:bodyPr>
          <a:lstStyle/>
          <a:p>
            <a:pPr marL="0" marR="0" lvl="0" indent="0" algn="r" rtl="0">
              <a:lnSpc>
                <a:spcPct val="150000"/>
              </a:lnSpc>
              <a:spcBef>
                <a:spcPts val="0"/>
              </a:spcBef>
              <a:spcAft>
                <a:spcPts val="0"/>
              </a:spcAft>
              <a:buNone/>
            </a:pPr>
            <a:r>
              <a:rPr lang="et" sz="1400" b="1">
                <a:solidFill>
                  <a:srgbClr val="262261"/>
                </a:solidFill>
                <a:latin typeface="Times New Roman"/>
                <a:ea typeface="Times New Roman"/>
                <a:cs typeface="Times New Roman"/>
                <a:sym typeface="Times New Roman"/>
              </a:rPr>
              <a:t>Juhendajad:</a:t>
            </a:r>
            <a:r>
              <a:rPr lang="et" sz="1400">
                <a:solidFill>
                  <a:srgbClr val="262261"/>
                </a:solidFill>
                <a:latin typeface="Times New Roman"/>
                <a:ea typeface="Times New Roman"/>
                <a:cs typeface="Times New Roman"/>
                <a:sym typeface="Times New Roman"/>
              </a:rPr>
              <a:t> Tiina Rüütmaa ja Piret Baird</a:t>
            </a:r>
            <a:endParaRPr sz="1400">
              <a:solidFill>
                <a:srgbClr val="073763"/>
              </a:solidFill>
              <a:latin typeface="Times New Roman"/>
              <a:ea typeface="Times New Roman"/>
              <a:cs typeface="Times New Roman"/>
              <a:sym typeface="Times New Roman"/>
            </a:endParaRPr>
          </a:p>
          <a:p>
            <a:pPr marL="0" marR="0" lvl="0" indent="0" algn="r" rtl="0">
              <a:lnSpc>
                <a:spcPct val="150000"/>
              </a:lnSpc>
              <a:spcBef>
                <a:spcPts val="0"/>
              </a:spcBef>
              <a:spcAft>
                <a:spcPts val="0"/>
              </a:spcAft>
              <a:buNone/>
            </a:pPr>
            <a:r>
              <a:rPr lang="et" sz="1400" b="1">
                <a:solidFill>
                  <a:srgbClr val="262261"/>
                </a:solidFill>
                <a:latin typeface="Times New Roman"/>
                <a:ea typeface="Times New Roman"/>
                <a:cs typeface="Times New Roman"/>
                <a:sym typeface="Times New Roman"/>
              </a:rPr>
              <a:t>Liikmed:</a:t>
            </a:r>
            <a:r>
              <a:rPr lang="et" sz="1400">
                <a:solidFill>
                  <a:srgbClr val="262261"/>
                </a:solidFill>
                <a:latin typeface="Times New Roman"/>
                <a:ea typeface="Times New Roman"/>
                <a:cs typeface="Times New Roman"/>
                <a:sym typeface="Times New Roman"/>
              </a:rPr>
              <a:t> Eneli Hein, Anne Hints, Kleelja Jakobson, Maria-Johanna Jõemets, Kristiin Kitkas, </a:t>
            </a:r>
            <a:endParaRPr sz="1400">
              <a:solidFill>
                <a:srgbClr val="262261"/>
              </a:solidFill>
              <a:latin typeface="Times New Roman"/>
              <a:ea typeface="Times New Roman"/>
              <a:cs typeface="Times New Roman"/>
              <a:sym typeface="Times New Roman"/>
            </a:endParaRPr>
          </a:p>
          <a:p>
            <a:pPr marL="0" marR="0" lvl="0" indent="0" algn="r" rtl="0">
              <a:lnSpc>
                <a:spcPct val="150000"/>
              </a:lnSpc>
              <a:spcBef>
                <a:spcPts val="0"/>
              </a:spcBef>
              <a:spcAft>
                <a:spcPts val="0"/>
              </a:spcAft>
              <a:buNone/>
            </a:pPr>
            <a:r>
              <a:rPr lang="et" sz="1400">
                <a:solidFill>
                  <a:srgbClr val="262261"/>
                </a:solidFill>
                <a:latin typeface="Times New Roman"/>
                <a:ea typeface="Times New Roman"/>
                <a:cs typeface="Times New Roman"/>
                <a:sym typeface="Times New Roman"/>
              </a:rPr>
              <a:t>Anneli Lassel, Jelizaveta Mitšuda, Kristina Mordvinova, Kristiina Motrunich, Susan Ots, </a:t>
            </a:r>
            <a:endParaRPr sz="1400">
              <a:solidFill>
                <a:srgbClr val="262261"/>
              </a:solidFill>
              <a:latin typeface="Times New Roman"/>
              <a:ea typeface="Times New Roman"/>
              <a:cs typeface="Times New Roman"/>
              <a:sym typeface="Times New Roman"/>
            </a:endParaRPr>
          </a:p>
          <a:p>
            <a:pPr marL="0" marR="0" lvl="0" indent="0" algn="r" rtl="0">
              <a:lnSpc>
                <a:spcPct val="150000"/>
              </a:lnSpc>
              <a:spcBef>
                <a:spcPts val="0"/>
              </a:spcBef>
              <a:spcAft>
                <a:spcPts val="0"/>
              </a:spcAft>
              <a:buNone/>
            </a:pPr>
            <a:r>
              <a:rPr lang="et" sz="1400">
                <a:solidFill>
                  <a:srgbClr val="262261"/>
                </a:solidFill>
                <a:latin typeface="Times New Roman"/>
                <a:ea typeface="Times New Roman"/>
                <a:cs typeface="Times New Roman"/>
                <a:sym typeface="Times New Roman"/>
              </a:rPr>
              <a:t>Eleri Oviir, Emma Leen Paalpere, Tiina Roosalu, Triinu Saun, Mathias Sinimäe, </a:t>
            </a:r>
            <a:endParaRPr sz="1400">
              <a:solidFill>
                <a:srgbClr val="262261"/>
              </a:solidFill>
              <a:latin typeface="Times New Roman"/>
              <a:ea typeface="Times New Roman"/>
              <a:cs typeface="Times New Roman"/>
              <a:sym typeface="Times New Roman"/>
            </a:endParaRPr>
          </a:p>
          <a:p>
            <a:pPr marL="0" marR="0" lvl="0" indent="0" algn="r" rtl="0">
              <a:lnSpc>
                <a:spcPct val="150000"/>
              </a:lnSpc>
              <a:spcBef>
                <a:spcPts val="0"/>
              </a:spcBef>
              <a:spcAft>
                <a:spcPts val="0"/>
              </a:spcAft>
              <a:buNone/>
            </a:pPr>
            <a:r>
              <a:rPr lang="et" sz="1400">
                <a:solidFill>
                  <a:srgbClr val="262261"/>
                </a:solidFill>
                <a:latin typeface="Times New Roman"/>
                <a:ea typeface="Times New Roman"/>
                <a:cs typeface="Times New Roman"/>
                <a:sym typeface="Times New Roman"/>
              </a:rPr>
              <a:t>Helena Teesalu, Kadi Tikker, Helerin Tõnurist, Riina Wilson ja Tatjana Besedina</a:t>
            </a:r>
            <a:endParaRPr sz="1400" cap="small">
              <a:solidFill>
                <a:srgbClr val="073763"/>
              </a:solidFill>
              <a:latin typeface="Times New Roman"/>
              <a:ea typeface="Times New Roman"/>
              <a:cs typeface="Times New Roman"/>
              <a:sym typeface="Times New Roman"/>
            </a:endParaRPr>
          </a:p>
        </p:txBody>
      </p:sp>
      <p:pic>
        <p:nvPicPr>
          <p:cNvPr id="58" name="Google Shape;58;p1" title="ELU_2020_Sinine_4x copy (1).png"/>
          <p:cNvPicPr preferRelativeResize="0"/>
          <p:nvPr/>
        </p:nvPicPr>
        <p:blipFill rotWithShape="1">
          <a:blip r:embed="rId3">
            <a:alphaModFix/>
          </a:blip>
          <a:srcRect/>
          <a:stretch/>
        </p:blipFill>
        <p:spPr>
          <a:xfrm>
            <a:off x="7499975" y="0"/>
            <a:ext cx="1644025" cy="1639850"/>
          </a:xfrm>
          <a:prstGeom prst="rect">
            <a:avLst/>
          </a:prstGeom>
          <a:noFill/>
          <a:ln>
            <a:noFill/>
          </a:ln>
        </p:spPr>
      </p:pic>
      <p:sp>
        <p:nvSpPr>
          <p:cNvPr id="59" name="Google Shape;59;p1"/>
          <p:cNvSpPr txBox="1"/>
          <p:nvPr/>
        </p:nvSpPr>
        <p:spPr>
          <a:xfrm>
            <a:off x="3222750" y="4728000"/>
            <a:ext cx="2698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800"/>
              <a:buFont typeface="Arial"/>
              <a:buNone/>
            </a:pPr>
            <a:r>
              <a:rPr lang="et" sz="1500">
                <a:solidFill>
                  <a:srgbClr val="262261"/>
                </a:solidFill>
                <a:latin typeface="Times New Roman"/>
                <a:ea typeface="Times New Roman"/>
                <a:cs typeface="Times New Roman"/>
                <a:sym typeface="Times New Roman"/>
              </a:rPr>
              <a:t>Tallinn 2025</a:t>
            </a:r>
            <a:endParaRPr sz="1500" i="0" u="none" strike="noStrike" cap="none">
              <a:solidFill>
                <a:srgbClr val="262261"/>
              </a:solidFill>
              <a:latin typeface="Times New Roman"/>
              <a:ea typeface="Times New Roman"/>
              <a:cs typeface="Times New Roman"/>
              <a:sym typeface="Times New Roman"/>
            </a:endParaRPr>
          </a:p>
        </p:txBody>
      </p:sp>
      <p:sp>
        <p:nvSpPr>
          <p:cNvPr id="60" name="Google Shape;60;p1"/>
          <p:cNvSpPr txBox="1"/>
          <p:nvPr/>
        </p:nvSpPr>
        <p:spPr>
          <a:xfrm>
            <a:off x="3072600" y="80725"/>
            <a:ext cx="26985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800"/>
              <a:buFont typeface="Arial"/>
              <a:buNone/>
            </a:pPr>
            <a:r>
              <a:rPr lang="et" sz="1500">
                <a:solidFill>
                  <a:srgbClr val="262261"/>
                </a:solidFill>
                <a:latin typeface="Times New Roman"/>
                <a:ea typeface="Times New Roman"/>
                <a:cs typeface="Times New Roman"/>
                <a:sym typeface="Times New Roman"/>
              </a:rPr>
              <a:t>Tallinna Ülikool</a:t>
            </a:r>
            <a:endParaRPr sz="1500" i="0" u="none" strike="noStrike" cap="none">
              <a:solidFill>
                <a:srgbClr val="26226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311700" y="7339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700"/>
              <a:buNone/>
            </a:pPr>
            <a:r>
              <a:rPr lang="et" sz="2300" b="1">
                <a:solidFill>
                  <a:srgbClr val="073763"/>
                </a:solidFill>
                <a:latin typeface="Times New Roman"/>
                <a:ea typeface="Times New Roman"/>
                <a:cs typeface="Times New Roman"/>
                <a:sym typeface="Times New Roman"/>
              </a:rPr>
              <a:t>Kommunikatsioon sidusrühmadele</a:t>
            </a:r>
            <a:endParaRPr sz="2300" b="1">
              <a:solidFill>
                <a:srgbClr val="073763"/>
              </a:solidFill>
              <a:latin typeface="Times New Roman"/>
              <a:ea typeface="Times New Roman"/>
              <a:cs typeface="Times New Roman"/>
              <a:sym typeface="Times New Roman"/>
            </a:endParaRPr>
          </a:p>
        </p:txBody>
      </p:sp>
      <p:sp>
        <p:nvSpPr>
          <p:cNvPr id="132" name="Google Shape;132;p6"/>
          <p:cNvSpPr txBox="1">
            <a:spLocks noGrp="1"/>
          </p:cNvSpPr>
          <p:nvPr>
            <p:ph type="body" idx="1"/>
          </p:nvPr>
        </p:nvSpPr>
        <p:spPr>
          <a:xfrm>
            <a:off x="389400" y="1522500"/>
            <a:ext cx="8358300" cy="3238200"/>
          </a:xfrm>
          <a:prstGeom prst="rect">
            <a:avLst/>
          </a:prstGeom>
          <a:noFill/>
          <a:ln>
            <a:noFill/>
          </a:ln>
        </p:spPr>
        <p:txBody>
          <a:bodyPr spcFirstLastPara="1" wrap="square" lIns="91425" tIns="91425" rIns="91425" bIns="91425" anchor="t" anchorCtr="0">
            <a:normAutofit/>
          </a:bodyPr>
          <a:lstStyle/>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Peamine sihtrühm olid </a:t>
            </a:r>
            <a:r>
              <a:rPr lang="et" sz="2000" b="1">
                <a:solidFill>
                  <a:srgbClr val="262261"/>
                </a:solidFill>
                <a:latin typeface="Times New Roman"/>
                <a:ea typeface="Times New Roman"/>
                <a:cs typeface="Times New Roman"/>
                <a:sym typeface="Times New Roman"/>
              </a:rPr>
              <a:t>emakeelekõnelejad</a:t>
            </a:r>
            <a:r>
              <a:rPr lang="et" sz="2000">
                <a:solidFill>
                  <a:srgbClr val="262261"/>
                </a:solidFill>
                <a:latin typeface="Times New Roman"/>
                <a:ea typeface="Times New Roman"/>
                <a:cs typeface="Times New Roman"/>
                <a:sym typeface="Times New Roman"/>
              </a:rPr>
              <a:t>, et tõsta nende arusaama oma rollist, kuid lõppkokkuvõttes saavad sellest kasu kõik eestikeelses keskkonnas elavad inimesed. </a:t>
            </a:r>
            <a:endParaRPr sz="200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Jõudmaks eri vanusegruppideni valmisid projekti käigus artikkel, infovoldik, videojuhend ning sotsiaalmeediapostitused nii Instagramis kui ka TikTokis.</a:t>
            </a:r>
            <a:endParaRPr sz="2000">
              <a:solidFill>
                <a:srgbClr val="262261"/>
              </a:solidFill>
              <a:latin typeface="Times New Roman"/>
              <a:ea typeface="Times New Roman"/>
              <a:cs typeface="Times New Roman"/>
              <a:sym typeface="Times New Roman"/>
            </a:endParaRPr>
          </a:p>
        </p:txBody>
      </p:sp>
      <p:cxnSp>
        <p:nvCxnSpPr>
          <p:cNvPr id="133" name="Google Shape;133;p6"/>
          <p:cNvCxnSpPr/>
          <p:nvPr/>
        </p:nvCxnSpPr>
        <p:spPr>
          <a:xfrm rot="10800000" flipH="1">
            <a:off x="389475" y="1299125"/>
            <a:ext cx="8515200" cy="7500"/>
          </a:xfrm>
          <a:prstGeom prst="straightConnector1">
            <a:avLst/>
          </a:prstGeom>
          <a:noFill/>
          <a:ln w="38100" cap="flat" cmpd="sng">
            <a:solidFill>
              <a:srgbClr val="F73DA5"/>
            </a:solidFill>
            <a:prstDash val="solid"/>
            <a:round/>
            <a:headEnd type="none" w="sm" len="sm"/>
            <a:tailEnd type="none" w="sm" len="sm"/>
          </a:ln>
        </p:spPr>
      </p:cxnSp>
      <p:pic>
        <p:nvPicPr>
          <p:cNvPr id="134" name="Google Shape;134;p6"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56fc18b907_0_20"/>
          <p:cNvSpPr txBox="1">
            <a:spLocks noGrp="1"/>
          </p:cNvSpPr>
          <p:nvPr>
            <p:ph type="body" idx="1"/>
          </p:nvPr>
        </p:nvSpPr>
        <p:spPr>
          <a:xfrm>
            <a:off x="386850" y="1462800"/>
            <a:ext cx="8370300" cy="3424200"/>
          </a:xfrm>
          <a:prstGeom prst="rect">
            <a:avLst/>
          </a:prstGeom>
          <a:noFill/>
          <a:ln>
            <a:noFill/>
          </a:ln>
        </p:spPr>
        <p:txBody>
          <a:bodyPr spcFirstLastPara="1" wrap="square" lIns="91425" tIns="91425" rIns="91425" bIns="91425" anchor="t" anchorCtr="0">
            <a:noAutofit/>
          </a:bodyPr>
          <a:lstStyle/>
          <a:p>
            <a:pPr marL="457200" lvl="0" indent="-349250" algn="just" rtl="0">
              <a:lnSpc>
                <a:spcPct val="140000"/>
              </a:lnSpc>
              <a:spcBef>
                <a:spcPts val="0"/>
              </a:spcBef>
              <a:spcAft>
                <a:spcPts val="0"/>
              </a:spcAft>
              <a:buClr>
                <a:srgbClr val="262261"/>
              </a:buClr>
              <a:buSzPts val="1900"/>
              <a:buFont typeface="Times New Roman"/>
              <a:buChar char="●"/>
            </a:pPr>
            <a:r>
              <a:rPr lang="et" sz="1900" b="1" dirty="0">
                <a:solidFill>
                  <a:srgbClr val="262261"/>
                </a:solidFill>
                <a:latin typeface="Times New Roman"/>
                <a:ea typeface="Times New Roman"/>
                <a:cs typeface="Times New Roman"/>
                <a:sym typeface="Times New Roman"/>
              </a:rPr>
              <a:t>Artikkel</a:t>
            </a:r>
            <a:r>
              <a:rPr lang="et" sz="1900" dirty="0">
                <a:solidFill>
                  <a:srgbClr val="262261"/>
                </a:solidFill>
                <a:latin typeface="Times New Roman"/>
                <a:ea typeface="Times New Roman"/>
                <a:cs typeface="Times New Roman"/>
                <a:sym typeface="Times New Roman"/>
              </a:rPr>
              <a:t> „</a:t>
            </a:r>
            <a:r>
              <a:rPr lang="et" sz="1900" i="1" dirty="0">
                <a:solidFill>
                  <a:srgbClr val="262261"/>
                </a:solidFill>
                <a:latin typeface="Times New Roman"/>
                <a:ea typeface="Times New Roman"/>
                <a:cs typeface="Times New Roman"/>
                <a:sym typeface="Times New Roman"/>
              </a:rPr>
              <a:t>Eesti keelt õpid rääkides ja rääkida peab julgema</a:t>
            </a:r>
            <a:r>
              <a:rPr lang="et" sz="1900" dirty="0">
                <a:solidFill>
                  <a:srgbClr val="262261"/>
                </a:solidFill>
                <a:latin typeface="Times New Roman"/>
                <a:ea typeface="Times New Roman"/>
                <a:cs typeface="Times New Roman"/>
                <a:sym typeface="Times New Roman"/>
              </a:rPr>
              <a:t>“ ilmus ajalehe Loksa Elu </a:t>
            </a:r>
            <a:r>
              <a:rPr lang="et" sz="1900" dirty="0" smtClean="0">
                <a:solidFill>
                  <a:srgbClr val="262261"/>
                </a:solidFill>
                <a:latin typeface="Times New Roman"/>
                <a:ea typeface="Times New Roman"/>
                <a:cs typeface="Times New Roman"/>
                <a:sym typeface="Times New Roman"/>
              </a:rPr>
              <a:t>aprillikuunumbris </a:t>
            </a:r>
            <a:r>
              <a:rPr lang="et" sz="1900" dirty="0">
                <a:solidFill>
                  <a:srgbClr val="262261"/>
                </a:solidFill>
                <a:latin typeface="Times New Roman"/>
                <a:ea typeface="Times New Roman"/>
                <a:cs typeface="Times New Roman"/>
                <a:sym typeface="Times New Roman"/>
              </a:rPr>
              <a:t>ning Haabersti linnaosa ajalehe </a:t>
            </a:r>
            <a:r>
              <a:rPr lang="et" sz="1900" dirty="0" smtClean="0">
                <a:solidFill>
                  <a:srgbClr val="262261"/>
                </a:solidFill>
                <a:latin typeface="Times New Roman"/>
                <a:ea typeface="Times New Roman"/>
                <a:cs typeface="Times New Roman"/>
                <a:sym typeface="Times New Roman"/>
              </a:rPr>
              <a:t>maikuunumbris</a:t>
            </a:r>
            <a:r>
              <a:rPr lang="et" sz="1900" dirty="0">
                <a:solidFill>
                  <a:srgbClr val="262261"/>
                </a:solidFill>
                <a:latin typeface="Times New Roman"/>
                <a:ea typeface="Times New Roman"/>
                <a:cs typeface="Times New Roman"/>
                <a:sym typeface="Times New Roman"/>
              </a:rPr>
              <a:t>. </a:t>
            </a:r>
            <a:endParaRPr sz="1900" dirty="0">
              <a:solidFill>
                <a:srgbClr val="262261"/>
              </a:solidFill>
              <a:latin typeface="Times New Roman"/>
              <a:ea typeface="Times New Roman"/>
              <a:cs typeface="Times New Roman"/>
              <a:sym typeface="Times New Roman"/>
            </a:endParaRPr>
          </a:p>
          <a:p>
            <a:pPr lvl="0" indent="-349250" algn="just">
              <a:lnSpc>
                <a:spcPct val="140000"/>
              </a:lnSpc>
              <a:buClr>
                <a:srgbClr val="262261"/>
              </a:buClr>
              <a:buSzPts val="1900"/>
              <a:buFont typeface="Times New Roman"/>
              <a:buChar char="●"/>
            </a:pPr>
            <a:r>
              <a:rPr lang="et" sz="1900" b="1" dirty="0">
                <a:solidFill>
                  <a:srgbClr val="262261"/>
                </a:solidFill>
                <a:latin typeface="Times New Roman"/>
                <a:ea typeface="Times New Roman"/>
                <a:cs typeface="Times New Roman"/>
                <a:sym typeface="Times New Roman"/>
              </a:rPr>
              <a:t>Instagrami ja TikToki kontod</a:t>
            </a:r>
            <a:r>
              <a:rPr lang="et" sz="1900" dirty="0">
                <a:solidFill>
                  <a:srgbClr val="262261"/>
                </a:solidFill>
                <a:latin typeface="Times New Roman"/>
                <a:ea typeface="Times New Roman"/>
                <a:cs typeface="Times New Roman"/>
                <a:sym typeface="Times New Roman"/>
              </a:rPr>
              <a:t>, kus projekti kestel </a:t>
            </a:r>
            <a:r>
              <a:rPr lang="et" sz="1900" dirty="0" smtClean="0">
                <a:solidFill>
                  <a:srgbClr val="262261"/>
                </a:solidFill>
                <a:latin typeface="Times New Roman"/>
                <a:ea typeface="Times New Roman"/>
                <a:cs typeface="Times New Roman"/>
                <a:sym typeface="Times New Roman"/>
              </a:rPr>
              <a:t>ilmusid</a:t>
            </a:r>
            <a:r>
              <a:rPr lang="en-US" sz="1900" dirty="0" smtClean="0">
                <a:solidFill>
                  <a:srgbClr val="262261"/>
                </a:solidFill>
                <a:latin typeface="Times New Roman"/>
                <a:ea typeface="Times New Roman"/>
                <a:cs typeface="Times New Roman"/>
                <a:sym typeface="Times New Roman"/>
              </a:rPr>
              <a:t> </a:t>
            </a:r>
            <a:r>
              <a:rPr lang="et" sz="1900" dirty="0" smtClean="0">
                <a:solidFill>
                  <a:srgbClr val="262261"/>
                </a:solidFill>
                <a:latin typeface="Times New Roman"/>
                <a:ea typeface="Times New Roman"/>
                <a:cs typeface="Times New Roman"/>
                <a:sym typeface="Times New Roman"/>
              </a:rPr>
              <a:t>igal </a:t>
            </a:r>
            <a:r>
              <a:rPr lang="et" sz="1900" dirty="0">
                <a:solidFill>
                  <a:srgbClr val="262261"/>
                </a:solidFill>
                <a:latin typeface="Times New Roman"/>
                <a:ea typeface="Times New Roman"/>
                <a:cs typeface="Times New Roman"/>
                <a:sym typeface="Times New Roman"/>
              </a:rPr>
              <a:t>nädalal </a:t>
            </a:r>
            <a:r>
              <a:rPr lang="et" sz="1900" dirty="0" smtClean="0">
                <a:solidFill>
                  <a:srgbClr val="262261"/>
                </a:solidFill>
                <a:latin typeface="Times New Roman"/>
                <a:ea typeface="Times New Roman"/>
                <a:cs typeface="Times New Roman"/>
                <a:sym typeface="Times New Roman"/>
              </a:rPr>
              <a:t>teemakohased </a:t>
            </a:r>
            <a:r>
              <a:rPr lang="et" sz="1900" dirty="0">
                <a:solidFill>
                  <a:srgbClr val="262261"/>
                </a:solidFill>
                <a:latin typeface="Times New Roman"/>
                <a:ea typeface="Times New Roman"/>
                <a:cs typeface="Times New Roman"/>
                <a:sym typeface="Times New Roman"/>
              </a:rPr>
              <a:t>postitused ja videod.</a:t>
            </a:r>
            <a:endParaRPr sz="1900" dirty="0">
              <a:solidFill>
                <a:srgbClr val="262261"/>
              </a:solidFill>
              <a:latin typeface="Times New Roman"/>
              <a:ea typeface="Times New Roman"/>
              <a:cs typeface="Times New Roman"/>
              <a:sym typeface="Times New Roman"/>
            </a:endParaRPr>
          </a:p>
          <a:p>
            <a:pPr marL="457200" lvl="0" indent="-349250" algn="just" rtl="0">
              <a:lnSpc>
                <a:spcPct val="140000"/>
              </a:lnSpc>
              <a:spcBef>
                <a:spcPts val="0"/>
              </a:spcBef>
              <a:spcAft>
                <a:spcPts val="0"/>
              </a:spcAft>
              <a:buClr>
                <a:srgbClr val="262261"/>
              </a:buClr>
              <a:buSzPts val="1900"/>
              <a:buFont typeface="Times New Roman"/>
              <a:buChar char="●"/>
            </a:pPr>
            <a:r>
              <a:rPr lang="et" sz="1900" b="1" dirty="0">
                <a:solidFill>
                  <a:srgbClr val="262261"/>
                </a:solidFill>
                <a:latin typeface="Times New Roman"/>
                <a:ea typeface="Times New Roman"/>
                <a:cs typeface="Times New Roman"/>
                <a:sym typeface="Times New Roman"/>
              </a:rPr>
              <a:t>Infovoldik</a:t>
            </a:r>
            <a:r>
              <a:rPr lang="et" sz="1900" dirty="0">
                <a:solidFill>
                  <a:srgbClr val="262261"/>
                </a:solidFill>
                <a:latin typeface="Times New Roman"/>
                <a:ea typeface="Times New Roman"/>
                <a:cs typeface="Times New Roman"/>
                <a:sym typeface="Times New Roman"/>
              </a:rPr>
              <a:t>, mis pakub praktilisi soovitusi – levitati koolides, raamatukogudes, ülikoolides ning kohalikes omavalitsustes. </a:t>
            </a:r>
            <a:endParaRPr sz="1900" dirty="0">
              <a:solidFill>
                <a:srgbClr val="262261"/>
              </a:solidFill>
              <a:latin typeface="Times New Roman"/>
              <a:ea typeface="Times New Roman"/>
              <a:cs typeface="Times New Roman"/>
              <a:sym typeface="Times New Roman"/>
            </a:endParaRPr>
          </a:p>
          <a:p>
            <a:pPr marL="457200" lvl="0" indent="-349250" algn="just" rtl="0">
              <a:lnSpc>
                <a:spcPct val="140000"/>
              </a:lnSpc>
              <a:spcBef>
                <a:spcPts val="0"/>
              </a:spcBef>
              <a:spcAft>
                <a:spcPts val="0"/>
              </a:spcAft>
              <a:buClr>
                <a:srgbClr val="262261"/>
              </a:buClr>
              <a:buSzPts val="1900"/>
              <a:buFont typeface="Times New Roman"/>
              <a:buChar char="●"/>
            </a:pPr>
            <a:r>
              <a:rPr lang="et" sz="1900" b="1" dirty="0">
                <a:solidFill>
                  <a:srgbClr val="262261"/>
                </a:solidFill>
                <a:latin typeface="Times New Roman"/>
                <a:ea typeface="Times New Roman"/>
                <a:cs typeface="Times New Roman"/>
                <a:sym typeface="Times New Roman"/>
              </a:rPr>
              <a:t>Animatsioon</a:t>
            </a:r>
            <a:r>
              <a:rPr lang="et" sz="1900" dirty="0">
                <a:solidFill>
                  <a:srgbClr val="262261"/>
                </a:solidFill>
                <a:latin typeface="Times New Roman"/>
                <a:ea typeface="Times New Roman"/>
                <a:cs typeface="Times New Roman"/>
                <a:sym typeface="Times New Roman"/>
              </a:rPr>
              <a:t>, mida levitati Rapla Vesiroosi koolis, Märjamaa, Tallinna Kuristiku, Haabersti Vene ning Tallinna Mustjõe Gümnaasiumides.</a:t>
            </a:r>
            <a:endParaRPr sz="1900" dirty="0">
              <a:solidFill>
                <a:srgbClr val="262261"/>
              </a:solidFill>
              <a:latin typeface="Times New Roman"/>
              <a:ea typeface="Times New Roman"/>
              <a:cs typeface="Times New Roman"/>
              <a:sym typeface="Times New Roman"/>
            </a:endParaRPr>
          </a:p>
        </p:txBody>
      </p:sp>
      <p:cxnSp>
        <p:nvCxnSpPr>
          <p:cNvPr id="140" name="Google Shape;140;g356fc18b907_0_20"/>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41" name="Google Shape;141;g356fc18b907_0_20"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42" name="Google Shape;142;g356fc18b907_0_20"/>
          <p:cNvSpPr txBox="1"/>
          <p:nvPr/>
        </p:nvSpPr>
        <p:spPr>
          <a:xfrm>
            <a:off x="316200" y="724300"/>
            <a:ext cx="47352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Tulemuste kokkuvõte ja lisad</a:t>
            </a:r>
            <a:endParaRPr sz="2400" b="1">
              <a:solidFill>
                <a:srgbClr val="26226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549d1a1612_4_42"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pic>
        <p:nvPicPr>
          <p:cNvPr id="148" name="Google Shape;148;g3549d1a1612_4_42"/>
          <p:cNvPicPr preferRelativeResize="0"/>
          <p:nvPr/>
        </p:nvPicPr>
        <p:blipFill rotWithShape="1">
          <a:blip r:embed="rId4">
            <a:alphaModFix/>
          </a:blip>
          <a:srcRect/>
          <a:stretch/>
        </p:blipFill>
        <p:spPr>
          <a:xfrm>
            <a:off x="4673550" y="1290900"/>
            <a:ext cx="4468125" cy="3085675"/>
          </a:xfrm>
          <a:prstGeom prst="rect">
            <a:avLst/>
          </a:prstGeom>
          <a:noFill/>
          <a:ln>
            <a:noFill/>
          </a:ln>
        </p:spPr>
      </p:pic>
      <p:pic>
        <p:nvPicPr>
          <p:cNvPr id="149" name="Google Shape;149;g3549d1a1612_4_42"/>
          <p:cNvPicPr preferRelativeResize="0"/>
          <p:nvPr/>
        </p:nvPicPr>
        <p:blipFill>
          <a:blip r:embed="rId5">
            <a:alphaModFix/>
          </a:blip>
          <a:stretch>
            <a:fillRect/>
          </a:stretch>
        </p:blipFill>
        <p:spPr>
          <a:xfrm>
            <a:off x="-14300" y="1290900"/>
            <a:ext cx="4535449" cy="3085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3549d1a1612_4_49"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pic>
        <p:nvPicPr>
          <p:cNvPr id="155" name="Google Shape;155;g3549d1a1612_4_49"/>
          <p:cNvPicPr preferRelativeResize="0"/>
          <p:nvPr/>
        </p:nvPicPr>
        <p:blipFill rotWithShape="1">
          <a:blip r:embed="rId4">
            <a:alphaModFix/>
          </a:blip>
          <a:srcRect t="5944"/>
          <a:stretch/>
        </p:blipFill>
        <p:spPr>
          <a:xfrm>
            <a:off x="1636328" y="76200"/>
            <a:ext cx="2451972" cy="4991097"/>
          </a:xfrm>
          <a:prstGeom prst="rect">
            <a:avLst/>
          </a:prstGeom>
          <a:noFill/>
          <a:ln>
            <a:noFill/>
          </a:ln>
        </p:spPr>
      </p:pic>
      <p:pic>
        <p:nvPicPr>
          <p:cNvPr id="156" name="Google Shape;156;g3549d1a1612_4_49"/>
          <p:cNvPicPr preferRelativeResize="0"/>
          <p:nvPr/>
        </p:nvPicPr>
        <p:blipFill>
          <a:blip r:embed="rId5">
            <a:alphaModFix/>
          </a:blip>
          <a:stretch>
            <a:fillRect/>
          </a:stretch>
        </p:blipFill>
        <p:spPr>
          <a:xfrm>
            <a:off x="4651403" y="152400"/>
            <a:ext cx="2627045"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3549d1a1612_7_1"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pic>
        <p:nvPicPr>
          <p:cNvPr id="162" name="Google Shape;162;g3549d1a1612_7_1" title="Снимок экрана 2025-05-04 в 17.20.13.png"/>
          <p:cNvPicPr preferRelativeResize="0"/>
          <p:nvPr/>
        </p:nvPicPr>
        <p:blipFill>
          <a:blip r:embed="rId4">
            <a:alphaModFix/>
          </a:blip>
          <a:stretch>
            <a:fillRect/>
          </a:stretch>
        </p:blipFill>
        <p:spPr>
          <a:xfrm>
            <a:off x="2583625" y="152400"/>
            <a:ext cx="386921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3549d1a1612_4_56"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pic>
        <p:nvPicPr>
          <p:cNvPr id="168" name="Google Shape;168;g3549d1a1612_4_56" title="Animatsioon.mp4">
            <a:hlinkClick r:id="rId4"/>
          </p:cNvPr>
          <p:cNvPicPr preferRelativeResize="0"/>
          <p:nvPr/>
        </p:nvPicPr>
        <p:blipFill>
          <a:blip r:embed="rId5">
            <a:alphaModFix/>
          </a:blip>
          <a:stretch>
            <a:fillRect/>
          </a:stretch>
        </p:blipFill>
        <p:spPr>
          <a:xfrm>
            <a:off x="950950" y="791050"/>
            <a:ext cx="6890602" cy="387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336125" y="698200"/>
            <a:ext cx="2803800" cy="572700"/>
          </a:xfrm>
          <a:prstGeom prst="rect">
            <a:avLst/>
          </a:prstGeom>
          <a:noFill/>
          <a:ln>
            <a:noFill/>
          </a:ln>
        </p:spPr>
        <p:txBody>
          <a:bodyPr spcFirstLastPara="1" wrap="square" lIns="91425" tIns="91425" rIns="91425" bIns="91425" anchor="b" anchorCtr="0">
            <a:no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Teaduspõhisus</a:t>
            </a:r>
            <a:endParaRPr sz="2400" b="1">
              <a:solidFill>
                <a:srgbClr val="073763"/>
              </a:solidFill>
              <a:latin typeface="Times New Roman"/>
              <a:ea typeface="Times New Roman"/>
              <a:cs typeface="Times New Roman"/>
              <a:sym typeface="Times New Roman"/>
            </a:endParaRPr>
          </a:p>
        </p:txBody>
      </p:sp>
      <p:cxnSp>
        <p:nvCxnSpPr>
          <p:cNvPr id="174" name="Google Shape;174;p7"/>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75" name="Google Shape;175;p7"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76" name="Google Shape;176;p7"/>
          <p:cNvSpPr txBox="1"/>
          <p:nvPr/>
        </p:nvSpPr>
        <p:spPr>
          <a:xfrm>
            <a:off x="426125" y="1455525"/>
            <a:ext cx="8515200" cy="3547800"/>
          </a:xfrm>
          <a:prstGeom prst="rect">
            <a:avLst/>
          </a:prstGeom>
          <a:noFill/>
          <a:ln>
            <a:noFill/>
          </a:ln>
        </p:spPr>
        <p:txBody>
          <a:bodyPr spcFirstLastPara="1" wrap="square" lIns="91425" tIns="91425" rIns="91425" bIns="91425" anchor="t" anchorCtr="0">
            <a:spAutoFit/>
          </a:bodyPr>
          <a:lstStyle/>
          <a:p>
            <a:pPr marL="457200" marR="365760" lvl="0" indent="-349250" algn="just"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Keeleõppe peamine eesmärk on osata pädevalt suhelda ja tegutseda sihtkeelses keskkonnas (Argus </a:t>
            </a:r>
            <a:r>
              <a:rPr lang="et" sz="1900" i="1">
                <a:solidFill>
                  <a:srgbClr val="262261"/>
                </a:solidFill>
                <a:latin typeface="Times New Roman"/>
                <a:ea typeface="Times New Roman"/>
                <a:cs typeface="Times New Roman"/>
                <a:sym typeface="Times New Roman"/>
              </a:rPr>
              <a:t>et al</a:t>
            </a:r>
            <a:r>
              <a:rPr lang="et" sz="1900">
                <a:solidFill>
                  <a:srgbClr val="262261"/>
                </a:solidFill>
                <a:latin typeface="Times New Roman"/>
                <a:ea typeface="Times New Roman"/>
                <a:cs typeface="Times New Roman"/>
                <a:sym typeface="Times New Roman"/>
              </a:rPr>
              <a:t>., 2021).</a:t>
            </a:r>
            <a:endParaRPr sz="1900">
              <a:solidFill>
                <a:srgbClr val="262261"/>
              </a:solidFill>
              <a:latin typeface="Times New Roman"/>
              <a:ea typeface="Times New Roman"/>
              <a:cs typeface="Times New Roman"/>
              <a:sym typeface="Times New Roman"/>
            </a:endParaRPr>
          </a:p>
          <a:p>
            <a:pPr marL="457200" marR="365760" lvl="0" indent="-349250" algn="just"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Keelekeskkond võib olla reaalne, sotsiaalne või virtuaalne (Kikerpill &amp; Kingisepp, 2000).</a:t>
            </a:r>
            <a:endParaRPr sz="1900">
              <a:solidFill>
                <a:srgbClr val="262261"/>
              </a:solidFill>
              <a:latin typeface="Times New Roman"/>
              <a:ea typeface="Times New Roman"/>
              <a:cs typeface="Times New Roman"/>
              <a:sym typeface="Times New Roman"/>
            </a:endParaRPr>
          </a:p>
          <a:p>
            <a:pPr marL="457200" marR="365760" lvl="0" indent="-349250" algn="just"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Keelekeskkonnas on oluline nii keeleõppija kui ka keelekõneleja roll (Kikerpill &amp; Kingisepp, 2000).</a:t>
            </a:r>
            <a:endParaRPr sz="1900">
              <a:solidFill>
                <a:srgbClr val="262261"/>
              </a:solidFill>
              <a:latin typeface="Times New Roman"/>
              <a:ea typeface="Times New Roman"/>
              <a:cs typeface="Times New Roman"/>
              <a:sym typeface="Times New Roman"/>
            </a:endParaRPr>
          </a:p>
          <a:p>
            <a:pPr marL="457200" marR="365760" lvl="0" indent="-349250" algn="just"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Keelekõneleja saab keeleõppijat toetada ja julgustada (Metslang, 2021; Nurchalis </a:t>
            </a:r>
            <a:r>
              <a:rPr lang="et" sz="1900" i="1">
                <a:solidFill>
                  <a:srgbClr val="262261"/>
                </a:solidFill>
                <a:latin typeface="Times New Roman"/>
                <a:ea typeface="Times New Roman"/>
                <a:cs typeface="Times New Roman"/>
                <a:sym typeface="Times New Roman"/>
              </a:rPr>
              <a:t>et al</a:t>
            </a:r>
            <a:r>
              <a:rPr lang="et" sz="1900">
                <a:solidFill>
                  <a:srgbClr val="262261"/>
                </a:solidFill>
                <a:latin typeface="Times New Roman"/>
                <a:ea typeface="Times New Roman"/>
                <a:cs typeface="Times New Roman"/>
                <a:sym typeface="Times New Roman"/>
              </a:rPr>
              <a:t>., 2022).</a:t>
            </a:r>
            <a:endParaRPr sz="19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549d1a1612_4_17"/>
          <p:cNvSpPr txBox="1">
            <a:spLocks noGrp="1"/>
          </p:cNvSpPr>
          <p:nvPr>
            <p:ph type="title"/>
          </p:nvPr>
        </p:nvSpPr>
        <p:spPr>
          <a:xfrm>
            <a:off x="336125" y="698200"/>
            <a:ext cx="3976500" cy="572700"/>
          </a:xfrm>
          <a:prstGeom prst="rect">
            <a:avLst/>
          </a:prstGeom>
          <a:noFill/>
          <a:ln>
            <a:noFill/>
          </a:ln>
        </p:spPr>
        <p:txBody>
          <a:bodyPr spcFirstLastPara="1" wrap="square" lIns="91425" tIns="91425" rIns="91425" bIns="91425" anchor="b" anchorCtr="0">
            <a:no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Kasutatud kirjandus</a:t>
            </a:r>
            <a:endParaRPr sz="2400" b="1">
              <a:solidFill>
                <a:srgbClr val="262261"/>
              </a:solidFill>
              <a:latin typeface="Times New Roman"/>
              <a:ea typeface="Times New Roman"/>
              <a:cs typeface="Times New Roman"/>
              <a:sym typeface="Times New Roman"/>
            </a:endParaRPr>
          </a:p>
        </p:txBody>
      </p:sp>
      <p:cxnSp>
        <p:nvCxnSpPr>
          <p:cNvPr id="182" name="Google Shape;182;g3549d1a1612_4_17"/>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83" name="Google Shape;183;g3549d1a1612_4_17"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84" name="Google Shape;184;g3549d1a1612_4_17"/>
          <p:cNvSpPr txBox="1"/>
          <p:nvPr/>
        </p:nvSpPr>
        <p:spPr>
          <a:xfrm>
            <a:off x="370200" y="1476000"/>
            <a:ext cx="8403600" cy="33864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Argus, R., Rüütmaa, T., ja Verchik, A. (2021). Mitmekeelsus, esimese ja teise keele omandamine. Peamistest teooriatest, uuringutulemustest ja õpetamismeetoditest: kirjandusülevaade. Tallinna Ülikool.</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Clark, B., Wagner, J., Lindemalm, K., &amp; Bendt, O. (2011, aprill). </a:t>
            </a:r>
            <a:r>
              <a:rPr lang="et" sz="1600" i="1">
                <a:solidFill>
                  <a:srgbClr val="262261"/>
                </a:solidFill>
                <a:latin typeface="Times New Roman"/>
                <a:ea typeface="Times New Roman"/>
                <a:cs typeface="Times New Roman"/>
                <a:sym typeface="Times New Roman"/>
              </a:rPr>
              <a:t>Språkskap: Supporting Second Language Learning "In The Wild"</a:t>
            </a:r>
            <a:r>
              <a:rPr lang="et" sz="1600">
                <a:solidFill>
                  <a:srgbClr val="262261"/>
                </a:solidFill>
                <a:latin typeface="Times New Roman"/>
                <a:ea typeface="Times New Roman"/>
                <a:cs typeface="Times New Roman"/>
                <a:sym typeface="Times New Roman"/>
              </a:rPr>
              <a:t>. INCLUDE 2011 konverents, London.</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Ehala, M., &amp; Koreinik, K. (2016). </a:t>
            </a:r>
            <a:r>
              <a:rPr lang="et" sz="1600" i="1">
                <a:solidFill>
                  <a:srgbClr val="262261"/>
                </a:solidFill>
                <a:latin typeface="Times New Roman"/>
                <a:ea typeface="Times New Roman"/>
                <a:cs typeface="Times New Roman"/>
                <a:sym typeface="Times New Roman"/>
              </a:rPr>
              <a:t>Eesti keele oskus ja kasutus teise keelena: Lisandusi rahvaloenduse andmetele</a:t>
            </a:r>
            <a:r>
              <a:rPr lang="et" sz="1600">
                <a:solidFill>
                  <a:srgbClr val="262261"/>
                </a:solidFill>
                <a:latin typeface="Times New Roman"/>
                <a:ea typeface="Times New Roman"/>
                <a:cs typeface="Times New Roman"/>
                <a:sym typeface="Times New Roman"/>
              </a:rPr>
              <a:t>. Keel ja Kirjandus, detsember 2016.</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Kikerpill, T., &amp; Kingisepp, L. (2000). Keelekeskkond võõrkeeleõppe toetajana: Keeleõpetaja metoodikavihik. TEA Kirjastus. </a:t>
            </a:r>
            <a:endParaRPr sz="1100">
              <a:solidFill>
                <a:srgbClr val="26226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549d1a1612_4_33"/>
          <p:cNvSpPr txBox="1">
            <a:spLocks noGrp="1"/>
          </p:cNvSpPr>
          <p:nvPr>
            <p:ph type="title"/>
          </p:nvPr>
        </p:nvSpPr>
        <p:spPr>
          <a:xfrm>
            <a:off x="336125" y="698200"/>
            <a:ext cx="3976500" cy="572700"/>
          </a:xfrm>
          <a:prstGeom prst="rect">
            <a:avLst/>
          </a:prstGeom>
          <a:noFill/>
          <a:ln>
            <a:noFill/>
          </a:ln>
        </p:spPr>
        <p:txBody>
          <a:bodyPr spcFirstLastPara="1" wrap="square" lIns="91425" tIns="91425" rIns="91425" bIns="91425" anchor="b" anchorCtr="0">
            <a:no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Kasutatud kirjandus</a:t>
            </a:r>
            <a:endParaRPr sz="2400" b="1">
              <a:solidFill>
                <a:srgbClr val="262261"/>
              </a:solidFill>
              <a:latin typeface="Times New Roman"/>
              <a:ea typeface="Times New Roman"/>
              <a:cs typeface="Times New Roman"/>
              <a:sym typeface="Times New Roman"/>
            </a:endParaRPr>
          </a:p>
        </p:txBody>
      </p:sp>
      <p:cxnSp>
        <p:nvCxnSpPr>
          <p:cNvPr id="190" name="Google Shape;190;g3549d1a1612_4_33"/>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91" name="Google Shape;191;g3549d1a1612_4_33"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92" name="Google Shape;192;g3549d1a1612_4_33"/>
          <p:cNvSpPr txBox="1"/>
          <p:nvPr/>
        </p:nvSpPr>
        <p:spPr>
          <a:xfrm>
            <a:off x="370200" y="1451575"/>
            <a:ext cx="8403600" cy="33864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Kirsiste, R. (2024). Eesti keele kui teise keele õppija: ilma teieta me ei õpi. https://ut.ee/et/sisu/eesti-keele-kui-teise-keele-oppija-ilma-teieta-me-ei-opi </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Klaas-Lang, B. (2022). </a:t>
            </a:r>
            <a:r>
              <a:rPr lang="et" sz="1600" i="1">
                <a:solidFill>
                  <a:srgbClr val="262261"/>
                </a:solidFill>
                <a:latin typeface="Times New Roman"/>
                <a:ea typeface="Times New Roman"/>
                <a:cs typeface="Times New Roman"/>
                <a:sym typeface="Times New Roman"/>
              </a:rPr>
              <a:t>Kogukondlik keeleõpe – võimalus kasvatada keeleõppe motivatsiooni</a:t>
            </a:r>
            <a:r>
              <a:rPr lang="et" sz="1600">
                <a:solidFill>
                  <a:srgbClr val="262261"/>
                </a:solidFill>
                <a:latin typeface="Times New Roman"/>
                <a:ea typeface="Times New Roman"/>
                <a:cs typeface="Times New Roman"/>
                <a:sym typeface="Times New Roman"/>
              </a:rPr>
              <a:t>. </a:t>
            </a:r>
            <a:r>
              <a:rPr lang="et" sz="1600" i="1">
                <a:solidFill>
                  <a:srgbClr val="262261"/>
                </a:solidFill>
                <a:latin typeface="Times New Roman"/>
                <a:ea typeface="Times New Roman"/>
                <a:cs typeface="Times New Roman"/>
                <a:sym typeface="Times New Roman"/>
              </a:rPr>
              <a:t>Eesti Haridusteaduste Ajakiri</a:t>
            </a:r>
            <a:r>
              <a:rPr lang="et" sz="1600">
                <a:solidFill>
                  <a:srgbClr val="262261"/>
                </a:solidFill>
                <a:latin typeface="Times New Roman"/>
                <a:ea typeface="Times New Roman"/>
                <a:cs typeface="Times New Roman"/>
                <a:sym typeface="Times New Roman"/>
              </a:rPr>
              <a:t>, 10(2), 228–250.</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Metslang, H. (2021). Juhend iseseisvaks keeleõppeks: Õpioskused ja keelekeskkond. Guide for independent language learning: Learning skills and language environment. Integratsiooni Sihtasutus.</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Nurchalis, N.F, Nurhamdah, N., Bakoko, R., &amp; Afdaliah, N. (2022). Students Autonomous Learning Activities outside the Classroom to Master English as a Foreign Language. Pedagogy: Journal of English Language Teaching, 10(1). 60-75 https://doi.org/10.32332/joelt.v10i1.4716 </a:t>
            </a:r>
            <a:endParaRPr sz="1600">
              <a:solidFill>
                <a:srgbClr val="26226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549d1a1612_4_24"/>
          <p:cNvSpPr txBox="1">
            <a:spLocks noGrp="1"/>
          </p:cNvSpPr>
          <p:nvPr>
            <p:ph type="title"/>
          </p:nvPr>
        </p:nvSpPr>
        <p:spPr>
          <a:xfrm>
            <a:off x="336125" y="698200"/>
            <a:ext cx="3976500" cy="572700"/>
          </a:xfrm>
          <a:prstGeom prst="rect">
            <a:avLst/>
          </a:prstGeom>
          <a:noFill/>
          <a:ln>
            <a:noFill/>
          </a:ln>
        </p:spPr>
        <p:txBody>
          <a:bodyPr spcFirstLastPara="1" wrap="square" lIns="91425" tIns="91425" rIns="91425" bIns="91425" anchor="b" anchorCtr="0">
            <a:no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Kasutatud kirjandus</a:t>
            </a:r>
            <a:endParaRPr sz="2400" b="1">
              <a:solidFill>
                <a:srgbClr val="262261"/>
              </a:solidFill>
              <a:latin typeface="Times New Roman"/>
              <a:ea typeface="Times New Roman"/>
              <a:cs typeface="Times New Roman"/>
              <a:sym typeface="Times New Roman"/>
            </a:endParaRPr>
          </a:p>
        </p:txBody>
      </p:sp>
      <p:cxnSp>
        <p:nvCxnSpPr>
          <p:cNvPr id="198" name="Google Shape;198;g3549d1a1612_4_24"/>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99" name="Google Shape;199;g3549d1a1612_4_24"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200" name="Google Shape;200;g3549d1a1612_4_24"/>
          <p:cNvSpPr txBox="1"/>
          <p:nvPr/>
        </p:nvSpPr>
        <p:spPr>
          <a:xfrm>
            <a:off x="417300" y="1518325"/>
            <a:ext cx="8309400" cy="22779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Ojamets, O. (2020, 10. november). 2 põhjust, miks igapäevane kuulamine on eduka keeleõppe võti. Speakly Blog. https://www.speakly.blog/post/2-p%C3%B5hjust-miks-igap%C3%A4evane-kuulamine-on-eduka-keele%C3%B5ppe-v%C3%B5ti </a:t>
            </a:r>
            <a:endParaRPr sz="1600">
              <a:solidFill>
                <a:srgbClr val="26226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t" sz="1600">
                <a:solidFill>
                  <a:srgbClr val="262261"/>
                </a:solidFill>
                <a:latin typeface="Times New Roman"/>
                <a:ea typeface="Times New Roman"/>
                <a:cs typeface="Times New Roman"/>
                <a:sym typeface="Times New Roman"/>
              </a:rPr>
              <a:t>Rodgers, M. P. H. (2018). </a:t>
            </a:r>
            <a:r>
              <a:rPr lang="et" sz="1600" i="1">
                <a:solidFill>
                  <a:srgbClr val="262261"/>
                </a:solidFill>
                <a:latin typeface="Times New Roman"/>
                <a:ea typeface="Times New Roman"/>
                <a:cs typeface="Times New Roman"/>
                <a:sym typeface="Times New Roman"/>
              </a:rPr>
              <a:t>Extensive Viewing: Extra-Curricular Language Learning Outside the Classroom Walls</a:t>
            </a:r>
            <a:r>
              <a:rPr lang="et" sz="1600">
                <a:solidFill>
                  <a:srgbClr val="262261"/>
                </a:solidFill>
                <a:latin typeface="Times New Roman"/>
                <a:ea typeface="Times New Roman"/>
                <a:cs typeface="Times New Roman"/>
                <a:sym typeface="Times New Roman"/>
              </a:rPr>
              <a:t>. </a:t>
            </a:r>
            <a:r>
              <a:rPr lang="et" sz="1600" i="1">
                <a:solidFill>
                  <a:srgbClr val="262261"/>
                </a:solidFill>
                <a:latin typeface="Times New Roman"/>
                <a:ea typeface="Times New Roman"/>
                <a:cs typeface="Times New Roman"/>
                <a:sym typeface="Times New Roman"/>
              </a:rPr>
              <a:t>The TESOL Encyclopedia of English Language Teaching</a:t>
            </a:r>
            <a:r>
              <a:rPr lang="et" sz="1600">
                <a:solidFill>
                  <a:srgbClr val="262261"/>
                </a:solidFill>
                <a:latin typeface="Times New Roman"/>
                <a:ea typeface="Times New Roman"/>
                <a:cs typeface="Times New Roman"/>
                <a:sym typeface="Times New Roman"/>
              </a:rPr>
              <a:t>, 1–7. Wiley.</a:t>
            </a:r>
            <a:endParaRPr sz="1600">
              <a:solidFill>
                <a:srgbClr val="26226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2"/>
          <p:cNvSpPr txBox="1">
            <a:spLocks noGrp="1"/>
          </p:cNvSpPr>
          <p:nvPr>
            <p:ph type="body" idx="1"/>
          </p:nvPr>
        </p:nvSpPr>
        <p:spPr>
          <a:xfrm>
            <a:off x="272525" y="1418125"/>
            <a:ext cx="8668800" cy="3456600"/>
          </a:xfrm>
          <a:prstGeom prst="rect">
            <a:avLst/>
          </a:prstGeom>
          <a:noFill/>
          <a:ln>
            <a:noFill/>
          </a:ln>
        </p:spPr>
        <p:txBody>
          <a:bodyPr spcFirstLastPara="1" wrap="square" lIns="91425" tIns="91425" rIns="91425" bIns="91425" anchor="t" anchorCtr="0">
            <a:noAutofit/>
          </a:bodyPr>
          <a:lstStyle/>
          <a:p>
            <a:pPr marL="457200" lvl="0" indent="-349280" algn="just" rtl="0">
              <a:lnSpc>
                <a:spcPct val="150000"/>
              </a:lnSpc>
              <a:spcBef>
                <a:spcPts val="0"/>
              </a:spcBef>
              <a:spcAft>
                <a:spcPts val="0"/>
              </a:spcAft>
              <a:buClr>
                <a:srgbClr val="262261"/>
              </a:buClr>
              <a:buSzPts val="1900"/>
              <a:buFont typeface="Times New Roman"/>
              <a:buChar char="●"/>
            </a:pPr>
            <a:r>
              <a:rPr lang="et" sz="1900" dirty="0">
                <a:solidFill>
                  <a:srgbClr val="262261"/>
                </a:solidFill>
                <a:latin typeface="Times New Roman"/>
                <a:ea typeface="Times New Roman"/>
                <a:cs typeface="Times New Roman"/>
                <a:sym typeface="Times New Roman"/>
              </a:rPr>
              <a:t>Projekt pöörab tähelepanu </a:t>
            </a:r>
            <a:r>
              <a:rPr lang="et" sz="1900" i="1" dirty="0">
                <a:solidFill>
                  <a:srgbClr val="262261"/>
                </a:solidFill>
                <a:latin typeface="Times New Roman"/>
                <a:ea typeface="Times New Roman"/>
                <a:cs typeface="Times New Roman"/>
                <a:sym typeface="Times New Roman"/>
              </a:rPr>
              <a:t>emakeelekõneleja rollile</a:t>
            </a:r>
            <a:r>
              <a:rPr lang="et" sz="1900" dirty="0">
                <a:solidFill>
                  <a:srgbClr val="262261"/>
                </a:solidFill>
                <a:latin typeface="Times New Roman"/>
                <a:ea typeface="Times New Roman"/>
                <a:cs typeface="Times New Roman"/>
                <a:sym typeface="Times New Roman"/>
              </a:rPr>
              <a:t> keelekeskkonna kujundamisel.</a:t>
            </a:r>
            <a:endParaRPr sz="1900" dirty="0">
              <a:solidFill>
                <a:srgbClr val="262261"/>
              </a:solidFill>
              <a:latin typeface="Times New Roman"/>
              <a:ea typeface="Times New Roman"/>
              <a:cs typeface="Times New Roman"/>
              <a:sym typeface="Times New Roman"/>
            </a:endParaRPr>
          </a:p>
          <a:p>
            <a:pPr marL="457200" lvl="0" indent="-349250" algn="just" rtl="0">
              <a:lnSpc>
                <a:spcPct val="150000"/>
              </a:lnSpc>
              <a:spcBef>
                <a:spcPts val="0"/>
              </a:spcBef>
              <a:spcAft>
                <a:spcPts val="0"/>
              </a:spcAft>
              <a:buClr>
                <a:srgbClr val="262261"/>
              </a:buClr>
              <a:buSzPts val="1900"/>
              <a:buFont typeface="Times New Roman"/>
              <a:buChar char="●"/>
            </a:pPr>
            <a:r>
              <a:rPr lang="et" sz="1900" dirty="0">
                <a:solidFill>
                  <a:srgbClr val="262261"/>
                </a:solidFill>
                <a:latin typeface="Times New Roman"/>
                <a:ea typeface="Times New Roman"/>
                <a:cs typeface="Times New Roman"/>
                <a:sym typeface="Times New Roman"/>
              </a:rPr>
              <a:t>Tavaliselt keskendutakse keeleõppijale, meie aga sellele, </a:t>
            </a:r>
            <a:r>
              <a:rPr lang="et" sz="1900" i="1" dirty="0">
                <a:solidFill>
                  <a:srgbClr val="262261"/>
                </a:solidFill>
                <a:latin typeface="Times New Roman"/>
                <a:ea typeface="Times New Roman"/>
                <a:cs typeface="Times New Roman"/>
                <a:sym typeface="Times New Roman"/>
              </a:rPr>
              <a:t>kuidas eestlased ise saavad õppijaid toetada</a:t>
            </a:r>
            <a:r>
              <a:rPr lang="et" sz="1900" dirty="0">
                <a:solidFill>
                  <a:srgbClr val="262261"/>
                </a:solidFill>
                <a:latin typeface="Times New Roman"/>
                <a:ea typeface="Times New Roman"/>
                <a:cs typeface="Times New Roman"/>
                <a:sym typeface="Times New Roman"/>
              </a:rPr>
              <a:t>.</a:t>
            </a:r>
            <a:endParaRPr sz="1900" dirty="0">
              <a:solidFill>
                <a:srgbClr val="262261"/>
              </a:solidFill>
              <a:latin typeface="Times New Roman"/>
              <a:ea typeface="Times New Roman"/>
              <a:cs typeface="Times New Roman"/>
              <a:sym typeface="Times New Roman"/>
            </a:endParaRPr>
          </a:p>
          <a:p>
            <a:pPr marL="457200" lvl="0" indent="-349250" algn="just" rtl="0">
              <a:lnSpc>
                <a:spcPct val="150000"/>
              </a:lnSpc>
              <a:spcBef>
                <a:spcPts val="0"/>
              </a:spcBef>
              <a:spcAft>
                <a:spcPts val="0"/>
              </a:spcAft>
              <a:buClr>
                <a:srgbClr val="262261"/>
              </a:buClr>
              <a:buSzPts val="1900"/>
              <a:buFont typeface="Times New Roman"/>
              <a:buChar char="●"/>
            </a:pPr>
            <a:r>
              <a:rPr lang="et" sz="1900" dirty="0">
                <a:solidFill>
                  <a:srgbClr val="262261"/>
                </a:solidFill>
                <a:latin typeface="Times New Roman"/>
                <a:ea typeface="Times New Roman"/>
                <a:cs typeface="Times New Roman"/>
                <a:sym typeface="Times New Roman"/>
              </a:rPr>
              <a:t>Keeleõppijale on oluline kogeda eesti keelt </a:t>
            </a:r>
            <a:r>
              <a:rPr lang="et" sz="1900" i="1" dirty="0">
                <a:solidFill>
                  <a:srgbClr val="262261"/>
                </a:solidFill>
                <a:latin typeface="Times New Roman"/>
                <a:ea typeface="Times New Roman"/>
                <a:cs typeface="Times New Roman"/>
                <a:sym typeface="Times New Roman"/>
              </a:rPr>
              <a:t>igapäevaelus</a:t>
            </a:r>
            <a:r>
              <a:rPr lang="et" sz="1900" dirty="0">
                <a:solidFill>
                  <a:srgbClr val="262261"/>
                </a:solidFill>
                <a:latin typeface="Times New Roman"/>
                <a:ea typeface="Times New Roman"/>
                <a:cs typeface="Times New Roman"/>
                <a:sym typeface="Times New Roman"/>
              </a:rPr>
              <a:t> – poes, tööl, bussis.</a:t>
            </a:r>
            <a:endParaRPr sz="1900" dirty="0">
              <a:solidFill>
                <a:srgbClr val="262261"/>
              </a:solidFill>
              <a:latin typeface="Times New Roman"/>
              <a:ea typeface="Times New Roman"/>
              <a:cs typeface="Times New Roman"/>
              <a:sym typeface="Times New Roman"/>
            </a:endParaRPr>
          </a:p>
          <a:p>
            <a:pPr marL="457200" lvl="0" indent="-349250" algn="just" rtl="0">
              <a:lnSpc>
                <a:spcPct val="150000"/>
              </a:lnSpc>
              <a:spcBef>
                <a:spcPts val="0"/>
              </a:spcBef>
              <a:spcAft>
                <a:spcPts val="0"/>
              </a:spcAft>
              <a:buClr>
                <a:srgbClr val="262261"/>
              </a:buClr>
              <a:buSzPts val="1900"/>
              <a:buFont typeface="Times New Roman"/>
              <a:buChar char="●"/>
            </a:pPr>
            <a:r>
              <a:rPr lang="et" sz="1900" dirty="0">
                <a:solidFill>
                  <a:srgbClr val="262261"/>
                </a:solidFill>
                <a:latin typeface="Times New Roman"/>
                <a:ea typeface="Times New Roman"/>
                <a:cs typeface="Times New Roman"/>
                <a:sym typeface="Times New Roman"/>
              </a:rPr>
              <a:t>Raskuste ilmnemisel minnakse kergekäeliselt üle üldtuntud rahvusvahelisele keelele </a:t>
            </a:r>
            <a:r>
              <a:rPr lang="et" sz="1900" dirty="0" smtClean="0">
                <a:solidFill>
                  <a:srgbClr val="262261"/>
                </a:solidFill>
                <a:latin typeface="Times New Roman"/>
                <a:ea typeface="Times New Roman"/>
                <a:cs typeface="Times New Roman"/>
                <a:sym typeface="Times New Roman"/>
              </a:rPr>
              <a:t>&gt; </a:t>
            </a:r>
            <a:r>
              <a:rPr lang="et" sz="1900" dirty="0">
                <a:solidFill>
                  <a:srgbClr val="262261"/>
                </a:solidFill>
                <a:latin typeface="Times New Roman"/>
                <a:ea typeface="Times New Roman"/>
                <a:cs typeface="Times New Roman"/>
                <a:sym typeface="Times New Roman"/>
              </a:rPr>
              <a:t>see pärsib motivatsiooni </a:t>
            </a:r>
            <a:endParaRPr sz="1900" dirty="0">
              <a:solidFill>
                <a:srgbClr val="262261"/>
              </a:solidFill>
              <a:latin typeface="Times New Roman"/>
              <a:ea typeface="Times New Roman"/>
              <a:cs typeface="Times New Roman"/>
              <a:sym typeface="Times New Roman"/>
            </a:endParaRPr>
          </a:p>
          <a:p>
            <a:pPr marL="457200" lvl="0" indent="-349250" algn="just" rtl="0">
              <a:lnSpc>
                <a:spcPct val="150000"/>
              </a:lnSpc>
              <a:spcBef>
                <a:spcPts val="0"/>
              </a:spcBef>
              <a:spcAft>
                <a:spcPts val="0"/>
              </a:spcAft>
              <a:buClr>
                <a:srgbClr val="262261"/>
              </a:buClr>
              <a:buSzPts val="1900"/>
              <a:buFont typeface="Times New Roman"/>
              <a:buChar char="●"/>
            </a:pPr>
            <a:r>
              <a:rPr lang="et" sz="1900" b="1" dirty="0">
                <a:solidFill>
                  <a:srgbClr val="262261"/>
                </a:solidFill>
                <a:latin typeface="Times New Roman"/>
                <a:ea typeface="Times New Roman"/>
                <a:cs typeface="Times New Roman"/>
                <a:sym typeface="Times New Roman"/>
              </a:rPr>
              <a:t>Lahendus:</a:t>
            </a:r>
            <a:r>
              <a:rPr lang="et" sz="1900" dirty="0">
                <a:solidFill>
                  <a:srgbClr val="262261"/>
                </a:solidFill>
                <a:latin typeface="Times New Roman"/>
                <a:ea typeface="Times New Roman"/>
                <a:cs typeface="Times New Roman"/>
                <a:sym typeface="Times New Roman"/>
              </a:rPr>
              <a:t> emakeelekõnelejad </a:t>
            </a:r>
            <a:r>
              <a:rPr lang="et" sz="1900" i="1" dirty="0">
                <a:solidFill>
                  <a:srgbClr val="262261"/>
                </a:solidFill>
                <a:latin typeface="Times New Roman"/>
                <a:ea typeface="Times New Roman"/>
                <a:cs typeface="Times New Roman"/>
                <a:sym typeface="Times New Roman"/>
              </a:rPr>
              <a:t>teadvustavad oma vastutust</a:t>
            </a:r>
            <a:r>
              <a:rPr lang="et" sz="1900" dirty="0">
                <a:solidFill>
                  <a:srgbClr val="262261"/>
                </a:solidFill>
                <a:latin typeface="Times New Roman"/>
                <a:ea typeface="Times New Roman"/>
                <a:cs typeface="Times New Roman"/>
                <a:sym typeface="Times New Roman"/>
              </a:rPr>
              <a:t> ja toetavad õppijat suhtluses.</a:t>
            </a:r>
            <a:endParaRPr sz="1900" dirty="0">
              <a:latin typeface="Barlow Condensed"/>
              <a:ea typeface="Barlow Condensed"/>
              <a:cs typeface="Barlow Condensed"/>
              <a:sym typeface="Barlow Condensed"/>
            </a:endParaRPr>
          </a:p>
        </p:txBody>
      </p:sp>
      <p:cxnSp>
        <p:nvCxnSpPr>
          <p:cNvPr id="66" name="Google Shape;66;p2"/>
          <p:cNvCxnSpPr/>
          <p:nvPr/>
        </p:nvCxnSpPr>
        <p:spPr>
          <a:xfrm rot="10800000" flipH="1">
            <a:off x="426125" y="1264575"/>
            <a:ext cx="8515200" cy="7500"/>
          </a:xfrm>
          <a:prstGeom prst="straightConnector1">
            <a:avLst/>
          </a:prstGeom>
          <a:noFill/>
          <a:ln w="38100" cap="flat" cmpd="sng">
            <a:solidFill>
              <a:srgbClr val="F73DA5"/>
            </a:solidFill>
            <a:prstDash val="solid"/>
            <a:round/>
            <a:headEnd type="none" w="sm" len="sm"/>
            <a:tailEnd type="none" w="sm" len="sm"/>
          </a:ln>
        </p:spPr>
      </p:cxnSp>
      <p:pic>
        <p:nvPicPr>
          <p:cNvPr id="67" name="Google Shape;67;p2"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68" name="Google Shape;68;p2"/>
          <p:cNvSpPr txBox="1"/>
          <p:nvPr/>
        </p:nvSpPr>
        <p:spPr>
          <a:xfrm>
            <a:off x="380850" y="733500"/>
            <a:ext cx="490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 sz="2400" b="1">
                <a:solidFill>
                  <a:srgbClr val="262261"/>
                </a:solidFill>
                <a:latin typeface="Times New Roman"/>
                <a:ea typeface="Times New Roman"/>
                <a:cs typeface="Times New Roman"/>
                <a:sym typeface="Times New Roman"/>
              </a:rPr>
              <a:t>Teema tutvustus</a:t>
            </a:r>
            <a:endParaRPr sz="2400" b="1">
              <a:solidFill>
                <a:srgbClr val="26226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p:nvPr/>
        </p:nvSpPr>
        <p:spPr>
          <a:xfrm>
            <a:off x="1590900" y="1921725"/>
            <a:ext cx="5962200" cy="10875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t" sz="3000" b="1">
                <a:solidFill>
                  <a:srgbClr val="262261"/>
                </a:solidFill>
                <a:latin typeface="Times New Roman"/>
                <a:ea typeface="Times New Roman"/>
                <a:cs typeface="Times New Roman"/>
                <a:sym typeface="Times New Roman"/>
              </a:rPr>
              <a:t>Täname tähelepanu eest! </a:t>
            </a:r>
            <a:endParaRPr sz="3000" b="1">
              <a:solidFill>
                <a:srgbClr val="26226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et" sz="3000">
                <a:solidFill>
                  <a:srgbClr val="262261"/>
                </a:solidFill>
                <a:latin typeface="Times New Roman"/>
                <a:ea typeface="Times New Roman"/>
                <a:cs typeface="Times New Roman"/>
                <a:sym typeface="Times New Roman"/>
              </a:rPr>
              <a:t>Küsimusi?</a:t>
            </a:r>
            <a:endParaRPr sz="3000">
              <a:solidFill>
                <a:srgbClr val="262261"/>
              </a:solidFill>
              <a:latin typeface="Times New Roman"/>
              <a:ea typeface="Times New Roman"/>
              <a:cs typeface="Times New Roman"/>
              <a:sym typeface="Times New Roman"/>
            </a:endParaRPr>
          </a:p>
        </p:txBody>
      </p:sp>
      <p:pic>
        <p:nvPicPr>
          <p:cNvPr id="206" name="Google Shape;206;p11"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body" idx="1"/>
          </p:nvPr>
        </p:nvSpPr>
        <p:spPr>
          <a:xfrm>
            <a:off x="423425" y="1470525"/>
            <a:ext cx="8520600" cy="3323400"/>
          </a:xfrm>
          <a:prstGeom prst="rect">
            <a:avLst/>
          </a:prstGeom>
          <a:noFill/>
          <a:ln>
            <a:noFill/>
          </a:ln>
        </p:spPr>
        <p:txBody>
          <a:bodyPr spcFirstLastPara="1" wrap="square" lIns="91425" tIns="91425" rIns="91425" bIns="91425" anchor="t" anchorCtr="0">
            <a:normAutofit lnSpcReduction="10000"/>
          </a:bodyPr>
          <a:lstStyle/>
          <a:p>
            <a:pPr marL="457200" lvl="0" indent="-355600" algn="just" rtl="0">
              <a:lnSpc>
                <a:spcPct val="150000"/>
              </a:lnSpc>
              <a:spcBef>
                <a:spcPts val="0"/>
              </a:spcBef>
              <a:spcAft>
                <a:spcPts val="0"/>
              </a:spcAft>
              <a:buClr>
                <a:srgbClr val="262261"/>
              </a:buClr>
              <a:buSzPts val="2000"/>
              <a:buFont typeface="Times New Roman"/>
              <a:buChar char="●"/>
            </a:pPr>
            <a:r>
              <a:rPr lang="et" sz="2000" b="1" dirty="0">
                <a:solidFill>
                  <a:srgbClr val="262261"/>
                </a:solidFill>
                <a:latin typeface="Times New Roman"/>
                <a:ea typeface="Times New Roman"/>
                <a:cs typeface="Times New Roman"/>
                <a:sym typeface="Times New Roman"/>
              </a:rPr>
              <a:t>Eesmärk:</a:t>
            </a:r>
            <a:r>
              <a:rPr lang="et" sz="2000" dirty="0">
                <a:solidFill>
                  <a:srgbClr val="262261"/>
                </a:solidFill>
                <a:latin typeface="Times New Roman"/>
                <a:ea typeface="Times New Roman"/>
                <a:cs typeface="Times New Roman"/>
                <a:sym typeface="Times New Roman"/>
              </a:rPr>
              <a:t> tõsta teadlikkust, et </a:t>
            </a:r>
            <a:r>
              <a:rPr lang="et" sz="2000" i="1" dirty="0">
                <a:solidFill>
                  <a:srgbClr val="262261"/>
                </a:solidFill>
                <a:latin typeface="Times New Roman"/>
                <a:ea typeface="Times New Roman"/>
                <a:cs typeface="Times New Roman"/>
                <a:sym typeface="Times New Roman"/>
              </a:rPr>
              <a:t>iga eestlane on osa keelekeskkonnast</a:t>
            </a:r>
            <a:r>
              <a:rPr lang="et" sz="2000" dirty="0">
                <a:solidFill>
                  <a:srgbClr val="262261"/>
                </a:solidFill>
                <a:latin typeface="Times New Roman"/>
                <a:ea typeface="Times New Roman"/>
                <a:cs typeface="Times New Roman"/>
                <a:sym typeface="Times New Roman"/>
              </a:rPr>
              <a:t>.</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Soovime muuta suhtumist ja teadvustada, et </a:t>
            </a:r>
            <a:r>
              <a:rPr lang="et" sz="2000" i="1" dirty="0">
                <a:solidFill>
                  <a:srgbClr val="262261"/>
                </a:solidFill>
                <a:latin typeface="Times New Roman"/>
                <a:ea typeface="Times New Roman"/>
                <a:cs typeface="Times New Roman"/>
                <a:sym typeface="Times New Roman"/>
              </a:rPr>
              <a:t>keeleõpe on kahepoolne</a:t>
            </a:r>
            <a:r>
              <a:rPr lang="et" sz="2000" dirty="0">
                <a:solidFill>
                  <a:srgbClr val="262261"/>
                </a:solidFill>
                <a:latin typeface="Times New Roman"/>
                <a:ea typeface="Times New Roman"/>
                <a:cs typeface="Times New Roman"/>
                <a:sym typeface="Times New Roman"/>
              </a:rPr>
              <a:t>.</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smtClean="0">
                <a:solidFill>
                  <a:srgbClr val="262261"/>
                </a:solidFill>
                <a:latin typeface="Times New Roman"/>
                <a:ea typeface="Times New Roman"/>
                <a:cs typeface="Times New Roman"/>
                <a:sym typeface="Times New Roman"/>
              </a:rPr>
              <a:t>Luua</a:t>
            </a:r>
            <a:r>
              <a:rPr lang="en-US" sz="2000" dirty="0" smtClean="0">
                <a:solidFill>
                  <a:srgbClr val="262261"/>
                </a:solidFill>
                <a:latin typeface="Times New Roman"/>
                <a:ea typeface="Times New Roman"/>
                <a:cs typeface="Times New Roman"/>
                <a:sym typeface="Times New Roman"/>
              </a:rPr>
              <a:t> </a:t>
            </a:r>
            <a:r>
              <a:rPr lang="et" sz="2000" dirty="0" smtClean="0">
                <a:solidFill>
                  <a:srgbClr val="262261"/>
                </a:solidFill>
                <a:latin typeface="Times New Roman"/>
                <a:ea typeface="Times New Roman"/>
                <a:cs typeface="Times New Roman"/>
                <a:sym typeface="Times New Roman"/>
              </a:rPr>
              <a:t>praktiline juhendmaterjal:</a:t>
            </a:r>
            <a:r>
              <a:rPr lang="en-US" sz="2000" dirty="0" smtClean="0">
                <a:solidFill>
                  <a:srgbClr val="262261"/>
                </a:solidFill>
                <a:latin typeface="Times New Roman"/>
                <a:ea typeface="Times New Roman"/>
                <a:cs typeface="Times New Roman"/>
                <a:sym typeface="Times New Roman"/>
              </a:rPr>
              <a:t> </a:t>
            </a:r>
            <a:r>
              <a:rPr lang="et" sz="2000" dirty="0" smtClean="0">
                <a:solidFill>
                  <a:srgbClr val="262261"/>
                </a:solidFill>
                <a:latin typeface="Times New Roman"/>
                <a:ea typeface="Times New Roman"/>
                <a:cs typeface="Times New Roman"/>
                <a:sym typeface="Times New Roman"/>
              </a:rPr>
              <a:t>infovoldik</a:t>
            </a:r>
            <a:r>
              <a:rPr lang="et" sz="2000" dirty="0">
                <a:solidFill>
                  <a:srgbClr val="262261"/>
                </a:solidFill>
                <a:latin typeface="Times New Roman"/>
                <a:ea typeface="Times New Roman"/>
                <a:cs typeface="Times New Roman"/>
                <a:sym typeface="Times New Roman"/>
              </a:rPr>
              <a:t>, artikkel, sotsiaalmeedia postitused, videojuhend.</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b="1" dirty="0">
                <a:solidFill>
                  <a:srgbClr val="262261"/>
                </a:solidFill>
                <a:latin typeface="Times New Roman"/>
                <a:ea typeface="Times New Roman"/>
                <a:cs typeface="Times New Roman"/>
                <a:sym typeface="Times New Roman"/>
              </a:rPr>
              <a:t>Tulemused:</a:t>
            </a:r>
            <a:r>
              <a:rPr lang="et" sz="2000" dirty="0">
                <a:solidFill>
                  <a:srgbClr val="262261"/>
                </a:solidFill>
                <a:latin typeface="Times New Roman"/>
                <a:ea typeface="Times New Roman"/>
                <a:cs typeface="Times New Roman"/>
                <a:sym typeface="Times New Roman"/>
              </a:rPr>
              <a:t> vähem hirme, rohkem julgust, keelebarjääri vähenemine ja tugevam eesti keel.</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Muuta keelekeskkond õppijaid toetavamaks. </a:t>
            </a:r>
            <a:endParaRPr sz="2000" dirty="0"/>
          </a:p>
        </p:txBody>
      </p:sp>
      <p:cxnSp>
        <p:nvCxnSpPr>
          <p:cNvPr id="74" name="Google Shape;74;p3"/>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75" name="Google Shape;75;p3"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76" name="Google Shape;76;p3"/>
          <p:cNvSpPr txBox="1"/>
          <p:nvPr/>
        </p:nvSpPr>
        <p:spPr>
          <a:xfrm>
            <a:off x="371325" y="745025"/>
            <a:ext cx="490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 sz="2400" b="1">
                <a:solidFill>
                  <a:srgbClr val="262261"/>
                </a:solidFill>
                <a:latin typeface="Times New Roman"/>
                <a:ea typeface="Times New Roman"/>
                <a:cs typeface="Times New Roman"/>
                <a:sym typeface="Times New Roman"/>
              </a:rPr>
              <a:t>Projekti eesmärk</a:t>
            </a:r>
            <a:endParaRPr sz="2400" b="1">
              <a:solidFill>
                <a:srgbClr val="26226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body" idx="1"/>
          </p:nvPr>
        </p:nvSpPr>
        <p:spPr>
          <a:xfrm>
            <a:off x="405750" y="1465100"/>
            <a:ext cx="8332500" cy="3065700"/>
          </a:xfrm>
          <a:prstGeom prst="rect">
            <a:avLst/>
          </a:prstGeom>
          <a:noFill/>
          <a:ln>
            <a:noFill/>
          </a:ln>
        </p:spPr>
        <p:txBody>
          <a:bodyPr spcFirstLastPara="1" wrap="square" lIns="91425" tIns="91425" rIns="91425" bIns="91425" anchor="t" anchorCtr="0">
            <a:normAutofit fontScale="62500" lnSpcReduction="20000"/>
          </a:bodyPr>
          <a:lstStyle/>
          <a:p>
            <a:pPr marL="0" lvl="0" indent="0" algn="just" rtl="0">
              <a:lnSpc>
                <a:spcPct val="150000"/>
              </a:lnSpc>
              <a:spcBef>
                <a:spcPts val="0"/>
              </a:spcBef>
              <a:spcAft>
                <a:spcPts val="0"/>
              </a:spcAft>
              <a:buNone/>
            </a:pPr>
            <a:r>
              <a:rPr lang="et" sz="3250" b="1" dirty="0">
                <a:solidFill>
                  <a:srgbClr val="262261"/>
                </a:solidFill>
                <a:latin typeface="Times New Roman"/>
                <a:ea typeface="Times New Roman"/>
                <a:cs typeface="Times New Roman"/>
                <a:sym typeface="Times New Roman"/>
              </a:rPr>
              <a:t>Probleemi olulisus</a:t>
            </a:r>
            <a:endParaRPr sz="3250" b="1" dirty="0">
              <a:solidFill>
                <a:srgbClr val="262261"/>
              </a:solidFill>
              <a:latin typeface="Times New Roman"/>
              <a:ea typeface="Times New Roman"/>
              <a:cs typeface="Times New Roman"/>
              <a:sym typeface="Times New Roman"/>
            </a:endParaRPr>
          </a:p>
          <a:p>
            <a:pPr marL="457200" lvl="0" indent="-357584" algn="just" rtl="0">
              <a:lnSpc>
                <a:spcPct val="150000"/>
              </a:lnSpc>
              <a:spcBef>
                <a:spcPts val="0"/>
              </a:spcBef>
              <a:spcAft>
                <a:spcPts val="0"/>
              </a:spcAft>
              <a:buClr>
                <a:srgbClr val="262261"/>
              </a:buClr>
              <a:buSzPct val="100000"/>
              <a:buFont typeface="Times New Roman"/>
              <a:buChar char="●"/>
            </a:pPr>
            <a:r>
              <a:rPr lang="et" sz="3250" dirty="0">
                <a:solidFill>
                  <a:srgbClr val="262261"/>
                </a:solidFill>
                <a:latin typeface="Times New Roman"/>
                <a:ea typeface="Times New Roman"/>
                <a:cs typeface="Times New Roman"/>
                <a:sym typeface="Times New Roman"/>
              </a:rPr>
              <a:t>Keeleõppijad ei saa piisavalt reaalset suhtluspraktikat.</a:t>
            </a:r>
            <a:endParaRPr sz="3250" dirty="0">
              <a:solidFill>
                <a:srgbClr val="262261"/>
              </a:solidFill>
              <a:latin typeface="Times New Roman"/>
              <a:ea typeface="Times New Roman"/>
              <a:cs typeface="Times New Roman"/>
              <a:sym typeface="Times New Roman"/>
            </a:endParaRPr>
          </a:p>
          <a:p>
            <a:pPr marL="457200" lvl="0" indent="-357584" algn="just" rtl="0">
              <a:lnSpc>
                <a:spcPct val="150000"/>
              </a:lnSpc>
              <a:spcBef>
                <a:spcPts val="0"/>
              </a:spcBef>
              <a:spcAft>
                <a:spcPts val="0"/>
              </a:spcAft>
              <a:buClr>
                <a:srgbClr val="262261"/>
              </a:buClr>
              <a:buSzPct val="100000"/>
              <a:buFont typeface="Times New Roman"/>
              <a:buChar char="●"/>
            </a:pPr>
            <a:r>
              <a:rPr lang="et" sz="3250" dirty="0">
                <a:solidFill>
                  <a:srgbClr val="262261"/>
                </a:solidFill>
                <a:latin typeface="Times New Roman"/>
                <a:ea typeface="Times New Roman"/>
                <a:cs typeface="Times New Roman"/>
                <a:sym typeface="Times New Roman"/>
              </a:rPr>
              <a:t>Emakeelekõnelejad ei teadvusta oma rolli keelekeskkonna kujundajatena.</a:t>
            </a:r>
            <a:endParaRPr sz="3250" dirty="0">
              <a:solidFill>
                <a:srgbClr val="262261"/>
              </a:solidFill>
              <a:latin typeface="Times New Roman"/>
              <a:ea typeface="Times New Roman"/>
              <a:cs typeface="Times New Roman"/>
              <a:sym typeface="Times New Roman"/>
            </a:endParaRPr>
          </a:p>
          <a:p>
            <a:pPr marL="457200" lvl="0" indent="-357584" algn="just" rtl="0">
              <a:lnSpc>
                <a:spcPct val="150000"/>
              </a:lnSpc>
              <a:spcBef>
                <a:spcPts val="0"/>
              </a:spcBef>
              <a:spcAft>
                <a:spcPts val="0"/>
              </a:spcAft>
              <a:buClr>
                <a:srgbClr val="262261"/>
              </a:buClr>
              <a:buSzPct val="100000"/>
              <a:buFont typeface="Times New Roman"/>
              <a:buChar char="●"/>
            </a:pPr>
            <a:r>
              <a:rPr lang="et" sz="3250" dirty="0">
                <a:solidFill>
                  <a:srgbClr val="262261"/>
                </a:solidFill>
                <a:latin typeface="Times New Roman"/>
                <a:ea typeface="Times New Roman"/>
                <a:cs typeface="Times New Roman"/>
                <a:sym typeface="Times New Roman"/>
              </a:rPr>
              <a:t>Keele vahetamine (nt inglise keelele) takistab õppijal enesekindlust ja keelekasutust.</a:t>
            </a:r>
            <a:endParaRPr sz="3250" dirty="0">
              <a:solidFill>
                <a:srgbClr val="262261"/>
              </a:solidFill>
              <a:latin typeface="Times New Roman"/>
              <a:ea typeface="Times New Roman"/>
              <a:cs typeface="Times New Roman"/>
              <a:sym typeface="Times New Roman"/>
            </a:endParaRPr>
          </a:p>
          <a:p>
            <a:pPr marL="457200" lvl="0" indent="-357584" algn="just" rtl="0">
              <a:lnSpc>
                <a:spcPct val="150000"/>
              </a:lnSpc>
              <a:spcBef>
                <a:spcPts val="0"/>
              </a:spcBef>
              <a:spcAft>
                <a:spcPts val="0"/>
              </a:spcAft>
              <a:buClr>
                <a:srgbClr val="262261"/>
              </a:buClr>
              <a:buSzPct val="100000"/>
              <a:buFont typeface="Times New Roman"/>
              <a:buChar char="●"/>
            </a:pPr>
            <a:r>
              <a:rPr lang="et" sz="3250" dirty="0">
                <a:solidFill>
                  <a:srgbClr val="262261"/>
                </a:solidFill>
                <a:latin typeface="Times New Roman"/>
                <a:ea typeface="Times New Roman"/>
                <a:cs typeface="Times New Roman"/>
                <a:sym typeface="Times New Roman"/>
              </a:rPr>
              <a:t>Hirm eksimise ees ja toetuse puudumine vähendavad motivatsiooni.</a:t>
            </a:r>
            <a:endParaRPr dirty="0"/>
          </a:p>
        </p:txBody>
      </p:sp>
      <p:cxnSp>
        <p:nvCxnSpPr>
          <p:cNvPr id="82" name="Google Shape;82;p4"/>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83" name="Google Shape;83;p4"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84" name="Google Shape;84;p4"/>
          <p:cNvSpPr txBox="1"/>
          <p:nvPr/>
        </p:nvSpPr>
        <p:spPr>
          <a:xfrm>
            <a:off x="250194" y="188765"/>
            <a:ext cx="7263125" cy="78993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dirty="0">
                <a:solidFill>
                  <a:srgbClr val="262261"/>
                </a:solidFill>
                <a:latin typeface="Times New Roman"/>
                <a:ea typeface="Times New Roman"/>
                <a:cs typeface="Times New Roman"/>
                <a:sym typeface="Times New Roman"/>
              </a:rPr>
              <a:t>Probleemi olulisus, kirjeldus ja meetodite valik</a:t>
            </a:r>
            <a:endParaRPr sz="2400" b="1" dirty="0">
              <a:solidFill>
                <a:srgbClr val="26226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549d1a1612_4_0"/>
          <p:cNvSpPr txBox="1">
            <a:spLocks noGrp="1"/>
          </p:cNvSpPr>
          <p:nvPr>
            <p:ph type="body" idx="1"/>
          </p:nvPr>
        </p:nvSpPr>
        <p:spPr>
          <a:xfrm>
            <a:off x="426125" y="1515425"/>
            <a:ext cx="8332500" cy="3065700"/>
          </a:xfrm>
          <a:prstGeom prst="rect">
            <a:avLst/>
          </a:prstGeom>
          <a:noFill/>
          <a:ln>
            <a:noFill/>
          </a:ln>
        </p:spPr>
        <p:txBody>
          <a:bodyPr spcFirstLastPara="1" wrap="square" lIns="91425" tIns="91425" rIns="91425" bIns="91425" anchor="t" anchorCtr="0">
            <a:normAutofit fontScale="92500" lnSpcReduction="10000"/>
          </a:bodyPr>
          <a:lstStyle/>
          <a:p>
            <a:pPr marL="0" lvl="0" indent="0" algn="just" rtl="0">
              <a:lnSpc>
                <a:spcPct val="150000"/>
              </a:lnSpc>
              <a:spcBef>
                <a:spcPts val="0"/>
              </a:spcBef>
              <a:spcAft>
                <a:spcPts val="0"/>
              </a:spcAft>
              <a:buNone/>
            </a:pPr>
            <a:r>
              <a:rPr lang="et" sz="2000" b="1">
                <a:solidFill>
                  <a:srgbClr val="262261"/>
                </a:solidFill>
                <a:latin typeface="Times New Roman"/>
                <a:ea typeface="Times New Roman"/>
                <a:cs typeface="Times New Roman"/>
                <a:sym typeface="Times New Roman"/>
              </a:rPr>
              <a:t>Probleemi kirjeldus</a:t>
            </a:r>
            <a:endParaRPr sz="2000" b="1">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Eesti keelt õpitakse sageli formaalses õpikeskkonnas (klassiruumis), kuid igapäevaelu suhtlusvõimalused on piiratud.</a:t>
            </a:r>
            <a:endParaRPr sz="200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Keeleõpe ei ole ainult grammatika – oluline on ka julgus, kuulamisoskus ja sotsiaalne aktsepteeritus.</a:t>
            </a:r>
            <a:endParaRPr sz="200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Vajadus on toetava, igapäevase keelekeskkonna järele, kus emakeelekõnelejad osalevad teadlikult.</a:t>
            </a:r>
            <a:endParaRPr sz="2000" b="1">
              <a:solidFill>
                <a:srgbClr val="262261"/>
              </a:solidFill>
              <a:latin typeface="Times New Roman"/>
              <a:ea typeface="Times New Roman"/>
              <a:cs typeface="Times New Roman"/>
              <a:sym typeface="Times New Roman"/>
            </a:endParaRPr>
          </a:p>
        </p:txBody>
      </p:sp>
      <p:cxnSp>
        <p:nvCxnSpPr>
          <p:cNvPr id="90" name="Google Shape;90;g3549d1a1612_4_0"/>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91" name="Google Shape;91;g3549d1a1612_4_0"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92" name="Google Shape;92;g3549d1a1612_4_0"/>
          <p:cNvSpPr txBox="1"/>
          <p:nvPr/>
        </p:nvSpPr>
        <p:spPr>
          <a:xfrm>
            <a:off x="257814" y="272585"/>
            <a:ext cx="7019285" cy="78993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dirty="0">
                <a:solidFill>
                  <a:srgbClr val="262261"/>
                </a:solidFill>
                <a:latin typeface="Times New Roman"/>
                <a:ea typeface="Times New Roman"/>
                <a:cs typeface="Times New Roman"/>
                <a:sym typeface="Times New Roman"/>
              </a:rPr>
              <a:t>Probleemi olulisus, kirjeldus ja meetodite valik</a:t>
            </a:r>
            <a:endParaRPr sz="2400" b="1" dirty="0">
              <a:solidFill>
                <a:srgbClr val="26226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549d1a1612_4_8"/>
          <p:cNvSpPr txBox="1">
            <a:spLocks noGrp="1"/>
          </p:cNvSpPr>
          <p:nvPr>
            <p:ph type="body" idx="1"/>
          </p:nvPr>
        </p:nvSpPr>
        <p:spPr>
          <a:xfrm>
            <a:off x="250194" y="1270899"/>
            <a:ext cx="8691131" cy="30657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t" sz="2000" b="1" dirty="0">
                <a:solidFill>
                  <a:srgbClr val="262261"/>
                </a:solidFill>
                <a:latin typeface="Times New Roman"/>
                <a:ea typeface="Times New Roman"/>
                <a:cs typeface="Times New Roman"/>
                <a:sym typeface="Times New Roman"/>
              </a:rPr>
              <a:t>Meetodite valik</a:t>
            </a:r>
            <a:endParaRPr sz="2000" b="1"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Infomaterjalid: voldik, artikkel ja videojuhend emakeelekõnelejatele.</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Sotsiaalmeedia: postitused Instagramis ja TikTokis, et jõuda laiema publikuni.</a:t>
            </a:r>
            <a:endParaRPr sz="2000" dirty="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Kirjanduse analüüs: teoreetiline ja praktiline taust toetatud teadusartiklite ja juhendmaterjalidega.</a:t>
            </a:r>
            <a:endParaRPr sz="2000" dirty="0">
              <a:solidFill>
                <a:srgbClr val="262261"/>
              </a:solidFill>
              <a:latin typeface="Times New Roman"/>
              <a:ea typeface="Times New Roman"/>
              <a:cs typeface="Times New Roman"/>
              <a:sym typeface="Times New Roman"/>
            </a:endParaRPr>
          </a:p>
          <a:p>
            <a:pPr marL="457200" lvl="0" indent="-355600" algn="l" rtl="0">
              <a:lnSpc>
                <a:spcPct val="150000"/>
              </a:lnSpc>
              <a:spcBef>
                <a:spcPts val="0"/>
              </a:spcBef>
              <a:spcAft>
                <a:spcPts val="0"/>
              </a:spcAft>
              <a:buClr>
                <a:srgbClr val="262261"/>
              </a:buClr>
              <a:buSzPts val="2000"/>
              <a:buFont typeface="Times New Roman"/>
              <a:buChar char="●"/>
            </a:pPr>
            <a:r>
              <a:rPr lang="et" sz="2000" dirty="0">
                <a:solidFill>
                  <a:srgbClr val="262261"/>
                </a:solidFill>
                <a:latin typeface="Times New Roman"/>
                <a:ea typeface="Times New Roman"/>
                <a:cs typeface="Times New Roman"/>
                <a:sym typeface="Times New Roman"/>
              </a:rPr>
              <a:t>Käitumismustrite mõjutamine: praktilised </a:t>
            </a:r>
            <a:r>
              <a:rPr lang="et" sz="2000" dirty="0" smtClean="0">
                <a:solidFill>
                  <a:srgbClr val="262261"/>
                </a:solidFill>
                <a:latin typeface="Times New Roman"/>
                <a:ea typeface="Times New Roman"/>
                <a:cs typeface="Times New Roman"/>
                <a:sym typeface="Times New Roman"/>
              </a:rPr>
              <a:t>soovitused</a:t>
            </a:r>
            <a:r>
              <a:rPr lang="en-US" sz="2000" dirty="0" smtClean="0">
                <a:solidFill>
                  <a:srgbClr val="262261"/>
                </a:solidFill>
                <a:latin typeface="Times New Roman"/>
                <a:ea typeface="Times New Roman"/>
                <a:cs typeface="Times New Roman"/>
                <a:sym typeface="Times New Roman"/>
              </a:rPr>
              <a:t> </a:t>
            </a:r>
            <a:r>
              <a:rPr lang="en-US" sz="2000" dirty="0" err="1" smtClean="0">
                <a:solidFill>
                  <a:srgbClr val="262261"/>
                </a:solidFill>
                <a:latin typeface="Times New Roman"/>
                <a:ea typeface="Times New Roman"/>
                <a:cs typeface="Times New Roman"/>
                <a:sym typeface="Times New Roman"/>
              </a:rPr>
              <a:t>i</a:t>
            </a:r>
            <a:r>
              <a:rPr lang="et" sz="2000" dirty="0" smtClean="0">
                <a:solidFill>
                  <a:srgbClr val="262261"/>
                </a:solidFill>
                <a:latin typeface="Times New Roman"/>
                <a:ea typeface="Times New Roman"/>
                <a:cs typeface="Times New Roman"/>
                <a:sym typeface="Times New Roman"/>
              </a:rPr>
              <a:t>gapäevasituatsioonideks</a:t>
            </a:r>
            <a:r>
              <a:rPr lang="et" sz="2000" dirty="0">
                <a:solidFill>
                  <a:srgbClr val="262261"/>
                </a:solidFill>
                <a:latin typeface="Times New Roman"/>
                <a:ea typeface="Times New Roman"/>
                <a:cs typeface="Times New Roman"/>
                <a:sym typeface="Times New Roman"/>
              </a:rPr>
              <a:t>, et toetada keeleõppijaid.</a:t>
            </a:r>
            <a:endParaRPr sz="2000" b="1" dirty="0">
              <a:solidFill>
                <a:srgbClr val="262261"/>
              </a:solidFill>
              <a:latin typeface="Times New Roman"/>
              <a:ea typeface="Times New Roman"/>
              <a:cs typeface="Times New Roman"/>
              <a:sym typeface="Times New Roman"/>
            </a:endParaRPr>
          </a:p>
        </p:txBody>
      </p:sp>
      <p:cxnSp>
        <p:nvCxnSpPr>
          <p:cNvPr id="98" name="Google Shape;98;g3549d1a1612_4_8"/>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99" name="Google Shape;99;g3549d1a1612_4_8"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00" name="Google Shape;100;g3549d1a1612_4_8"/>
          <p:cNvSpPr txBox="1"/>
          <p:nvPr/>
        </p:nvSpPr>
        <p:spPr>
          <a:xfrm>
            <a:off x="250194" y="457613"/>
            <a:ext cx="7339325" cy="78993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dirty="0">
                <a:solidFill>
                  <a:srgbClr val="262261"/>
                </a:solidFill>
                <a:latin typeface="Times New Roman"/>
                <a:ea typeface="Times New Roman"/>
                <a:cs typeface="Times New Roman"/>
                <a:sym typeface="Times New Roman"/>
              </a:rPr>
              <a:t>Probleemi olulisus, kirjeldus ja meetodite valik</a:t>
            </a:r>
            <a:endParaRPr sz="2400" b="1" dirty="0">
              <a:solidFill>
                <a:srgbClr val="26226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56fc18b907_0_6"/>
          <p:cNvSpPr txBox="1">
            <a:spLocks noGrp="1"/>
          </p:cNvSpPr>
          <p:nvPr>
            <p:ph type="body" idx="1"/>
          </p:nvPr>
        </p:nvSpPr>
        <p:spPr>
          <a:xfrm>
            <a:off x="368975" y="1449350"/>
            <a:ext cx="8451900" cy="9087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852"/>
              <a:buNone/>
            </a:pPr>
            <a:r>
              <a:rPr lang="et" sz="1900">
                <a:solidFill>
                  <a:srgbClr val="262261"/>
                </a:solidFill>
                <a:latin typeface="Times New Roman"/>
                <a:ea typeface="Times New Roman"/>
                <a:cs typeface="Times New Roman"/>
                <a:sym typeface="Times New Roman"/>
              </a:rPr>
              <a:t>Projekti käigus valmisid emakeelekõnelejat toetavad materjalid, mis sisaldavad praktilisi soovitusi, kuidas igapäevases suhtluses keeleõppijat toetada.</a:t>
            </a:r>
            <a:r>
              <a:rPr lang="et">
                <a:solidFill>
                  <a:srgbClr val="262261"/>
                </a:solidFill>
                <a:latin typeface="Times New Roman"/>
                <a:ea typeface="Times New Roman"/>
                <a:cs typeface="Times New Roman"/>
                <a:sym typeface="Times New Roman"/>
              </a:rPr>
              <a:t/>
            </a:r>
            <a:br>
              <a:rPr lang="et">
                <a:solidFill>
                  <a:srgbClr val="262261"/>
                </a:solidFill>
                <a:latin typeface="Times New Roman"/>
                <a:ea typeface="Times New Roman"/>
                <a:cs typeface="Times New Roman"/>
                <a:sym typeface="Times New Roman"/>
              </a:rPr>
            </a:br>
            <a:endParaRPr>
              <a:solidFill>
                <a:srgbClr val="262261"/>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1395"/>
              <a:buNone/>
            </a:pPr>
            <a:endParaRPr sz="1395"/>
          </a:p>
        </p:txBody>
      </p:sp>
      <p:cxnSp>
        <p:nvCxnSpPr>
          <p:cNvPr id="106" name="Google Shape;106;g356fc18b907_0_6"/>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07" name="Google Shape;107;g356fc18b907_0_6"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08" name="Google Shape;108;g356fc18b907_0_6"/>
          <p:cNvSpPr txBox="1"/>
          <p:nvPr/>
        </p:nvSpPr>
        <p:spPr>
          <a:xfrm>
            <a:off x="311700" y="724300"/>
            <a:ext cx="68559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Tegevuste kirjeldus ja sidusrühmadeni jõudmine</a:t>
            </a:r>
            <a:endParaRPr sz="2400" b="1">
              <a:solidFill>
                <a:srgbClr val="262261"/>
              </a:solidFill>
              <a:latin typeface="Times New Roman"/>
              <a:ea typeface="Times New Roman"/>
              <a:cs typeface="Times New Roman"/>
              <a:sym typeface="Times New Roman"/>
            </a:endParaRPr>
          </a:p>
        </p:txBody>
      </p:sp>
      <p:sp>
        <p:nvSpPr>
          <p:cNvPr id="109" name="Google Shape;109;g356fc18b907_0_6"/>
          <p:cNvSpPr txBox="1"/>
          <p:nvPr/>
        </p:nvSpPr>
        <p:spPr>
          <a:xfrm>
            <a:off x="368975" y="2529000"/>
            <a:ext cx="4412100" cy="2443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852"/>
              <a:buFont typeface="Arial"/>
              <a:buNone/>
            </a:pPr>
            <a:r>
              <a:rPr lang="et" sz="1900" b="1">
                <a:solidFill>
                  <a:srgbClr val="262261"/>
                </a:solidFill>
                <a:latin typeface="Times New Roman"/>
                <a:ea typeface="Times New Roman"/>
                <a:cs typeface="Times New Roman"/>
                <a:sym typeface="Times New Roman"/>
              </a:rPr>
              <a:t>Projekti sidusrühmad:</a:t>
            </a:r>
            <a:endParaRPr sz="1900" b="1">
              <a:solidFill>
                <a:srgbClr val="26226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emakeelekõnelejad – teavitamine nende rollist keelekeskkonna loojatena</a:t>
            </a:r>
            <a:endParaRPr sz="1900">
              <a:solidFill>
                <a:srgbClr val="26226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keeleõppijad – toetava ja julgustava keskkonna kaudu kaudselt toetatud</a:t>
            </a:r>
            <a:endParaRPr sz="1900">
              <a:solidFill>
                <a:schemeClr val="dk2"/>
              </a:solidFill>
              <a:latin typeface="Proxima Nova"/>
              <a:ea typeface="Proxima Nova"/>
              <a:cs typeface="Proxima Nova"/>
              <a:sym typeface="Proxima Nova"/>
            </a:endParaRPr>
          </a:p>
        </p:txBody>
      </p:sp>
      <p:sp>
        <p:nvSpPr>
          <p:cNvPr id="110" name="Google Shape;110;g356fc18b907_0_6"/>
          <p:cNvSpPr txBox="1"/>
          <p:nvPr/>
        </p:nvSpPr>
        <p:spPr>
          <a:xfrm>
            <a:off x="4781075" y="2529000"/>
            <a:ext cx="4155600" cy="2235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t" sz="1900" b="1">
                <a:solidFill>
                  <a:srgbClr val="262261"/>
                </a:solidFill>
                <a:latin typeface="Times New Roman"/>
                <a:ea typeface="Times New Roman"/>
                <a:cs typeface="Times New Roman"/>
                <a:sym typeface="Times New Roman"/>
              </a:rPr>
              <a:t>Kanalid sidusrühmadeni jõudmiseks:</a:t>
            </a:r>
            <a:endParaRPr sz="1900" b="1">
              <a:solidFill>
                <a:srgbClr val="26226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Instagram, TikTok</a:t>
            </a:r>
            <a:endParaRPr sz="1900">
              <a:solidFill>
                <a:srgbClr val="26226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artiklid, infovoldikud, videojuhend</a:t>
            </a:r>
            <a:endParaRPr sz="1900">
              <a:solidFill>
                <a:srgbClr val="26226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rgbClr val="262261"/>
              </a:buClr>
              <a:buSzPts val="1900"/>
              <a:buFont typeface="Times New Roman"/>
              <a:buChar char="●"/>
            </a:pPr>
            <a:r>
              <a:rPr lang="et" sz="1900">
                <a:solidFill>
                  <a:srgbClr val="262261"/>
                </a:solidFill>
                <a:latin typeface="Times New Roman"/>
                <a:ea typeface="Times New Roman"/>
                <a:cs typeface="Times New Roman"/>
                <a:sym typeface="Times New Roman"/>
              </a:rPr>
              <a:t>koostöö haridusasutuste ja KOVidega</a:t>
            </a:r>
            <a:endParaRPr sz="19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800">
              <a:solidFill>
                <a:schemeClr val="dk2"/>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56fc18b907_0_13"/>
          <p:cNvSpPr txBox="1">
            <a:spLocks noGrp="1"/>
          </p:cNvSpPr>
          <p:nvPr>
            <p:ph type="body" idx="1"/>
          </p:nvPr>
        </p:nvSpPr>
        <p:spPr>
          <a:xfrm>
            <a:off x="426125" y="1603650"/>
            <a:ext cx="8284800" cy="2865300"/>
          </a:xfrm>
          <a:prstGeom prst="rect">
            <a:avLst/>
          </a:prstGeom>
          <a:noFill/>
          <a:ln>
            <a:noFill/>
          </a:ln>
        </p:spPr>
        <p:txBody>
          <a:bodyPr spcFirstLastPara="1" wrap="square" lIns="91425" tIns="91425" rIns="91425" bIns="91425" anchor="t" anchorCtr="0">
            <a:normAutofit lnSpcReduction="10000"/>
          </a:bodyPr>
          <a:lstStyle/>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Jätkusuutlikkus tagatakse ajakirjanduses ilmunud artiklite ja sotsiaalmeediasse loodud kontode abil. </a:t>
            </a:r>
            <a:endParaRPr sz="200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Projekti raames loodu jääb kasutusse ka pärast projekti lõppu.</a:t>
            </a:r>
            <a:endParaRPr sz="2000">
              <a:solidFill>
                <a:srgbClr val="262261"/>
              </a:solidFill>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rgbClr val="262261"/>
              </a:buClr>
              <a:buSzPts val="2000"/>
              <a:buFont typeface="Times New Roman"/>
              <a:buChar char="●"/>
            </a:pPr>
            <a:r>
              <a:rPr lang="et" sz="2000">
                <a:solidFill>
                  <a:srgbClr val="262261"/>
                </a:solidFill>
                <a:latin typeface="Times New Roman"/>
                <a:ea typeface="Times New Roman"/>
                <a:cs typeface="Times New Roman"/>
                <a:sym typeface="Times New Roman"/>
              </a:rPr>
              <a:t>Teema, millele me oma projektiga valgust heitsime, on ka tulevikus aktuaalne ning seetõttu on tähtis, et sel kevadel loodud sisu on pärast projekti lõppu tarbitav. </a:t>
            </a:r>
            <a:endParaRPr sz="2000">
              <a:solidFill>
                <a:srgbClr val="262261"/>
              </a:solidFill>
              <a:latin typeface="Times New Roman"/>
              <a:ea typeface="Times New Roman"/>
              <a:cs typeface="Times New Roman"/>
              <a:sym typeface="Times New Roman"/>
            </a:endParaRPr>
          </a:p>
        </p:txBody>
      </p:sp>
      <p:cxnSp>
        <p:nvCxnSpPr>
          <p:cNvPr id="116" name="Google Shape;116;g356fc18b907_0_13"/>
          <p:cNvCxnSpPr/>
          <p:nvPr/>
        </p:nvCxnSpPr>
        <p:spPr>
          <a:xfrm rot="10800000" flipH="1">
            <a:off x="426125" y="1270900"/>
            <a:ext cx="8515200" cy="7500"/>
          </a:xfrm>
          <a:prstGeom prst="straightConnector1">
            <a:avLst/>
          </a:prstGeom>
          <a:noFill/>
          <a:ln w="38100" cap="flat" cmpd="sng">
            <a:solidFill>
              <a:srgbClr val="F73DA5"/>
            </a:solidFill>
            <a:prstDash val="solid"/>
            <a:round/>
            <a:headEnd type="none" w="sm" len="sm"/>
            <a:tailEnd type="none" w="sm" len="sm"/>
          </a:ln>
        </p:spPr>
      </p:cxnSp>
      <p:pic>
        <p:nvPicPr>
          <p:cNvPr id="117" name="Google Shape;117;g356fc18b907_0_13" title="ELU_2020_Sinine_4x copy (1).png"/>
          <p:cNvPicPr preferRelativeResize="0"/>
          <p:nvPr/>
        </p:nvPicPr>
        <p:blipFill rotWithShape="1">
          <a:blip r:embed="rId3">
            <a:alphaModFix/>
          </a:blip>
          <a:srcRect/>
          <a:stretch/>
        </p:blipFill>
        <p:spPr>
          <a:xfrm>
            <a:off x="7841550" y="0"/>
            <a:ext cx="1302450" cy="1299125"/>
          </a:xfrm>
          <a:prstGeom prst="rect">
            <a:avLst/>
          </a:prstGeom>
          <a:noFill/>
          <a:ln>
            <a:noFill/>
          </a:ln>
        </p:spPr>
      </p:pic>
      <p:sp>
        <p:nvSpPr>
          <p:cNvPr id="118" name="Google Shape;118;g356fc18b907_0_13"/>
          <p:cNvSpPr txBox="1"/>
          <p:nvPr/>
        </p:nvSpPr>
        <p:spPr>
          <a:xfrm>
            <a:off x="311700" y="724300"/>
            <a:ext cx="62769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400"/>
              </a:spcAft>
              <a:buNone/>
            </a:pPr>
            <a:r>
              <a:rPr lang="et" sz="2400" b="1">
                <a:solidFill>
                  <a:srgbClr val="262261"/>
                </a:solidFill>
                <a:latin typeface="Times New Roman"/>
                <a:ea typeface="Times New Roman"/>
                <a:cs typeface="Times New Roman"/>
                <a:sym typeface="Times New Roman"/>
              </a:rPr>
              <a:t>Projekti jätkusuutlikkus</a:t>
            </a:r>
            <a:endParaRPr sz="2400" b="1">
              <a:solidFill>
                <a:srgbClr val="262261"/>
              </a:solidFill>
              <a:latin typeface="Barlow Condensed"/>
              <a:ea typeface="Barlow Condensed"/>
              <a:cs typeface="Barlow Condensed"/>
              <a:sym typeface="Barlow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311700" y="7184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700"/>
              <a:buNone/>
            </a:pPr>
            <a:r>
              <a:rPr lang="et" sz="2400" b="1">
                <a:solidFill>
                  <a:srgbClr val="262261"/>
                </a:solidFill>
                <a:latin typeface="Times New Roman"/>
                <a:ea typeface="Times New Roman"/>
                <a:cs typeface="Times New Roman"/>
                <a:sym typeface="Times New Roman"/>
              </a:rPr>
              <a:t>Projekti </a:t>
            </a:r>
            <a:r>
              <a:rPr lang="et" sz="2400" b="1">
                <a:solidFill>
                  <a:srgbClr val="26226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tegevuskava</a:t>
            </a:r>
            <a:endParaRPr sz="2300" b="1">
              <a:solidFill>
                <a:srgbClr val="073763"/>
              </a:solidFill>
              <a:latin typeface="Times New Roman"/>
              <a:ea typeface="Times New Roman"/>
              <a:cs typeface="Times New Roman"/>
              <a:sym typeface="Times New Roman"/>
            </a:endParaRPr>
          </a:p>
        </p:txBody>
      </p:sp>
      <p:sp>
        <p:nvSpPr>
          <p:cNvPr id="124" name="Google Shape;124;p5"/>
          <p:cNvSpPr txBox="1">
            <a:spLocks noGrp="1"/>
          </p:cNvSpPr>
          <p:nvPr>
            <p:ph type="body" idx="1"/>
          </p:nvPr>
        </p:nvSpPr>
        <p:spPr>
          <a:xfrm>
            <a:off x="396625" y="1468825"/>
            <a:ext cx="8520600" cy="3303600"/>
          </a:xfrm>
          <a:prstGeom prst="rect">
            <a:avLst/>
          </a:prstGeom>
          <a:noFill/>
          <a:ln>
            <a:noFill/>
          </a:ln>
        </p:spPr>
        <p:txBody>
          <a:bodyPr spcFirstLastPara="1" wrap="square" lIns="91425" tIns="91425" rIns="91425" bIns="91425" anchor="t" anchorCtr="0">
            <a:normAutofit fontScale="92500" lnSpcReduction="20000"/>
          </a:bodyPr>
          <a:lstStyle/>
          <a:p>
            <a:pPr marL="0" marR="365760" lvl="0" indent="0" algn="just" rtl="0">
              <a:lnSpc>
                <a:spcPct val="150000"/>
              </a:lnSpc>
              <a:spcBef>
                <a:spcPts val="0"/>
              </a:spcBef>
              <a:spcAft>
                <a:spcPts val="0"/>
              </a:spcAft>
              <a:buNone/>
            </a:pPr>
            <a:r>
              <a:rPr lang="et" sz="2000">
                <a:solidFill>
                  <a:srgbClr val="262261"/>
                </a:solidFill>
                <a:latin typeface="Times New Roman"/>
                <a:ea typeface="Times New Roman"/>
                <a:cs typeface="Times New Roman"/>
                <a:sym typeface="Times New Roman"/>
              </a:rPr>
              <a:t>Tähtsad kuupäevad:</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26.02</a:t>
            </a:r>
            <a:r>
              <a:rPr lang="et" sz="2000">
                <a:solidFill>
                  <a:srgbClr val="262261"/>
                </a:solidFill>
                <a:latin typeface="Times New Roman"/>
                <a:ea typeface="Times New Roman"/>
                <a:cs typeface="Times New Roman"/>
                <a:sym typeface="Times New Roman"/>
              </a:rPr>
              <a:t> – sotsiaalmeedia kontode loomine + iga pühapäev uus postitus</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02.04 – </a:t>
            </a:r>
            <a:r>
              <a:rPr lang="et" sz="2000">
                <a:solidFill>
                  <a:srgbClr val="262261"/>
                </a:solidFill>
                <a:latin typeface="Times New Roman"/>
                <a:ea typeface="Times New Roman"/>
                <a:cs typeface="Times New Roman"/>
                <a:sym typeface="Times New Roman"/>
              </a:rPr>
              <a:t>artikli kirjutamine</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21.-27.03 – </a:t>
            </a:r>
            <a:r>
              <a:rPr lang="et" sz="2000">
                <a:solidFill>
                  <a:srgbClr val="262261"/>
                </a:solidFill>
                <a:latin typeface="Times New Roman"/>
                <a:ea typeface="Times New Roman"/>
                <a:cs typeface="Times New Roman"/>
                <a:sym typeface="Times New Roman"/>
              </a:rPr>
              <a:t>vahenädala esitlused</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10.03-30.04</a:t>
            </a:r>
            <a:r>
              <a:rPr lang="et" sz="2000">
                <a:solidFill>
                  <a:srgbClr val="262261"/>
                </a:solidFill>
                <a:latin typeface="Times New Roman"/>
                <a:ea typeface="Times New Roman"/>
                <a:cs typeface="Times New Roman"/>
                <a:sym typeface="Times New Roman"/>
              </a:rPr>
              <a:t> – animatsiooni loomine ja avalikustamine koolides </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15.-30.04</a:t>
            </a:r>
            <a:r>
              <a:rPr lang="et" sz="2000">
                <a:solidFill>
                  <a:srgbClr val="262261"/>
                </a:solidFill>
                <a:latin typeface="Times New Roman"/>
                <a:ea typeface="Times New Roman"/>
                <a:cs typeface="Times New Roman"/>
                <a:sym typeface="Times New Roman"/>
              </a:rPr>
              <a:t> – voldiku kujundamine ja printimine</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25.-30.04</a:t>
            </a:r>
            <a:r>
              <a:rPr lang="et" sz="2000">
                <a:solidFill>
                  <a:srgbClr val="262261"/>
                </a:solidFill>
                <a:latin typeface="Times New Roman"/>
                <a:ea typeface="Times New Roman"/>
                <a:cs typeface="Times New Roman"/>
                <a:sym typeface="Times New Roman"/>
              </a:rPr>
              <a:t> – projekti portfoolio koostamine, esitamine</a:t>
            </a:r>
            <a:endParaRPr sz="2000">
              <a:solidFill>
                <a:srgbClr val="262261"/>
              </a:solidFill>
              <a:latin typeface="Times New Roman"/>
              <a:ea typeface="Times New Roman"/>
              <a:cs typeface="Times New Roman"/>
              <a:sym typeface="Times New Roman"/>
            </a:endParaRPr>
          </a:p>
          <a:p>
            <a:pPr marL="457200" marR="365760" lvl="0" indent="-355600" algn="just" rtl="0">
              <a:lnSpc>
                <a:spcPct val="150000"/>
              </a:lnSpc>
              <a:spcBef>
                <a:spcPts val="0"/>
              </a:spcBef>
              <a:spcAft>
                <a:spcPts val="0"/>
              </a:spcAft>
              <a:buClr>
                <a:srgbClr val="262261"/>
              </a:buClr>
              <a:buSzPts val="2000"/>
              <a:buFont typeface="Times New Roman"/>
              <a:buChar char="●"/>
            </a:pPr>
            <a:r>
              <a:rPr lang="et" sz="2000" b="1">
                <a:solidFill>
                  <a:srgbClr val="262261"/>
                </a:solidFill>
                <a:latin typeface="Times New Roman"/>
                <a:ea typeface="Times New Roman"/>
                <a:cs typeface="Times New Roman"/>
                <a:sym typeface="Times New Roman"/>
              </a:rPr>
              <a:t>05.05</a:t>
            </a:r>
            <a:r>
              <a:rPr lang="et" sz="2000">
                <a:solidFill>
                  <a:srgbClr val="262261"/>
                </a:solidFill>
                <a:latin typeface="Times New Roman"/>
                <a:ea typeface="Times New Roman"/>
                <a:cs typeface="Times New Roman"/>
                <a:sym typeface="Times New Roman"/>
              </a:rPr>
              <a:t> – artikli ilmumine ajalehes</a:t>
            </a:r>
            <a:endParaRPr sz="2000">
              <a:solidFill>
                <a:srgbClr val="262261"/>
              </a:solidFill>
              <a:latin typeface="Times New Roman"/>
              <a:ea typeface="Times New Roman"/>
              <a:cs typeface="Times New Roman"/>
              <a:sym typeface="Times New Roman"/>
            </a:endParaRPr>
          </a:p>
        </p:txBody>
      </p:sp>
      <p:cxnSp>
        <p:nvCxnSpPr>
          <p:cNvPr id="125" name="Google Shape;125;p5"/>
          <p:cNvCxnSpPr/>
          <p:nvPr/>
        </p:nvCxnSpPr>
        <p:spPr>
          <a:xfrm rot="10800000" flipH="1">
            <a:off x="399325" y="1283663"/>
            <a:ext cx="8515200" cy="7500"/>
          </a:xfrm>
          <a:prstGeom prst="straightConnector1">
            <a:avLst/>
          </a:prstGeom>
          <a:noFill/>
          <a:ln w="38100" cap="flat" cmpd="sng">
            <a:solidFill>
              <a:srgbClr val="F73DA5"/>
            </a:solidFill>
            <a:prstDash val="solid"/>
            <a:round/>
            <a:headEnd type="none" w="sm" len="sm"/>
            <a:tailEnd type="none" w="sm" len="sm"/>
          </a:ln>
        </p:spPr>
      </p:cxnSp>
      <p:pic>
        <p:nvPicPr>
          <p:cNvPr id="126" name="Google Shape;126;p5" title="ELU_2020_Sinine_4x copy (1).png"/>
          <p:cNvPicPr preferRelativeResize="0"/>
          <p:nvPr/>
        </p:nvPicPr>
        <p:blipFill rotWithShape="1">
          <a:blip r:embed="rId3">
            <a:alphaModFix/>
          </a:blip>
          <a:srcRect/>
          <a:stretch/>
        </p:blipFill>
        <p:spPr>
          <a:xfrm>
            <a:off x="7841550" y="12"/>
            <a:ext cx="1302450" cy="129912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On-screen Show (16:9)</PresentationFormat>
  <Paragraphs>87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Alfa Slab One</vt:lpstr>
      <vt:lpstr>Barlow Condensed</vt:lpstr>
      <vt:lpstr>Times New Roman</vt:lpstr>
      <vt:lpstr>Proxima Nova</vt:lpstr>
      <vt:lpstr>Arial</vt:lpstr>
      <vt:lpstr>Gameday</vt:lpstr>
      <vt:lpstr>Juhendajad: Tiina Rüütmaa ja Piret Baird Liikmed: Eneli Hein, Anne Hints, Kleelja Jakobson, Maria-Johanna Jõemets, Kristiin Kitkas,  Anneli Lassel, Jelizaveta Mitšuda, Kristina Mordvinova, Kristiina Motrunich, Susan Ots,  Eleri Oviir, Emma Leen Paalpere, Tiina Roosalu, Triinu Saun, Mathias Sinimäe,  Helena Teesalu, Kadi Tikker, Helerin Tõnurist, Riina Wilson ja Tatjana Besedina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Projekti tegevuskava</vt:lpstr>
      <vt:lpstr>Kommunikatsioon sidusrühmadele</vt:lpstr>
      <vt:lpstr>PowerPoint Presentation</vt:lpstr>
      <vt:lpstr>PowerPoint Presentation</vt:lpstr>
      <vt:lpstr>PowerPoint Presentation</vt:lpstr>
      <vt:lpstr>PowerPoint Presentation</vt:lpstr>
      <vt:lpstr>PowerPoint Presentation</vt:lpstr>
      <vt:lpstr>Teaduspõhisus</vt:lpstr>
      <vt:lpstr>Kasutatud kirjandus</vt:lpstr>
      <vt:lpstr>Kasutatud kirjandus</vt:lpstr>
      <vt:lpstr>Kasutatud kirjandus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Juhendajad: Tiina Rüütmaa ja Piret Baird Liikmed: Eneli Hein, Anne Hints, Kleelja Jakobson, Maria-Johanna Jõemets, Kristiin Kitkas,  Anneli Lassel, Jelizaveta Mitšuda, Kristina Mordvinova, Kristiina Motrunich, Susan Ots,  Eleri Oviir, Emma Leen Paalpere, Tiina Roosalu, Triinu Saun, Mathias Sinimäe,  Helena Teesalu, Kadi Tikker, Helerin Tõnurist, Riina Wilson ja Tatjana Besedina</dc:title>
  <dc:creator>Tiina</dc:creator>
  <cp:lastModifiedBy>Kasutaja</cp:lastModifiedBy>
  <cp:revision>1</cp:revision>
  <dcterms:modified xsi:type="dcterms:W3CDTF">2025-05-12T06:22:32Z</dcterms:modified>
</cp:coreProperties>
</file>