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Barlow Condensed ExtraLight"/>
      <p:regular r:id="rId47"/>
      <p:bold r:id="rId48"/>
      <p:italic r:id="rId49"/>
      <p:boldItalic r:id="rId50"/>
    </p:embeddedFont>
    <p:embeddedFont>
      <p:font typeface="Barlow Condensed Medium"/>
      <p:regular r:id="rId51"/>
      <p:bold r:id="rId52"/>
      <p:italic r:id="rId53"/>
      <p:boldItalic r:id="rId54"/>
    </p:embeddedFont>
    <p:embeddedFont>
      <p:font typeface="Barlow Condensed"/>
      <p:regular r:id="rId55"/>
      <p:bold r:id="rId56"/>
      <p:italic r:id="rId57"/>
      <p:boldItalic r:id="rId58"/>
    </p:embeddedFont>
    <p:embeddedFont>
      <p:font typeface="EB Garamond"/>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CondensedExtraLight-bold.fntdata"/><Relationship Id="rId47" Type="http://schemas.openxmlformats.org/officeDocument/2006/relationships/font" Target="fonts/BarlowCondensedExtraLight-regular.fntdata"/><Relationship Id="rId49" Type="http://schemas.openxmlformats.org/officeDocument/2006/relationships/font" Target="fonts/BarlowCondensedExtra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EBGaramond-boldItalic.fntdata"/><Relationship Id="rId61" Type="http://schemas.openxmlformats.org/officeDocument/2006/relationships/font" Target="fonts/EBGaramon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EBGaramond-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CondensedMedium-regular.fntdata"/><Relationship Id="rId50" Type="http://schemas.openxmlformats.org/officeDocument/2006/relationships/font" Target="fonts/BarlowCondensedExtraLight-boldItalic.fntdata"/><Relationship Id="rId53" Type="http://schemas.openxmlformats.org/officeDocument/2006/relationships/font" Target="fonts/BarlowCondensedMedium-italic.fntdata"/><Relationship Id="rId52" Type="http://schemas.openxmlformats.org/officeDocument/2006/relationships/font" Target="fonts/BarlowCondensedMedium-bold.fntdata"/><Relationship Id="rId11" Type="http://schemas.openxmlformats.org/officeDocument/2006/relationships/slide" Target="slides/slide6.xml"/><Relationship Id="rId55" Type="http://schemas.openxmlformats.org/officeDocument/2006/relationships/font" Target="fonts/BarlowCondensed-regular.fntdata"/><Relationship Id="rId10" Type="http://schemas.openxmlformats.org/officeDocument/2006/relationships/slide" Target="slides/slide5.xml"/><Relationship Id="rId54" Type="http://schemas.openxmlformats.org/officeDocument/2006/relationships/font" Target="fonts/BarlowCondensedMedium-boldItalic.fntdata"/><Relationship Id="rId13" Type="http://schemas.openxmlformats.org/officeDocument/2006/relationships/slide" Target="slides/slide8.xml"/><Relationship Id="rId57" Type="http://schemas.openxmlformats.org/officeDocument/2006/relationships/font" Target="fonts/BarlowCondensed-italic.fntdata"/><Relationship Id="rId12" Type="http://schemas.openxmlformats.org/officeDocument/2006/relationships/slide" Target="slides/slide7.xml"/><Relationship Id="rId56" Type="http://schemas.openxmlformats.org/officeDocument/2006/relationships/font" Target="fonts/BarlowCondensed-bold.fntdata"/><Relationship Id="rId15" Type="http://schemas.openxmlformats.org/officeDocument/2006/relationships/slide" Target="slides/slide10.xml"/><Relationship Id="rId59" Type="http://schemas.openxmlformats.org/officeDocument/2006/relationships/font" Target="fonts/EBGaramond-regular.fntdata"/><Relationship Id="rId14" Type="http://schemas.openxmlformats.org/officeDocument/2006/relationships/slide" Target="slides/slide9.xml"/><Relationship Id="rId58" Type="http://schemas.openxmlformats.org/officeDocument/2006/relationships/font" Target="fonts/BarlowCondense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53b797387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353b797387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bcdcfa078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bcdcfa078_2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5bcdcfa078_2_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bcdcfa078_2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5bcdcfa078_2_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5bcdcfa078_2_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bcdcfa078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bcdcfa078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5bd1506e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5bd1506e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bcdcfa078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bcdcfa078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5bcdcfa078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5bcdcfa078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49e45548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49e45548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549e45548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549e45548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49e45548b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49e45548b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549e45548b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549e45548b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53b7973870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53b7973870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49e45548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49e45548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49e45548b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49e45548b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49e45548b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549e45548b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35fa3a85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35fa3a85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35fa3a85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35fa3a85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53b7973870_0_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53b7973870_0_4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53b7973870_0_45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3b7973870_0_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53b7973870_0_5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53b7973870_0_59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53b7973870_0_7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3b7973870_0_7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53b7973870_0_74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53b7973870_0_8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53b7973870_0_8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53b7973870_0_89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53b7973870_0_8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53b7973870_0_8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53b7973870_0_8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3b7973870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3b7973870_0_3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353b7973870_0_3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53b7973870_0_9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53b7973870_0_9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53b7973870_0_90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53b7973870_0_9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53b7973870_0_9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53b7973870_0_90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3b7973870_0_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53b7973870_0_9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53b7973870_0_9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53b7973870_0_9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53b7973870_0_9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53b7973870_0_9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562d3c255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562d3c25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5630fc2b1d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630fc2b1d_1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5630fc2b1d_1_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5630fc2b1d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5630fc2b1d_1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5630fc2b1d_1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5630fc2b1d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5630fc2b1d_1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5630fc2b1d_1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5630fc2b1d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5630fc2b1d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5be32a756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5be32a75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bcdcfa078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bcdcfa078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5bcdcfa078_2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5be32a756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5be32a756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5be32a756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5be32a756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bcdcfa078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bcdcfa078_2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5bcdcfa078_2_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bcdcfa078_2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bcdcfa078_2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5bcdcfa078_2_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bcdcfa078_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bcdcfa078_2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5bcdcfa078_2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bcdcfa078_2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bcdcfa078_2_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5bcdcfa078_2_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bcdcfa078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bcdcfa078_2_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5bcdcfa078_2_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9.jpg"/><Relationship Id="rId7"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50" name="Shape 50"/>
        <p:cNvGrpSpPr/>
        <p:nvPr/>
      </p:nvGrpSpPr>
      <p:grpSpPr>
        <a:xfrm>
          <a:off x="0" y="0"/>
          <a:ext cx="0" cy="0"/>
          <a:chOff x="0" y="0"/>
          <a:chExt cx="0" cy="0"/>
        </a:xfrm>
      </p:grpSpPr>
      <p:sp>
        <p:nvSpPr>
          <p:cNvPr id="51" name="Google Shape;51;p13"/>
          <p:cNvSpPr/>
          <p:nvPr/>
        </p:nvSpPr>
        <p:spPr>
          <a:xfrm>
            <a:off x="0" y="4318000"/>
            <a:ext cx="3264000" cy="82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52" name="Google Shape;52;p13"/>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53" name="Google Shape;53;p13"/>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54" name="Google Shape;54;p13"/>
          <p:cNvCxnSpPr/>
          <p:nvPr/>
        </p:nvCxnSpPr>
        <p:spPr>
          <a:xfrm flipH="1">
            <a:off x="5676900" y="609600"/>
            <a:ext cx="800100" cy="3888600"/>
          </a:xfrm>
          <a:prstGeom prst="straightConnector1">
            <a:avLst/>
          </a:prstGeom>
          <a:noFill/>
          <a:ln cap="flat" cmpd="sng" w="44450">
            <a:solidFill>
              <a:srgbClr val="D0043C"/>
            </a:solidFill>
            <a:prstDash val="solid"/>
            <a:miter lim="800000"/>
            <a:headEnd len="sm" w="sm" type="none"/>
            <a:tailEnd len="sm" w="sm" type="none"/>
          </a:ln>
        </p:spPr>
      </p:cxnSp>
      <p:sp>
        <p:nvSpPr>
          <p:cNvPr id="55" name="Google Shape;55;p13"/>
          <p:cNvSpPr txBox="1"/>
          <p:nvPr>
            <p:ph type="title"/>
          </p:nvPr>
        </p:nvSpPr>
        <p:spPr>
          <a:xfrm>
            <a:off x="628203" y="625298"/>
            <a:ext cx="4782000" cy="3849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6" name="Google Shape;56;p13"/>
          <p:cNvPicPr preferRelativeResize="0"/>
          <p:nvPr/>
        </p:nvPicPr>
        <p:blipFill rotWithShape="1">
          <a:blip r:embed="rId4">
            <a:alphaModFix/>
          </a:blip>
          <a:srcRect b="0" l="0" r="0" t="0"/>
          <a:stretch/>
        </p:blipFill>
        <p:spPr>
          <a:xfrm>
            <a:off x="12769025" y="27865019"/>
            <a:ext cx="1749450" cy="1749450"/>
          </a:xfrm>
          <a:prstGeom prst="rect">
            <a:avLst/>
          </a:prstGeom>
          <a:noFill/>
          <a:ln>
            <a:noFill/>
          </a:ln>
        </p:spPr>
      </p:pic>
      <p:pic>
        <p:nvPicPr>
          <p:cNvPr id="57" name="Google Shape;57;p13"/>
          <p:cNvPicPr preferRelativeResize="0"/>
          <p:nvPr/>
        </p:nvPicPr>
        <p:blipFill rotWithShape="1">
          <a:blip r:embed="rId5">
            <a:alphaModFix/>
          </a:blip>
          <a:srcRect b="0" l="0" r="0" t="0"/>
          <a:stretch/>
        </p:blipFill>
        <p:spPr>
          <a:xfrm>
            <a:off x="6907309" y="705926"/>
            <a:ext cx="1805495" cy="1805495"/>
          </a:xfrm>
          <a:prstGeom prst="rect">
            <a:avLst/>
          </a:prstGeom>
          <a:noFill/>
          <a:ln>
            <a:noFill/>
          </a:ln>
        </p:spPr>
      </p:pic>
      <p:pic>
        <p:nvPicPr>
          <p:cNvPr id="58" name="Google Shape;58;p13"/>
          <p:cNvPicPr preferRelativeResize="0"/>
          <p:nvPr/>
        </p:nvPicPr>
        <p:blipFill rotWithShape="1">
          <a:blip r:embed="rId6">
            <a:alphaModFix/>
          </a:blip>
          <a:srcRect b="0" l="0" r="0" t="0"/>
          <a:stretch/>
        </p:blipFill>
        <p:spPr>
          <a:xfrm>
            <a:off x="6882979" y="2799499"/>
            <a:ext cx="1759231" cy="1017614"/>
          </a:xfrm>
          <a:prstGeom prst="rect">
            <a:avLst/>
          </a:prstGeom>
          <a:noFill/>
          <a:ln>
            <a:noFill/>
          </a:ln>
        </p:spPr>
      </p:pic>
      <p:pic>
        <p:nvPicPr>
          <p:cNvPr id="59" name="Google Shape;59;p13"/>
          <p:cNvPicPr preferRelativeResize="0"/>
          <p:nvPr/>
        </p:nvPicPr>
        <p:blipFill rotWithShape="1">
          <a:blip r:embed="rId7">
            <a:alphaModFix/>
          </a:blip>
          <a:srcRect b="0" l="0" r="0" t="0"/>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60" name="Shape 60"/>
        <p:cNvGrpSpPr/>
        <p:nvPr/>
      </p:nvGrpSpPr>
      <p:grpSpPr>
        <a:xfrm>
          <a:off x="0" y="0"/>
          <a:ext cx="0" cy="0"/>
          <a:chOff x="0" y="0"/>
          <a:chExt cx="0" cy="0"/>
        </a:xfrm>
      </p:grpSpPr>
      <p:sp>
        <p:nvSpPr>
          <p:cNvPr id="61" name="Google Shape;61;p14"/>
          <p:cNvSpPr txBox="1"/>
          <p:nvPr>
            <p:ph type="title"/>
          </p:nvPr>
        </p:nvSpPr>
        <p:spPr>
          <a:xfrm>
            <a:off x="596900" y="362930"/>
            <a:ext cx="7962900" cy="926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625320" y="1371978"/>
            <a:ext cx="7909200" cy="29253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3" name="Google Shape;63;p1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64" name="Shape 64"/>
        <p:cNvGrpSpPr/>
        <p:nvPr/>
      </p:nvGrpSpPr>
      <p:grpSpPr>
        <a:xfrm>
          <a:off x="0" y="0"/>
          <a:ext cx="0" cy="0"/>
          <a:chOff x="0" y="0"/>
          <a:chExt cx="0" cy="0"/>
        </a:xfrm>
      </p:grpSpPr>
      <p:sp>
        <p:nvSpPr>
          <p:cNvPr id="65" name="Google Shape;65;p15"/>
          <p:cNvSpPr txBox="1"/>
          <p:nvPr>
            <p:ph type="title"/>
          </p:nvPr>
        </p:nvSpPr>
        <p:spPr>
          <a:xfrm>
            <a:off x="628650" y="464083"/>
            <a:ext cx="7886700" cy="1264800"/>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625320" y="1820334"/>
            <a:ext cx="7909200" cy="2476800"/>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7" name="Google Shape;67;p1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health.harvard.edu/diseases-and-conditions/sleep-paralysis-causes-symptoms-and-treatments" TargetMode="External"/><Relationship Id="rId4" Type="http://schemas.openxmlformats.org/officeDocument/2006/relationships/hyperlink" Target="https://www.mayoclinic.org/diseases-conditions/narcolepsy/symptoms-causes/syc-20375497" TargetMode="External"/><Relationship Id="rId5" Type="http://schemas.openxmlformats.org/officeDocument/2006/relationships/hyperlink" Target="https://pmc.ncbi.nlm.nih.gov/articles/PMC11344621/" TargetMode="External"/><Relationship Id="rId6" Type="http://schemas.openxmlformats.org/officeDocument/2006/relationships/hyperlink" Target="https://en.wikipedia.org/wiki/Narcolepsy" TargetMode="External"/><Relationship Id="rId7" Type="http://schemas.openxmlformats.org/officeDocument/2006/relationships/hyperlink" Target="https://my.clevelandclinic.org/health/diseases/12147-narcolepsy" TargetMode="External"/><Relationship Id="rId8" Type="http://schemas.openxmlformats.org/officeDocument/2006/relationships/hyperlink" Target="https://www.ninds.nih.gov/health-information/disorders/narcoleps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research-ebsco-com.ezproxy.tlu.ee/c/w7ncf6/viewer/html/axjxn73ojz" TargetMode="External"/><Relationship Id="rId4" Type="http://schemas.openxmlformats.org/officeDocument/2006/relationships/hyperlink" Target="https://research-ebsco-com.ezproxy.tlu.ee/c/w7ncf6/viewer/pdf/qhhxhf34bz" TargetMode="External"/><Relationship Id="rId5" Type="http://schemas.openxmlformats.org/officeDocument/2006/relationships/hyperlink" Target="https://www.frontiersin.org/journals/pharmacology/articles/10.3389/fphar.2024.1428111/full" TargetMode="External"/><Relationship Id="rId6" Type="http://schemas.openxmlformats.org/officeDocument/2006/relationships/hyperlink" Target="https://bhacjournal.org/index.php/BHAC/article/view/9758/8165" TargetMode="External"/><Relationship Id="rId7" Type="http://schemas.openxmlformats.org/officeDocument/2006/relationships/hyperlink" Target="https://doi.org/10.1101/70408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hyperlink" Target="http://www.jstor.org/stable/3186423" TargetMode="External"/><Relationship Id="rId4" Type="http://schemas.openxmlformats.org/officeDocument/2006/relationships/hyperlink" Target="http://www.jstor.org/stable/260082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p:nvPr/>
        </p:nvSpPr>
        <p:spPr>
          <a:xfrm>
            <a:off x="209875" y="981150"/>
            <a:ext cx="52671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6500"/>
              <a:buFont typeface="Arial"/>
              <a:buNone/>
            </a:pPr>
            <a:r>
              <a:rPr b="0" i="1" lang="en" sz="6500" u="none" cap="none" strike="noStrike">
                <a:solidFill>
                  <a:srgbClr val="EC008B"/>
                </a:solidFill>
                <a:latin typeface="Barlow Condensed Medium"/>
                <a:ea typeface="Barlow Condensed Medium"/>
                <a:cs typeface="Barlow Condensed Medium"/>
                <a:sym typeface="Barlow Condensed Medium"/>
              </a:rPr>
              <a:t>STUDENT PODCAST </a:t>
            </a:r>
            <a:r>
              <a:rPr i="1" lang="en" sz="6500">
                <a:solidFill>
                  <a:srgbClr val="EC008B"/>
                </a:solidFill>
                <a:latin typeface="Barlow Condensed Medium"/>
                <a:ea typeface="Barlow Condensed Medium"/>
                <a:cs typeface="Barlow Condensed Medium"/>
                <a:sym typeface="Barlow Condensed Medium"/>
              </a:rPr>
              <a:t>Spring </a:t>
            </a:r>
            <a:r>
              <a:rPr b="0" i="1" lang="en" sz="6500" u="none" cap="none" strike="noStrike">
                <a:solidFill>
                  <a:srgbClr val="EC008B"/>
                </a:solidFill>
                <a:latin typeface="Barlow Condensed Medium"/>
                <a:ea typeface="Barlow Condensed Medium"/>
                <a:cs typeface="Barlow Condensed Medium"/>
                <a:sym typeface="Barlow Condensed Medium"/>
              </a:rPr>
              <a:t>202</a:t>
            </a:r>
            <a:r>
              <a:rPr i="1" lang="en" sz="6500">
                <a:solidFill>
                  <a:srgbClr val="EC008B"/>
                </a:solidFill>
                <a:latin typeface="Barlow Condensed Medium"/>
                <a:ea typeface="Barlow Condensed Medium"/>
                <a:cs typeface="Barlow Condensed Medium"/>
                <a:sym typeface="Barlow Condensed Medium"/>
              </a:rPr>
              <a:t>5</a:t>
            </a:r>
            <a:endParaRPr b="0" i="1" sz="65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2</a:t>
            </a:r>
            <a:r>
              <a:rPr i="0" lang="en" sz="3000">
                <a:solidFill>
                  <a:srgbClr val="EC008B"/>
                </a:solidFill>
                <a:latin typeface="Barlow Condensed Medium"/>
                <a:ea typeface="Barlow Condensed Medium"/>
                <a:cs typeface="Barlow Condensed Medium"/>
                <a:sym typeface="Barlow Condensed Medium"/>
              </a:rPr>
              <a:t>: </a:t>
            </a:r>
            <a:r>
              <a:rPr lang="en" sz="3000">
                <a:solidFill>
                  <a:srgbClr val="EC008B"/>
                </a:solidFill>
                <a:latin typeface="Barlow Condensed Medium"/>
                <a:ea typeface="Barlow Condensed Medium"/>
                <a:cs typeface="Barlow Condensed Medium"/>
                <a:sym typeface="Barlow Condensed Medium"/>
              </a:rPr>
              <a:t>Interdisciplinary approach and research basis  </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sz="3000">
              <a:solidFill>
                <a:srgbClr val="EC008B"/>
              </a:solidFill>
              <a:latin typeface="Barlow Condensed Medium"/>
              <a:ea typeface="Barlow Condensed Medium"/>
              <a:cs typeface="Barlow Condensed Medium"/>
              <a:sym typeface="Barlow Condensed Medium"/>
            </a:endParaRPr>
          </a:p>
        </p:txBody>
      </p:sp>
      <p:sp>
        <p:nvSpPr>
          <p:cNvPr id="149" name="Google Shape;149;p25"/>
          <p:cNvSpPr txBox="1"/>
          <p:nvPr>
            <p:ph idx="1" type="body"/>
          </p:nvPr>
        </p:nvSpPr>
        <p:spPr>
          <a:xfrm>
            <a:off x="617400" y="1294125"/>
            <a:ext cx="7909200" cy="2093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2000">
                <a:solidFill>
                  <a:srgbClr val="262261"/>
                </a:solidFill>
                <a:latin typeface="Barlow Condensed Medium"/>
                <a:ea typeface="Barlow Condensed Medium"/>
                <a:cs typeface="Barlow Condensed Medium"/>
                <a:sym typeface="Barlow Condensed Medium"/>
              </a:rPr>
              <a:t>-Our podcast combined neuroscience, psychology, and cultural studies to fully explain sleep paralysis. </a:t>
            </a:r>
            <a:endParaRPr sz="2000">
              <a:solidFill>
                <a:srgbClr val="262261"/>
              </a:solidFill>
              <a:latin typeface="Barlow Condensed Medium"/>
              <a:ea typeface="Barlow Condensed Medium"/>
              <a:cs typeface="Barlow Condensed Medium"/>
              <a:sym typeface="Barlow Condensed Medium"/>
            </a:endParaRPr>
          </a:p>
          <a:p>
            <a:pPr indent="0" lvl="0" marL="0" rtl="0" algn="l">
              <a:spcBef>
                <a:spcPts val="1000"/>
              </a:spcBef>
              <a:spcAft>
                <a:spcPts val="0"/>
              </a:spcAft>
              <a:buNone/>
            </a:pPr>
            <a:r>
              <a:rPr lang="en" sz="2000">
                <a:solidFill>
                  <a:srgbClr val="262261"/>
                </a:solidFill>
                <a:latin typeface="Barlow Condensed Medium"/>
                <a:ea typeface="Barlow Condensed Medium"/>
                <a:cs typeface="Barlow Condensed Medium"/>
                <a:sym typeface="Barlow Condensed Medium"/>
              </a:rPr>
              <a:t>-We analyzed medical studies on REM sleep, surveyed real experiences, and compared global folklore to show how science and culture interpret this phenomenon differently.  </a:t>
            </a:r>
            <a:endParaRPr sz="2000">
              <a:solidFill>
                <a:srgbClr val="262261"/>
              </a:solidFill>
              <a:latin typeface="Barlow Condensed Medium"/>
              <a:ea typeface="Barlow Condensed Medium"/>
              <a:cs typeface="Barlow Condensed Medium"/>
              <a:sym typeface="Barlow Condensed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2</a:t>
            </a:r>
            <a:r>
              <a:rPr i="0" lang="en" sz="3000">
                <a:solidFill>
                  <a:srgbClr val="EC008B"/>
                </a:solidFill>
                <a:latin typeface="Barlow Condensed Medium"/>
                <a:ea typeface="Barlow Condensed Medium"/>
                <a:cs typeface="Barlow Condensed Medium"/>
                <a:sym typeface="Barlow Condensed Medium"/>
              </a:rPr>
              <a:t>:</a:t>
            </a:r>
            <a:r>
              <a:rPr lang="en" sz="3000">
                <a:solidFill>
                  <a:srgbClr val="EC008B"/>
                </a:solidFill>
                <a:latin typeface="Barlow Condensed Medium"/>
                <a:ea typeface="Barlow Condensed Medium"/>
                <a:cs typeface="Barlow Condensed Medium"/>
                <a:sym typeface="Barlow Condensed Medium"/>
              </a:rPr>
              <a:t> Challenges</a:t>
            </a:r>
            <a:endParaRPr i="0" sz="3000">
              <a:solidFill>
                <a:srgbClr val="EC008B"/>
              </a:solidFill>
              <a:latin typeface="Barlow Condensed Medium"/>
              <a:ea typeface="Barlow Condensed Medium"/>
              <a:cs typeface="Barlow Condensed Medium"/>
              <a:sym typeface="Barlow Condensed Medium"/>
            </a:endParaRPr>
          </a:p>
        </p:txBody>
      </p:sp>
      <p:sp>
        <p:nvSpPr>
          <p:cNvPr id="156" name="Google Shape;156;p26"/>
          <p:cNvSpPr txBox="1"/>
          <p:nvPr>
            <p:ph idx="1" type="body"/>
          </p:nvPr>
        </p:nvSpPr>
        <p:spPr>
          <a:xfrm>
            <a:off x="617400" y="985725"/>
            <a:ext cx="7909200" cy="3554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sz="2000">
                <a:solidFill>
                  <a:srgbClr val="002060"/>
                </a:solidFill>
                <a:latin typeface="Barlow Condensed"/>
                <a:ea typeface="Barlow Condensed"/>
                <a:cs typeface="Barlow Condensed"/>
                <a:sym typeface="Barlow Condensed"/>
              </a:rPr>
              <a:t>Guest Scheduling:</a:t>
            </a:r>
            <a:r>
              <a:rPr lang="en" sz="2000">
                <a:solidFill>
                  <a:srgbClr val="002060"/>
                </a:solidFill>
                <a:latin typeface="Barlow Condensed"/>
                <a:ea typeface="Barlow Condensed"/>
                <a:cs typeface="Barlow Condensed"/>
                <a:sym typeface="Barlow Condensed"/>
              </a:rPr>
              <a:t> Difficulty coordinating with Dr. Põld’s busy schedule.   </a:t>
            </a:r>
            <a:endParaRPr sz="20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2000">
                <a:solidFill>
                  <a:srgbClr val="002060"/>
                </a:solidFill>
                <a:latin typeface="Barlow Condensed"/>
                <a:ea typeface="Barlow Condensed"/>
                <a:cs typeface="Barlow Condensed"/>
                <a:sym typeface="Barlow Condensed"/>
              </a:rPr>
              <a:t>Listener Fear:</a:t>
            </a:r>
            <a:r>
              <a:rPr lang="en" sz="2000">
                <a:solidFill>
                  <a:srgbClr val="002060"/>
                </a:solidFill>
                <a:latin typeface="Barlow Condensed"/>
                <a:ea typeface="Barlow Condensed"/>
                <a:cs typeface="Barlow Condensed"/>
                <a:sym typeface="Barlow Condensed"/>
              </a:rPr>
              <a:t> Addressing sensitive experiences without causing distress.  </a:t>
            </a:r>
            <a:endParaRPr sz="20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2000">
                <a:solidFill>
                  <a:srgbClr val="002060"/>
                </a:solidFill>
                <a:latin typeface="Barlow Condensed"/>
                <a:ea typeface="Barlow Condensed"/>
                <a:cs typeface="Barlow Condensed"/>
                <a:sym typeface="Barlow Condensed"/>
              </a:rPr>
              <a:t>Time Management:</a:t>
            </a:r>
            <a:r>
              <a:rPr lang="en" sz="2000">
                <a:solidFill>
                  <a:srgbClr val="002060"/>
                </a:solidFill>
                <a:latin typeface="Barlow Condensed"/>
                <a:ea typeface="Barlow Condensed"/>
                <a:cs typeface="Barlow Condensed"/>
                <a:sym typeface="Barlow Condensed"/>
              </a:rPr>
              <a:t> Balancing research, production, and academic deadlines.</a:t>
            </a:r>
            <a:endParaRPr sz="2000">
              <a:solidFill>
                <a:srgbClr val="002060"/>
              </a:solidFill>
              <a:latin typeface="Barlow Condensed"/>
              <a:ea typeface="Barlow Condensed"/>
              <a:cs typeface="Barlow Condensed"/>
              <a:sym typeface="Barlow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2: Statistics</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162" name="Google Shape;162;p27"/>
          <p:cNvSpPr txBox="1"/>
          <p:nvPr>
            <p:ph idx="1" type="body"/>
          </p:nvPr>
        </p:nvSpPr>
        <p:spPr>
          <a:xfrm>
            <a:off x="650595" y="887378"/>
            <a:ext cx="7909200" cy="2925300"/>
          </a:xfrm>
          <a:prstGeom prst="rect">
            <a:avLst/>
          </a:prstGeom>
        </p:spPr>
        <p:txBody>
          <a:bodyPr anchorCtr="0" anchor="t" bIns="45700" lIns="91425" spcFirstLastPara="1" rIns="91425" wrap="square" tIns="45700">
            <a:noAutofit/>
          </a:bodyPr>
          <a:lstStyle/>
          <a:p>
            <a:pPr indent="0" lvl="0" marL="0" rtl="0" algn="just">
              <a:lnSpc>
                <a:spcPct val="110000"/>
              </a:lnSpc>
              <a:spcBef>
                <a:spcPts val="1200"/>
              </a:spcBef>
              <a:spcAft>
                <a:spcPts val="1200"/>
              </a:spcAft>
              <a:buClr>
                <a:schemeClr val="dk1"/>
              </a:buClr>
              <a:buSzPts val="1100"/>
              <a:buFont typeface="Arial"/>
              <a:buNone/>
            </a:pPr>
            <a:r>
              <a:t/>
            </a:r>
            <a:endParaRPr/>
          </a:p>
        </p:txBody>
      </p:sp>
      <p:pic>
        <p:nvPicPr>
          <p:cNvPr id="163" name="Google Shape;163;p27"/>
          <p:cNvPicPr preferRelativeResize="0"/>
          <p:nvPr/>
        </p:nvPicPr>
        <p:blipFill>
          <a:blip r:embed="rId3">
            <a:alphaModFix/>
          </a:blip>
          <a:stretch>
            <a:fillRect/>
          </a:stretch>
        </p:blipFill>
        <p:spPr>
          <a:xfrm>
            <a:off x="650600" y="887378"/>
            <a:ext cx="7909200" cy="31686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2: Sources</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169" name="Google Shape;169;p28"/>
          <p:cNvSpPr txBox="1"/>
          <p:nvPr>
            <p:ph idx="1" type="body"/>
          </p:nvPr>
        </p:nvSpPr>
        <p:spPr>
          <a:xfrm>
            <a:off x="650595" y="887378"/>
            <a:ext cx="7909200" cy="2925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 sz="1200">
                <a:latin typeface="Times New Roman"/>
                <a:ea typeface="Times New Roman"/>
                <a:cs typeface="Times New Roman"/>
                <a:sym typeface="Times New Roman"/>
              </a:rPr>
              <a:t>Benham, G. (2022). Sleep paralysis in college students. </a:t>
            </a:r>
            <a:r>
              <a:rPr i="1" lang="en" sz="1200">
                <a:latin typeface="Times New Roman"/>
                <a:ea typeface="Times New Roman"/>
                <a:cs typeface="Times New Roman"/>
                <a:sym typeface="Times New Roman"/>
              </a:rPr>
              <a:t>Journal of American College Health</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70</a:t>
            </a:r>
            <a:r>
              <a:rPr lang="en" sz="1200">
                <a:latin typeface="Times New Roman"/>
                <a:ea typeface="Times New Roman"/>
                <a:cs typeface="Times New Roman"/>
                <a:sym typeface="Times New Roman"/>
              </a:rPr>
              <a:t>(5), 1286–1291.</a:t>
            </a:r>
            <a:endParaRPr sz="12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200">
                <a:latin typeface="Times New Roman"/>
                <a:ea typeface="Times New Roman"/>
                <a:cs typeface="Times New Roman"/>
                <a:sym typeface="Times New Roman"/>
              </a:rPr>
              <a:t>Drinkwater, K. G., Denovan, A., &amp; Dagnall, N. (2020). Lucid Dreaming, Nightmares, and Sleep Paralysis: Associations With Reality Testing Deficits and Paranormal Experience/Belief. </a:t>
            </a:r>
            <a:r>
              <a:rPr i="1" lang="en" sz="1200">
                <a:latin typeface="Times New Roman"/>
                <a:ea typeface="Times New Roman"/>
                <a:cs typeface="Times New Roman"/>
                <a:sym typeface="Times New Roman"/>
              </a:rPr>
              <a:t>Frontiers in Psychology</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11</a:t>
            </a:r>
            <a:r>
              <a:rPr lang="en" sz="1200">
                <a:latin typeface="Times New Roman"/>
                <a:ea typeface="Times New Roman"/>
                <a:cs typeface="Times New Roman"/>
                <a:sym typeface="Times New Roman"/>
              </a:rPr>
              <a:t>. https://doi.org/10.3389/fpsyg.2020.00471</a:t>
            </a:r>
            <a:endParaRPr sz="12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200">
                <a:latin typeface="Times New Roman"/>
                <a:ea typeface="Times New Roman"/>
                <a:cs typeface="Times New Roman"/>
                <a:sym typeface="Times New Roman"/>
              </a:rPr>
              <a:t>Hlodak, J., Madarasova Geckova, A., Carnakovic, S., &amp; Feketeova, E. (2025). What is it like to live with narcolepsy? A scoping review. </a:t>
            </a:r>
            <a:r>
              <a:rPr i="1" lang="en" sz="1200">
                <a:latin typeface="Times New Roman"/>
                <a:ea typeface="Times New Roman"/>
                <a:cs typeface="Times New Roman"/>
                <a:sym typeface="Times New Roman"/>
              </a:rPr>
              <a:t>Sleep and Breathing</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29</a:t>
            </a:r>
            <a:r>
              <a:rPr lang="en" sz="1200">
                <a:latin typeface="Times New Roman"/>
                <a:ea typeface="Times New Roman"/>
                <a:cs typeface="Times New Roman"/>
                <a:sym typeface="Times New Roman"/>
              </a:rPr>
              <a:t>(1), 93. https://doi.org/10.1007/s11325-025-03259-6</a:t>
            </a:r>
            <a:endParaRPr sz="12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200">
                <a:latin typeface="Times New Roman"/>
                <a:ea typeface="Times New Roman"/>
                <a:cs typeface="Times New Roman"/>
                <a:sym typeface="Times New Roman"/>
              </a:rPr>
              <a:t>Jalal, B., Romanelli, A., &amp; Hinton, D. E. (2021). Sleep paralysis in Italy: Frequency, hallucinatory experiences, and other features. </a:t>
            </a:r>
            <a:r>
              <a:rPr i="1" lang="en" sz="1200">
                <a:latin typeface="Times New Roman"/>
                <a:ea typeface="Times New Roman"/>
                <a:cs typeface="Times New Roman"/>
                <a:sym typeface="Times New Roman"/>
              </a:rPr>
              <a:t>Transcultural Psychiatry</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58</a:t>
            </a:r>
            <a:r>
              <a:rPr lang="en" sz="1200">
                <a:latin typeface="Times New Roman"/>
                <a:ea typeface="Times New Roman"/>
                <a:cs typeface="Times New Roman"/>
                <a:sym typeface="Times New Roman"/>
              </a:rPr>
              <a:t>(3), 427–439. https://doi.org/10.1177/1363461520909609</a:t>
            </a:r>
            <a:endParaRPr sz="12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200">
                <a:latin typeface="Times New Roman"/>
                <a:ea typeface="Times New Roman"/>
                <a:cs typeface="Times New Roman"/>
                <a:sym typeface="Times New Roman"/>
              </a:rPr>
              <a:t>Jiménez-Genchi, A., Avila-Rodríguez, V. M., Sánchez-Rojas, F., Terrez, B. E. V., &amp; Nenclares-Portocarrero, A. (2009). Sleep paralysis in adolescents: The “a dead body climbed on top of me” phenomenon in Mexico. </a:t>
            </a:r>
            <a:r>
              <a:rPr i="1" lang="en" sz="1200">
                <a:latin typeface="Times New Roman"/>
                <a:ea typeface="Times New Roman"/>
                <a:cs typeface="Times New Roman"/>
                <a:sym typeface="Times New Roman"/>
              </a:rPr>
              <a:t>Psychiatry and Clinical Neurosciences</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63</a:t>
            </a:r>
            <a:r>
              <a:rPr lang="en" sz="1200">
                <a:latin typeface="Times New Roman"/>
                <a:ea typeface="Times New Roman"/>
                <a:cs typeface="Times New Roman"/>
                <a:sym typeface="Times New Roman"/>
              </a:rPr>
              <a:t>(4), 546–549. https://doi.org/10.1111/j.1440-1819.2009.01984.x</a:t>
            </a:r>
            <a:endParaRPr sz="1200">
              <a:latin typeface="Times New Roman"/>
              <a:ea typeface="Times New Roman"/>
              <a:cs typeface="Times New Roman"/>
              <a:sym typeface="Times New Roman"/>
            </a:endParaRPr>
          </a:p>
          <a:p>
            <a:pPr indent="0" lvl="0" marL="0" rtl="0" algn="just">
              <a:lnSpc>
                <a:spcPct val="110000"/>
              </a:lnSpc>
              <a:spcBef>
                <a:spcPts val="1200"/>
              </a:spcBef>
              <a:spcAft>
                <a:spcPts val="1200"/>
              </a:spcAft>
              <a:buClr>
                <a:schemeClr val="dk1"/>
              </a:buClr>
              <a:buSzPts val="11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2: Sources</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175" name="Google Shape;175;p29"/>
          <p:cNvSpPr txBox="1"/>
          <p:nvPr>
            <p:ph idx="1" type="body"/>
          </p:nvPr>
        </p:nvSpPr>
        <p:spPr>
          <a:xfrm>
            <a:off x="617395" y="1109103"/>
            <a:ext cx="7909200" cy="2925300"/>
          </a:xfrm>
          <a:prstGeom prst="rect">
            <a:avLst/>
          </a:prstGeom>
        </p:spPr>
        <p:txBody>
          <a:bodyPr anchorCtr="0" anchor="t" bIns="45700" lIns="91425" spcFirstLastPara="1" rIns="91425" wrap="square" tIns="45700">
            <a:noAutofit/>
          </a:bodyPr>
          <a:lstStyle/>
          <a:p>
            <a:pPr indent="0" lvl="0" marL="0" rtl="0" algn="l">
              <a:spcBef>
                <a:spcPts val="1200"/>
              </a:spcBef>
              <a:spcAft>
                <a:spcPts val="0"/>
              </a:spcAft>
              <a:buNone/>
            </a:pPr>
            <a:r>
              <a:rPr lang="en" sz="1200">
                <a:latin typeface="Times New Roman"/>
                <a:ea typeface="Times New Roman"/>
                <a:cs typeface="Times New Roman"/>
                <a:sym typeface="Times New Roman"/>
              </a:rPr>
              <a:t>Khan, A. A., Abid, A., Nawaz, M., Mohammad Makki Bakhsh, R., Riaz, M., Fayyaz, M., &amp; Ashraf, D. A. (2024). Experiences and beliefs related to sleep paralysis among the general population of the twin cities: A cross-sectional study. </a:t>
            </a:r>
            <a:r>
              <a:rPr i="1" lang="en" sz="1200">
                <a:latin typeface="Times New Roman"/>
                <a:ea typeface="Times New Roman"/>
                <a:cs typeface="Times New Roman"/>
                <a:sym typeface="Times New Roman"/>
              </a:rPr>
              <a:t>Sleep Medicine</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124</a:t>
            </a:r>
            <a:r>
              <a:rPr lang="en" sz="1200">
                <a:latin typeface="Times New Roman"/>
                <a:ea typeface="Times New Roman"/>
                <a:cs typeface="Times New Roman"/>
                <a:sym typeface="Times New Roman"/>
              </a:rPr>
              <a:t>, 146–153. https://doi.org/10.1016/j.sleep.2024.09.022</a:t>
            </a:r>
            <a:endParaRPr sz="1200">
              <a:latin typeface="Times New Roman"/>
              <a:ea typeface="Times New Roman"/>
              <a:cs typeface="Times New Roman"/>
              <a:sym typeface="Times New Roman"/>
            </a:endParaRPr>
          </a:p>
          <a:p>
            <a:pPr indent="0" lvl="0" marL="0" rtl="0" algn="l">
              <a:spcBef>
                <a:spcPts val="1200"/>
              </a:spcBef>
              <a:spcAft>
                <a:spcPts val="0"/>
              </a:spcAft>
              <a:buNone/>
            </a:pPr>
            <a:r>
              <a:rPr lang="en" sz="1200">
                <a:latin typeface="Times New Roman"/>
                <a:ea typeface="Times New Roman"/>
                <a:cs typeface="Times New Roman"/>
                <a:sym typeface="Times New Roman"/>
              </a:rPr>
              <a:t>Mayer, G. A. (2016). Sleep Paralysis: Historical, Psychological, and Medical Perspectives by Brian A. Sharpless and Karl Doghramji. </a:t>
            </a:r>
            <a:r>
              <a:rPr i="1" lang="en" sz="1200">
                <a:latin typeface="Times New Roman"/>
                <a:ea typeface="Times New Roman"/>
                <a:cs typeface="Times New Roman"/>
                <a:sym typeface="Times New Roman"/>
              </a:rPr>
              <a:t>Journal of Scientific Exploration</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30</a:t>
            </a:r>
            <a:r>
              <a:rPr lang="en" sz="1200">
                <a:latin typeface="Times New Roman"/>
                <a:ea typeface="Times New Roman"/>
                <a:cs typeface="Times New Roman"/>
                <a:sym typeface="Times New Roman"/>
              </a:rPr>
              <a:t>(1). https://research.ebsco.com/linkprocessor/plink?id=2fb3e9b4-fff5-38d1-9af4-3b64f17880cf</a:t>
            </a:r>
            <a:endParaRPr sz="1200">
              <a:latin typeface="Times New Roman"/>
              <a:ea typeface="Times New Roman"/>
              <a:cs typeface="Times New Roman"/>
              <a:sym typeface="Times New Roman"/>
            </a:endParaRPr>
          </a:p>
          <a:p>
            <a:pPr indent="0" lvl="0" marL="0" rtl="0" algn="l">
              <a:spcBef>
                <a:spcPts val="1200"/>
              </a:spcBef>
              <a:spcAft>
                <a:spcPts val="1400"/>
              </a:spcAft>
              <a:buNone/>
            </a:pPr>
            <a:r>
              <a:rPr lang="en" sz="1200">
                <a:latin typeface="Times New Roman"/>
                <a:ea typeface="Times New Roman"/>
                <a:cs typeface="Times New Roman"/>
                <a:sym typeface="Times New Roman"/>
              </a:rPr>
              <a:t>Restivo, J. (2023, October 20). </a:t>
            </a:r>
            <a:r>
              <a:rPr i="1" lang="en" sz="1200">
                <a:latin typeface="Times New Roman"/>
                <a:ea typeface="Times New Roman"/>
                <a:cs typeface="Times New Roman"/>
                <a:sym typeface="Times New Roman"/>
              </a:rPr>
              <a:t>Sleep paralysis: Causes, symptoms, and treatments</a:t>
            </a:r>
            <a:r>
              <a:rPr lang="en" sz="1200">
                <a:latin typeface="Times New Roman"/>
                <a:ea typeface="Times New Roman"/>
                <a:cs typeface="Times New Roman"/>
                <a:sym typeface="Times New Roman"/>
              </a:rPr>
              <a:t>. Harvard Health. </a:t>
            </a:r>
            <a:endParaRPr sz="12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2: Sources</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181" name="Google Shape;181;p30"/>
          <p:cNvSpPr txBox="1"/>
          <p:nvPr>
            <p:ph idx="1" type="body"/>
          </p:nvPr>
        </p:nvSpPr>
        <p:spPr>
          <a:xfrm>
            <a:off x="617395" y="1109103"/>
            <a:ext cx="7909200" cy="2925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2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https://www.health.harvard.edu/diseases-and-conditions/sleep-paralysis-causes-symptoms-and-treatments</a:t>
            </a:r>
            <a:endParaRPr b="1" sz="1200">
              <a:solidFill>
                <a:schemeClr val="dk1"/>
              </a:solidFill>
              <a:latin typeface="Times New Roman"/>
              <a:ea typeface="Times New Roman"/>
              <a:cs typeface="Times New Roman"/>
              <a:sym typeface="Times New Roman"/>
            </a:endParaRPr>
          </a:p>
          <a:p>
            <a:pPr indent="0" lvl="0" marL="0" rtl="0" algn="just">
              <a:lnSpc>
                <a:spcPct val="110000"/>
              </a:lnSpc>
              <a:spcBef>
                <a:spcPts val="1400"/>
              </a:spcBef>
              <a:spcAft>
                <a:spcPts val="0"/>
              </a:spcAft>
              <a:buNone/>
            </a:pPr>
            <a:r>
              <a:rPr lang="en" sz="12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https://www.mayoclinic.org/diseases-conditions/narcolepsy/symptoms-causes/syc-20375497</a:t>
            </a:r>
            <a:endParaRPr sz="1200" u="sng">
              <a:solidFill>
                <a:srgbClr val="1155CC"/>
              </a:solidFill>
              <a:latin typeface="Times New Roman"/>
              <a:ea typeface="Times New Roman"/>
              <a:cs typeface="Times New Roman"/>
              <a:sym typeface="Times New Roman"/>
            </a:endParaRPr>
          </a:p>
          <a:p>
            <a:pPr indent="0" lvl="0" marL="0" rtl="0" algn="just">
              <a:lnSpc>
                <a:spcPct val="110000"/>
              </a:lnSpc>
              <a:spcBef>
                <a:spcPts val="1200"/>
              </a:spcBef>
              <a:spcAft>
                <a:spcPts val="0"/>
              </a:spcAft>
              <a:buNone/>
            </a:pPr>
            <a:r>
              <a:rPr lang="en" sz="12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https://pmc.ncbi.nlm.nih.gov/articles/PMC11344621/</a:t>
            </a:r>
            <a:endParaRPr sz="1200" u="sng">
              <a:solidFill>
                <a:srgbClr val="1155CC"/>
              </a:solidFill>
              <a:latin typeface="Times New Roman"/>
              <a:ea typeface="Times New Roman"/>
              <a:cs typeface="Times New Roman"/>
              <a:sym typeface="Times New Roman"/>
            </a:endParaRPr>
          </a:p>
          <a:p>
            <a:pPr indent="0" lvl="0" marL="0" rtl="0" algn="just">
              <a:lnSpc>
                <a:spcPct val="110000"/>
              </a:lnSpc>
              <a:spcBef>
                <a:spcPts val="1200"/>
              </a:spcBef>
              <a:spcAft>
                <a:spcPts val="0"/>
              </a:spcAft>
              <a:buNone/>
            </a:pPr>
            <a:r>
              <a:rPr lang="en" sz="12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https://en.wikipedia.org/wiki/Narcolepsy</a:t>
            </a:r>
            <a:endParaRPr sz="1200" u="sng">
              <a:solidFill>
                <a:srgbClr val="1155CC"/>
              </a:solidFill>
              <a:latin typeface="Times New Roman"/>
              <a:ea typeface="Times New Roman"/>
              <a:cs typeface="Times New Roman"/>
              <a:sym typeface="Times New Roman"/>
            </a:endParaRPr>
          </a:p>
          <a:p>
            <a:pPr indent="0" lvl="0" marL="0" rtl="0" algn="just">
              <a:lnSpc>
                <a:spcPct val="110000"/>
              </a:lnSpc>
              <a:spcBef>
                <a:spcPts val="1200"/>
              </a:spcBef>
              <a:spcAft>
                <a:spcPts val="0"/>
              </a:spcAft>
              <a:buNone/>
            </a:pPr>
            <a:r>
              <a:rPr lang="en" sz="12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https://my.clevelandclinic.org/health/diseases/12147-narcolepsy</a:t>
            </a:r>
            <a:endParaRPr sz="1200" u="sng">
              <a:solidFill>
                <a:srgbClr val="1155CC"/>
              </a:solidFill>
              <a:latin typeface="Times New Roman"/>
              <a:ea typeface="Times New Roman"/>
              <a:cs typeface="Times New Roman"/>
              <a:sym typeface="Times New Roman"/>
            </a:endParaRPr>
          </a:p>
          <a:p>
            <a:pPr indent="0" lvl="0" marL="0" rtl="0" algn="just">
              <a:lnSpc>
                <a:spcPct val="110000"/>
              </a:lnSpc>
              <a:spcBef>
                <a:spcPts val="1200"/>
              </a:spcBef>
              <a:spcAft>
                <a:spcPts val="1200"/>
              </a:spcAft>
              <a:buNone/>
            </a:pPr>
            <a:r>
              <a:rPr lang="en" sz="1200"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https://www.ninds.nih.gov/health-information/disorders/narcolepsy</a:t>
            </a:r>
            <a:endParaRPr sz="12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628203" y="625298"/>
            <a:ext cx="4782000" cy="384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EC008B"/>
                </a:solidFill>
                <a:latin typeface="Barlow Condensed Medium"/>
                <a:ea typeface="Barlow Condensed Medium"/>
                <a:cs typeface="Barlow Condensed Medium"/>
                <a:sym typeface="Barlow Condensed Medium"/>
              </a:rPr>
              <a:t>Team 3</a:t>
            </a:r>
            <a:endParaRPr>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Clr>
                <a:schemeClr val="dk1"/>
              </a:buClr>
              <a:buSzPts val="1100"/>
              <a:buFont typeface="Arial"/>
              <a:buNone/>
            </a:pPr>
            <a:r>
              <a:rPr lang="en" sz="2000">
                <a:solidFill>
                  <a:srgbClr val="262261"/>
                </a:solidFill>
                <a:latin typeface="Barlow Condensed"/>
                <a:ea typeface="Barlow Condensed"/>
                <a:cs typeface="Barlow Condensed"/>
                <a:sym typeface="Barlow Condensed"/>
              </a:rPr>
              <a:t>Supervisor(s): Terry McDonald, Tanel Kadalipp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rPr lang="en" sz="2000">
                <a:solidFill>
                  <a:srgbClr val="262261"/>
                </a:solidFill>
                <a:latin typeface="Barlow Condensed"/>
                <a:ea typeface="Barlow Condensed"/>
                <a:cs typeface="Barlow Condensed"/>
                <a:sym typeface="Barlow Condensed"/>
              </a:rPr>
              <a:t>Group members: </a:t>
            </a:r>
            <a:r>
              <a:rPr lang="en" sz="1800" cap="small">
                <a:solidFill>
                  <a:srgbClr val="262261"/>
                </a:solidFill>
                <a:latin typeface="Barlow Condensed Medium"/>
                <a:ea typeface="Barlow Condensed Medium"/>
                <a:cs typeface="Barlow Condensed Medium"/>
                <a:sym typeface="Barlow Condensed Medium"/>
              </a:rPr>
              <a:t> </a:t>
            </a:r>
            <a:r>
              <a:rPr lang="en" sz="1900" cap="small">
                <a:solidFill>
                  <a:srgbClr val="262261"/>
                </a:solidFill>
                <a:latin typeface="Barlow Condensed Medium"/>
                <a:ea typeface="Barlow Condensed Medium"/>
                <a:cs typeface="Barlow Condensed Medium"/>
                <a:sym typeface="Barlow Condensed Medium"/>
              </a:rPr>
              <a:t>Liisi Reinman, Pauli Nathan Jürgens, Rebeka Pettai, Reio Astla, Margarita Žirnova, Juri Žukov </a:t>
            </a:r>
            <a:endParaRPr sz="1900" cap="small">
              <a:solidFill>
                <a:srgbClr val="262261"/>
              </a:solidFill>
              <a:latin typeface="Barlow Condensed Medium"/>
              <a:ea typeface="Barlow Condensed Medium"/>
              <a:cs typeface="Barlow Condensed Medium"/>
              <a:sym typeface="Barlow Condensed Medium"/>
            </a:endParaRPr>
          </a:p>
          <a:p>
            <a:pPr indent="0" lvl="0" marL="0" rtl="0" algn="l">
              <a:spcBef>
                <a:spcPts val="0"/>
              </a:spcBef>
              <a:spcAft>
                <a:spcPts val="0"/>
              </a:spcAft>
              <a:buClr>
                <a:schemeClr val="dk1"/>
              </a:buClr>
              <a:buSzPts val="1100"/>
              <a:buFont typeface="Arial"/>
              <a:buNone/>
            </a:pPr>
            <a:r>
              <a:t/>
            </a:r>
            <a:endParaRPr sz="2000">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t/>
            </a:r>
            <a:endParaRPr sz="17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2900">
                <a:solidFill>
                  <a:srgbClr val="EC008B"/>
                </a:solidFill>
                <a:latin typeface="Barlow Condensed Medium"/>
                <a:ea typeface="Barlow Condensed Medium"/>
                <a:cs typeface="Barlow Condensed Medium"/>
                <a:sym typeface="Barlow Condensed Medium"/>
              </a:rPr>
              <a:t>Team 3: “Blue Zones”</a:t>
            </a:r>
            <a:endParaRPr sz="29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sz="3600">
              <a:solidFill>
                <a:srgbClr val="EC008B"/>
              </a:solidFill>
              <a:latin typeface="Barlow Condensed"/>
              <a:ea typeface="Barlow Condensed"/>
              <a:cs typeface="Barlow Condensed"/>
              <a:sym typeface="Barlow Condensed"/>
            </a:endParaRPr>
          </a:p>
        </p:txBody>
      </p:sp>
      <p:sp>
        <p:nvSpPr>
          <p:cNvPr id="192" name="Google Shape;192;p32"/>
          <p:cNvSpPr txBox="1"/>
          <p:nvPr>
            <p:ph idx="1" type="body"/>
          </p:nvPr>
        </p:nvSpPr>
        <p:spPr>
          <a:xfrm>
            <a:off x="571625" y="1003275"/>
            <a:ext cx="7962900" cy="3294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 sz="1500">
                <a:solidFill>
                  <a:srgbClr val="002060"/>
                </a:solidFill>
                <a:latin typeface="Barlow Condensed"/>
                <a:ea typeface="Barlow Condensed"/>
                <a:cs typeface="Barlow Condensed"/>
                <a:sym typeface="Barlow Condensed"/>
              </a:rPr>
              <a:t>Podcast focus</a:t>
            </a:r>
            <a:r>
              <a:rPr lang="en" sz="1500">
                <a:solidFill>
                  <a:srgbClr val="002060"/>
                </a:solidFill>
                <a:latin typeface="Barlow Condensed"/>
                <a:ea typeface="Barlow Condensed"/>
                <a:cs typeface="Barlow Condensed"/>
                <a:sym typeface="Barlow Condensed"/>
              </a:rPr>
              <a:t>: The podcast focuses on critically examining the concept of “Blue zones” and its relevance in today's society. </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Episode goals</a:t>
            </a:r>
            <a:r>
              <a:rPr lang="en" sz="1500">
                <a:solidFill>
                  <a:srgbClr val="002060"/>
                </a:solidFill>
                <a:latin typeface="Barlow Condensed"/>
                <a:ea typeface="Barlow Condensed"/>
                <a:cs typeface="Barlow Condensed"/>
                <a:sym typeface="Barlow Condensed"/>
              </a:rPr>
              <a:t>: The goal of the episode is to present a scientific perspective and debunk common myths about longevity. </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chemeClr val="dk1"/>
              </a:buClr>
              <a:buSzPts val="1100"/>
              <a:buFont typeface="Arial"/>
              <a:buNone/>
            </a:pPr>
            <a:r>
              <a:rPr b="1" lang="en" sz="1500">
                <a:solidFill>
                  <a:srgbClr val="002060"/>
                </a:solidFill>
                <a:latin typeface="Barlow Condensed"/>
                <a:ea typeface="Barlow Condensed"/>
                <a:cs typeface="Barlow Condensed"/>
                <a:sym typeface="Barlow Condensed"/>
              </a:rPr>
              <a:t>Team Role</a:t>
            </a:r>
            <a:r>
              <a:rPr lang="en" sz="1500">
                <a:solidFill>
                  <a:srgbClr val="002060"/>
                </a:solidFill>
                <a:latin typeface="Barlow Condensed"/>
                <a:ea typeface="Barlow Condensed"/>
                <a:cs typeface="Barlow Condensed"/>
                <a:sym typeface="Barlow Condensed"/>
              </a:rPr>
              <a:t>: Each team member was responsible for different stages of the project – from research and scripting to recording, editing, and promotion.</a:t>
            </a:r>
            <a:endParaRPr sz="29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Problem, significance, and goal</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198" name="Google Shape;198;p33"/>
          <p:cNvSpPr txBox="1"/>
          <p:nvPr>
            <p:ph idx="1" type="body"/>
          </p:nvPr>
        </p:nvSpPr>
        <p:spPr>
          <a:xfrm>
            <a:off x="617400" y="1088050"/>
            <a:ext cx="7909200" cy="31950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002060"/>
              </a:buClr>
              <a:buSzPts val="1600"/>
              <a:buFont typeface="Barlow Condensed"/>
              <a:buChar char="●"/>
            </a:pPr>
            <a:r>
              <a:rPr b="1" lang="en" sz="1600">
                <a:solidFill>
                  <a:srgbClr val="002060"/>
                </a:solidFill>
                <a:latin typeface="Barlow Condensed"/>
                <a:ea typeface="Barlow Condensed"/>
                <a:cs typeface="Barlow Condensed"/>
                <a:sym typeface="Barlow Condensed"/>
              </a:rPr>
              <a:t>What was the problem being solved? </a:t>
            </a:r>
            <a:r>
              <a:rPr lang="en" sz="1600">
                <a:solidFill>
                  <a:srgbClr val="002060"/>
                </a:solidFill>
                <a:latin typeface="Barlow Condensed"/>
                <a:ea typeface="Barlow Condensed"/>
                <a:cs typeface="Barlow Condensed"/>
                <a:sym typeface="Barlow Condensed"/>
              </a:rPr>
              <a:t>We noticed the topic of Blue Zones is popular globally but rarely discussed critically ib Estonia. There was a lack of accessible, science-based content in Estonian medea. </a:t>
            </a:r>
            <a:endParaRPr sz="1600">
              <a:solidFill>
                <a:srgbClr val="002060"/>
              </a:solidFill>
              <a:latin typeface="Barlow Condensed"/>
              <a:ea typeface="Barlow Condensed"/>
              <a:cs typeface="Barlow Condensed"/>
              <a:sym typeface="Barlow Condensed"/>
            </a:endParaRPr>
          </a:p>
          <a:p>
            <a:pPr indent="-330200" lvl="0" marL="457200" rtl="0" algn="l">
              <a:lnSpc>
                <a:spcPct val="115000"/>
              </a:lnSpc>
              <a:spcBef>
                <a:spcPts val="0"/>
              </a:spcBef>
              <a:spcAft>
                <a:spcPts val="0"/>
              </a:spcAft>
              <a:buClr>
                <a:srgbClr val="002060"/>
              </a:buClr>
              <a:buSzPts val="1600"/>
              <a:buFont typeface="Barlow Condensed"/>
              <a:buChar char="●"/>
            </a:pPr>
            <a:r>
              <a:rPr b="1" lang="en" sz="1600">
                <a:solidFill>
                  <a:srgbClr val="002060"/>
                </a:solidFill>
                <a:latin typeface="Barlow Condensed"/>
                <a:ea typeface="Barlow Condensed"/>
                <a:cs typeface="Barlow Condensed"/>
                <a:sym typeface="Barlow Condensed"/>
              </a:rPr>
              <a:t>Why was it important to deal with this topic? </a:t>
            </a:r>
            <a:r>
              <a:rPr lang="en" sz="1600">
                <a:solidFill>
                  <a:srgbClr val="002060"/>
                </a:solidFill>
                <a:latin typeface="Barlow Condensed"/>
                <a:ea typeface="Barlow Condensed"/>
                <a:cs typeface="Barlow Condensed"/>
                <a:sym typeface="Barlow Condensed"/>
              </a:rPr>
              <a:t>Many people are influenced by health trends without understanding their background. We wanted to helü our audience think more critically about such concepts. </a:t>
            </a:r>
            <a:endParaRPr sz="1600">
              <a:solidFill>
                <a:srgbClr val="002060"/>
              </a:solidFill>
              <a:latin typeface="Barlow Condensed"/>
              <a:ea typeface="Barlow Condensed"/>
              <a:cs typeface="Barlow Condensed"/>
              <a:sym typeface="Barlow Condensed"/>
            </a:endParaRPr>
          </a:p>
          <a:p>
            <a:pPr indent="-330200" lvl="0" marL="457200" rtl="0" algn="l">
              <a:lnSpc>
                <a:spcPct val="115000"/>
              </a:lnSpc>
              <a:spcBef>
                <a:spcPts val="0"/>
              </a:spcBef>
              <a:spcAft>
                <a:spcPts val="0"/>
              </a:spcAft>
              <a:buClr>
                <a:srgbClr val="002060"/>
              </a:buClr>
              <a:buSzPts val="1600"/>
              <a:buFont typeface="Barlow Condensed"/>
              <a:buChar char="●"/>
            </a:pPr>
            <a:r>
              <a:rPr b="1" lang="en" sz="1600">
                <a:solidFill>
                  <a:srgbClr val="002060"/>
                </a:solidFill>
                <a:latin typeface="Barlow Condensed"/>
                <a:ea typeface="Barlow Condensed"/>
                <a:cs typeface="Barlow Condensed"/>
                <a:sym typeface="Barlow Condensed"/>
              </a:rPr>
              <a:t>What was the goal of the project or what did you want to achieve? </a:t>
            </a:r>
            <a:r>
              <a:rPr lang="en" sz="1600">
                <a:solidFill>
                  <a:srgbClr val="002060"/>
                </a:solidFill>
                <a:latin typeface="Barlow Condensed"/>
                <a:ea typeface="Barlow Condensed"/>
                <a:cs typeface="Barlow Condensed"/>
                <a:sym typeface="Barlow Condensed"/>
              </a:rPr>
              <a:t>Our goal was to produce an engaging podcast that both informs and challenges common beliefs about longevity. We also wanted to improve our own media literacy and teamwork skills. </a:t>
            </a:r>
            <a:endParaRPr sz="1600">
              <a:solidFill>
                <a:srgbClr val="002060"/>
              </a:solidFill>
              <a:latin typeface="Barlow Condensed"/>
              <a:ea typeface="Barlow Condensed"/>
              <a:cs typeface="Barlow Condensed"/>
              <a:sym typeface="Barlow Condensed"/>
            </a:endParaRPr>
          </a:p>
          <a:p>
            <a:pPr indent="-330200" lvl="0" marL="457200" rtl="0" algn="l">
              <a:lnSpc>
                <a:spcPct val="115000"/>
              </a:lnSpc>
              <a:spcBef>
                <a:spcPts val="0"/>
              </a:spcBef>
              <a:spcAft>
                <a:spcPts val="0"/>
              </a:spcAft>
              <a:buClr>
                <a:srgbClr val="002060"/>
              </a:buClr>
              <a:buSzPts val="1600"/>
              <a:buFont typeface="Barlow Condensed"/>
              <a:buChar char="●"/>
            </a:pPr>
            <a:r>
              <a:rPr b="1" lang="en" sz="1600">
                <a:solidFill>
                  <a:srgbClr val="002060"/>
                </a:solidFill>
                <a:latin typeface="Barlow Condensed"/>
                <a:ea typeface="Barlow Condensed"/>
                <a:cs typeface="Barlow Condensed"/>
                <a:sym typeface="Barlow Condensed"/>
              </a:rPr>
              <a:t>How do you know you've reached your goal? </a:t>
            </a:r>
            <a:r>
              <a:rPr lang="en" sz="1600">
                <a:solidFill>
                  <a:srgbClr val="002060"/>
                </a:solidFill>
                <a:latin typeface="Barlow Condensed"/>
                <a:ea typeface="Barlow Condensed"/>
                <a:cs typeface="Barlow Condensed"/>
                <a:sym typeface="Barlow Condensed"/>
              </a:rPr>
              <a:t>We successfully published the episode and received meaningful feedback from listeners. The topic sparked discussion, showing that content made an impact. </a:t>
            </a:r>
            <a:endParaRPr sz="16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t/>
            </a:r>
            <a:endParaRPr sz="13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Implementation of activities</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204" name="Google Shape;204;p34"/>
          <p:cNvSpPr txBox="1"/>
          <p:nvPr>
            <p:ph idx="1" type="body"/>
          </p:nvPr>
        </p:nvSpPr>
        <p:spPr>
          <a:xfrm>
            <a:off x="458750" y="903600"/>
            <a:ext cx="8187900" cy="3531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Deciding on a topic and dividing work</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We started by choosing a topic that was both socially relevant and personally interesting to all team members. Then we divided responsibilities based on our strengths and interests.</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Conducting theoretical research and writing the script</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Each team member researched the Blue Zones concept from academic and media sources. We collaborated to write a balanced script that combined facts with critical insights.</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Conducting interview with our guest</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We contacted Michel Poulain, a co-author of the Blue Zones concept, and organized an in-depth interview. His insights gave our podcast a unique and credible perspective.</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Recording and editing audio</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We recorded the episode in the university studio and worked together on editing to ensure high sound quality. This process also helped us develop new technical and communication skills.</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Publishing the episode and promotion</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The episode was uploaded to Spotify and shared through social media and university channels. We received feedback from listeners, which confirmed that the episode sparked interest and reflection.</a:t>
            </a:r>
            <a:endParaRPr sz="13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34141" y="201412"/>
            <a:ext cx="7962900" cy="926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 sz="4500">
                <a:solidFill>
                  <a:srgbClr val="EC008B"/>
                </a:solidFill>
                <a:latin typeface="Barlow Condensed"/>
                <a:ea typeface="Barlow Condensed"/>
                <a:cs typeface="Barlow Condensed"/>
                <a:sym typeface="Barlow Condensed"/>
              </a:rPr>
              <a:t>Agenda</a:t>
            </a:r>
            <a:endParaRPr i="1" sz="4500">
              <a:solidFill>
                <a:srgbClr val="EC008B"/>
              </a:solidFill>
              <a:latin typeface="Barlow Condensed"/>
              <a:ea typeface="Barlow Condensed"/>
              <a:cs typeface="Barlow Condensed"/>
              <a:sym typeface="Barlow Condensed"/>
            </a:endParaRPr>
          </a:p>
        </p:txBody>
      </p:sp>
      <p:sp>
        <p:nvSpPr>
          <p:cNvPr id="78" name="Google Shape;78;p17"/>
          <p:cNvSpPr/>
          <p:nvPr/>
        </p:nvSpPr>
        <p:spPr>
          <a:xfrm>
            <a:off x="1576600" y="2477836"/>
            <a:ext cx="19335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lang="en" sz="1700">
                <a:solidFill>
                  <a:srgbClr val="24285D"/>
                </a:solidFill>
                <a:latin typeface="Barlow Condensed"/>
                <a:ea typeface="Barlow Condensed"/>
                <a:cs typeface="Barlow Condensed"/>
                <a:sym typeface="Barlow Condensed"/>
              </a:rPr>
              <a:t>Disciplines represented, supervisors, mentors, partners</a:t>
            </a:r>
            <a:r>
              <a:rPr b="0" i="0" lang="en" sz="1700" u="none" cap="none" strike="noStrike">
                <a:solidFill>
                  <a:srgbClr val="24285D"/>
                </a:solidFill>
                <a:latin typeface="Barlow Condensed"/>
                <a:ea typeface="Barlow Condensed"/>
                <a:cs typeface="Barlow Condensed"/>
                <a:sym typeface="Barlow Condensed"/>
              </a:rPr>
              <a:t> </a:t>
            </a:r>
            <a:endParaRPr b="0" i="0" sz="1700" u="none" cap="none" strike="noStrike">
              <a:solidFill>
                <a:srgbClr val="24285D"/>
              </a:solidFill>
              <a:latin typeface="Barlow Condensed"/>
              <a:ea typeface="Barlow Condensed"/>
              <a:cs typeface="Barlow Condensed"/>
              <a:sym typeface="Barlow Condensed"/>
            </a:endParaRPr>
          </a:p>
        </p:txBody>
      </p:sp>
      <p:sp>
        <p:nvSpPr>
          <p:cNvPr id="79" name="Google Shape;79;p17"/>
          <p:cNvSpPr/>
          <p:nvPr/>
        </p:nvSpPr>
        <p:spPr>
          <a:xfrm>
            <a:off x="5850020" y="2388550"/>
            <a:ext cx="1982400" cy="35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700"/>
              <a:buFont typeface="Arial"/>
              <a:buNone/>
            </a:pPr>
            <a:r>
              <a:rPr lang="en" sz="1700">
                <a:solidFill>
                  <a:srgbClr val="24285D"/>
                </a:solidFill>
                <a:latin typeface="Barlow Condensed"/>
                <a:ea typeface="Barlow Condensed"/>
                <a:cs typeface="Barlow Condensed"/>
                <a:sym typeface="Barlow Condensed"/>
              </a:rPr>
              <a:t>Activities implemented</a:t>
            </a:r>
            <a:endParaRPr b="0" i="0" sz="1700" u="none" cap="none" strike="noStrike">
              <a:solidFill>
                <a:schemeClr val="dk1"/>
              </a:solidFill>
              <a:latin typeface="Barlow Condensed"/>
              <a:ea typeface="Barlow Condensed"/>
              <a:cs typeface="Barlow Condensed"/>
              <a:sym typeface="Barlow Condensed"/>
            </a:endParaRPr>
          </a:p>
        </p:txBody>
      </p:sp>
      <p:sp>
        <p:nvSpPr>
          <p:cNvPr id="80" name="Google Shape;80;p17"/>
          <p:cNvSpPr/>
          <p:nvPr/>
        </p:nvSpPr>
        <p:spPr>
          <a:xfrm>
            <a:off x="2471929" y="3911997"/>
            <a:ext cx="1758300" cy="58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002060"/>
                </a:solidFill>
                <a:latin typeface="Barlow Condensed"/>
                <a:ea typeface="Barlow Condensed"/>
                <a:cs typeface="Barlow Condensed"/>
                <a:sym typeface="Barlow Condensed"/>
              </a:rPr>
              <a:t>Research  and interdisciplinary approach</a:t>
            </a:r>
            <a:endParaRPr b="0" i="0" sz="1700" u="none" cap="none" strike="noStrike">
              <a:solidFill>
                <a:srgbClr val="002060"/>
              </a:solidFill>
              <a:latin typeface="Barlow Condensed"/>
              <a:ea typeface="Barlow Condensed"/>
              <a:cs typeface="Barlow Condensed"/>
              <a:sym typeface="Barlow Condensed"/>
            </a:endParaRPr>
          </a:p>
        </p:txBody>
      </p:sp>
      <p:sp>
        <p:nvSpPr>
          <p:cNvPr id="81" name="Google Shape;81;p17"/>
          <p:cNvSpPr/>
          <p:nvPr/>
        </p:nvSpPr>
        <p:spPr>
          <a:xfrm>
            <a:off x="3509300" y="2347175"/>
            <a:ext cx="2384700" cy="35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700"/>
              <a:buFont typeface="Arial"/>
              <a:buNone/>
            </a:pPr>
            <a:r>
              <a:rPr lang="en" sz="1700">
                <a:solidFill>
                  <a:srgbClr val="24285D"/>
                </a:solidFill>
                <a:latin typeface="Barlow Condensed"/>
                <a:ea typeface="Barlow Condensed"/>
                <a:cs typeface="Barlow Condensed"/>
                <a:sym typeface="Barlow Condensed"/>
              </a:rPr>
              <a:t>Problem, aim and </a:t>
            </a:r>
            <a:endParaRPr sz="1700">
              <a:solidFill>
                <a:srgbClr val="24285D"/>
              </a:solidFill>
              <a:latin typeface="Barlow Condensed"/>
              <a:ea typeface="Barlow Condensed"/>
              <a:cs typeface="Barlow Condensed"/>
              <a:sym typeface="Barlow Condensed"/>
            </a:endParaRPr>
          </a:p>
          <a:p>
            <a:pPr indent="0" lvl="0" marL="0" rtl="0" algn="ctr">
              <a:spcBef>
                <a:spcPts val="0"/>
              </a:spcBef>
              <a:spcAft>
                <a:spcPts val="0"/>
              </a:spcAft>
              <a:buClr>
                <a:schemeClr val="dk1"/>
              </a:buClr>
              <a:buSzPts val="1700"/>
              <a:buFont typeface="Arial"/>
              <a:buNone/>
            </a:pPr>
            <a:r>
              <a:rPr lang="en" sz="1700">
                <a:solidFill>
                  <a:srgbClr val="24285D"/>
                </a:solidFill>
                <a:latin typeface="Barlow Condensed"/>
                <a:ea typeface="Barlow Condensed"/>
                <a:cs typeface="Barlow Condensed"/>
                <a:sym typeface="Barlow Condensed"/>
              </a:rPr>
              <a:t>importance</a:t>
            </a:r>
            <a:endParaRPr sz="1700">
              <a:solidFill>
                <a:srgbClr val="212121"/>
              </a:solidFill>
              <a:latin typeface="Barlow Condensed"/>
              <a:ea typeface="Barlow Condensed"/>
              <a:cs typeface="Barlow Condensed"/>
              <a:sym typeface="Barlow Condensed"/>
            </a:endParaRPr>
          </a:p>
        </p:txBody>
      </p:sp>
      <p:pic>
        <p:nvPicPr>
          <p:cNvPr id="82" name="Google Shape;82;p17"/>
          <p:cNvPicPr preferRelativeResize="0"/>
          <p:nvPr/>
        </p:nvPicPr>
        <p:blipFill rotWithShape="1">
          <a:blip r:embed="rId3">
            <a:alphaModFix/>
          </a:blip>
          <a:srcRect b="0" l="0" r="0" t="0"/>
          <a:stretch/>
        </p:blipFill>
        <p:spPr>
          <a:xfrm>
            <a:off x="2947064" y="3022750"/>
            <a:ext cx="842299" cy="756000"/>
          </a:xfrm>
          <a:prstGeom prst="rect">
            <a:avLst/>
          </a:prstGeom>
          <a:noFill/>
          <a:ln>
            <a:noFill/>
          </a:ln>
        </p:spPr>
      </p:pic>
      <p:pic>
        <p:nvPicPr>
          <p:cNvPr id="83" name="Google Shape;83;p17"/>
          <p:cNvPicPr preferRelativeResize="0"/>
          <p:nvPr/>
        </p:nvPicPr>
        <p:blipFill rotWithShape="1">
          <a:blip r:embed="rId4">
            <a:alphaModFix/>
          </a:blip>
          <a:srcRect b="0" l="0" r="0" t="0"/>
          <a:stretch/>
        </p:blipFill>
        <p:spPr>
          <a:xfrm>
            <a:off x="4230379" y="1346926"/>
            <a:ext cx="942542" cy="719999"/>
          </a:xfrm>
          <a:prstGeom prst="rect">
            <a:avLst/>
          </a:prstGeom>
          <a:noFill/>
          <a:ln>
            <a:noFill/>
          </a:ln>
        </p:spPr>
      </p:pic>
      <p:cxnSp>
        <p:nvCxnSpPr>
          <p:cNvPr id="84" name="Google Shape;84;p17"/>
          <p:cNvCxnSpPr/>
          <p:nvPr/>
        </p:nvCxnSpPr>
        <p:spPr>
          <a:xfrm flipH="1">
            <a:off x="3520915" y="1371266"/>
            <a:ext cx="164700" cy="659700"/>
          </a:xfrm>
          <a:prstGeom prst="straightConnector1">
            <a:avLst/>
          </a:prstGeom>
          <a:noFill/>
          <a:ln cap="flat" cmpd="sng" w="53975">
            <a:solidFill>
              <a:srgbClr val="BE1E2D"/>
            </a:solidFill>
            <a:prstDash val="solid"/>
            <a:miter lim="800000"/>
            <a:headEnd len="sm" w="sm" type="none"/>
            <a:tailEnd len="sm" w="sm" type="none"/>
          </a:ln>
        </p:spPr>
      </p:cxnSp>
      <p:pic>
        <p:nvPicPr>
          <p:cNvPr id="85" name="Google Shape;85;p17"/>
          <p:cNvPicPr preferRelativeResize="0"/>
          <p:nvPr/>
        </p:nvPicPr>
        <p:blipFill rotWithShape="1">
          <a:blip r:embed="rId5">
            <a:alphaModFix/>
          </a:blip>
          <a:srcRect b="0" l="0" r="0" t="0"/>
          <a:stretch/>
        </p:blipFill>
        <p:spPr>
          <a:xfrm>
            <a:off x="6279945" y="1322539"/>
            <a:ext cx="877136" cy="756000"/>
          </a:xfrm>
          <a:prstGeom prst="rect">
            <a:avLst/>
          </a:prstGeom>
          <a:noFill/>
          <a:ln>
            <a:noFill/>
          </a:ln>
        </p:spPr>
      </p:pic>
      <p:pic>
        <p:nvPicPr>
          <p:cNvPr id="86" name="Google Shape;86;p17"/>
          <p:cNvPicPr preferRelativeResize="0"/>
          <p:nvPr/>
        </p:nvPicPr>
        <p:blipFill rotWithShape="1">
          <a:blip r:embed="rId6">
            <a:alphaModFix/>
          </a:blip>
          <a:srcRect b="0" l="0" r="0" t="0"/>
          <a:stretch/>
        </p:blipFill>
        <p:spPr>
          <a:xfrm>
            <a:off x="2189817" y="1167066"/>
            <a:ext cx="707052" cy="863999"/>
          </a:xfrm>
          <a:prstGeom prst="rect">
            <a:avLst/>
          </a:prstGeom>
          <a:noFill/>
          <a:ln>
            <a:noFill/>
          </a:ln>
        </p:spPr>
      </p:pic>
      <p:pic>
        <p:nvPicPr>
          <p:cNvPr id="87" name="Google Shape;87;p17"/>
          <p:cNvPicPr preferRelativeResize="0"/>
          <p:nvPr/>
        </p:nvPicPr>
        <p:blipFill rotWithShape="1">
          <a:blip r:embed="rId7">
            <a:alphaModFix/>
          </a:blip>
          <a:srcRect b="0" l="0" r="0" t="0"/>
          <a:stretch/>
        </p:blipFill>
        <p:spPr>
          <a:xfrm>
            <a:off x="4939755" y="3093817"/>
            <a:ext cx="829438" cy="792000"/>
          </a:xfrm>
          <a:prstGeom prst="rect">
            <a:avLst/>
          </a:prstGeom>
          <a:noFill/>
          <a:ln>
            <a:noFill/>
          </a:ln>
        </p:spPr>
      </p:pic>
      <p:cxnSp>
        <p:nvCxnSpPr>
          <p:cNvPr id="88" name="Google Shape;88;p17"/>
          <p:cNvCxnSpPr/>
          <p:nvPr/>
        </p:nvCxnSpPr>
        <p:spPr>
          <a:xfrm flipH="1">
            <a:off x="5604499" y="1365821"/>
            <a:ext cx="164700" cy="659700"/>
          </a:xfrm>
          <a:prstGeom prst="straightConnector1">
            <a:avLst/>
          </a:prstGeom>
          <a:noFill/>
          <a:ln cap="flat" cmpd="sng" w="53975">
            <a:solidFill>
              <a:srgbClr val="BE1E2D"/>
            </a:solidFill>
            <a:prstDash val="solid"/>
            <a:miter lim="800000"/>
            <a:headEnd len="sm" w="sm" type="none"/>
            <a:tailEnd len="sm" w="sm" type="none"/>
          </a:ln>
        </p:spPr>
      </p:cxnSp>
      <p:cxnSp>
        <p:nvCxnSpPr>
          <p:cNvPr id="89" name="Google Shape;89;p17"/>
          <p:cNvCxnSpPr/>
          <p:nvPr/>
        </p:nvCxnSpPr>
        <p:spPr>
          <a:xfrm flipH="1">
            <a:off x="7667854" y="1345332"/>
            <a:ext cx="164700" cy="659700"/>
          </a:xfrm>
          <a:prstGeom prst="straightConnector1">
            <a:avLst/>
          </a:prstGeom>
          <a:noFill/>
          <a:ln cap="flat" cmpd="sng" w="53975">
            <a:solidFill>
              <a:srgbClr val="BE1E2D"/>
            </a:solidFill>
            <a:prstDash val="solid"/>
            <a:miter lim="800000"/>
            <a:headEnd len="sm" w="sm" type="none"/>
            <a:tailEnd len="sm" w="sm" type="none"/>
          </a:ln>
        </p:spPr>
      </p:cxnSp>
      <p:cxnSp>
        <p:nvCxnSpPr>
          <p:cNvPr id="90" name="Google Shape;90;p17"/>
          <p:cNvCxnSpPr/>
          <p:nvPr/>
        </p:nvCxnSpPr>
        <p:spPr>
          <a:xfrm flipH="1">
            <a:off x="4354226" y="3176796"/>
            <a:ext cx="164700" cy="659700"/>
          </a:xfrm>
          <a:prstGeom prst="straightConnector1">
            <a:avLst/>
          </a:prstGeom>
          <a:noFill/>
          <a:ln cap="flat" cmpd="sng" w="53975">
            <a:solidFill>
              <a:srgbClr val="BE1E2D"/>
            </a:solidFill>
            <a:prstDash val="solid"/>
            <a:miter lim="800000"/>
            <a:headEnd len="sm" w="sm" type="none"/>
            <a:tailEnd len="sm" w="sm" type="none"/>
          </a:ln>
        </p:spPr>
      </p:cxnSp>
      <p:sp>
        <p:nvSpPr>
          <p:cNvPr id="91" name="Google Shape;91;p17"/>
          <p:cNvSpPr/>
          <p:nvPr/>
        </p:nvSpPr>
        <p:spPr>
          <a:xfrm>
            <a:off x="4354236" y="3896587"/>
            <a:ext cx="2027100" cy="615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700"/>
              <a:buFont typeface="Arial"/>
              <a:buNone/>
            </a:pPr>
            <a:r>
              <a:rPr lang="en" sz="1700">
                <a:solidFill>
                  <a:srgbClr val="24285D"/>
                </a:solidFill>
                <a:latin typeface="Barlow Condensed"/>
                <a:ea typeface="Barlow Condensed"/>
                <a:cs typeface="Barlow Condensed"/>
                <a:sym typeface="Barlow Condensed"/>
              </a:rPr>
              <a:t>Project results</a:t>
            </a:r>
            <a:endParaRPr b="0" i="0" sz="1700" u="none" cap="none" strike="noStrike">
              <a:solidFill>
                <a:schemeClr val="dk1"/>
              </a:solidFill>
              <a:latin typeface="Barlow Condensed"/>
              <a:ea typeface="Barlow Condensed"/>
              <a:cs typeface="Barlow Condensed"/>
              <a:sym typeface="Barlow Condensed"/>
            </a:endParaRPr>
          </a:p>
        </p:txBody>
      </p:sp>
      <p:pic>
        <p:nvPicPr>
          <p:cNvPr descr="https://lh5.googleusercontent.com/IPLV0Xop8TqtOrsMj4uY4bc4juzDvSwMp_mS5JL-1tnM2FdNLkf9p2skoZROQr0U2DlVa2Fgkvshy3sS7S_s8QCNFpIWNBzcBPFXtQTsqIiRKF9B7yAvCRXLMBYVGQuQs9eGvQo" id="92" name="Google Shape;92;p17"/>
          <p:cNvPicPr preferRelativeResize="0"/>
          <p:nvPr/>
        </p:nvPicPr>
        <p:blipFill rotWithShape="1">
          <a:blip r:embed="rId8">
            <a:alphaModFix/>
          </a:blip>
          <a:srcRect b="0" l="0" r="0" t="0"/>
          <a:stretch/>
        </p:blipFill>
        <p:spPr>
          <a:xfrm>
            <a:off x="6671143" y="3125968"/>
            <a:ext cx="996687" cy="761455"/>
          </a:xfrm>
          <a:prstGeom prst="rect">
            <a:avLst/>
          </a:prstGeom>
          <a:noFill/>
          <a:ln>
            <a:noFill/>
          </a:ln>
        </p:spPr>
      </p:pic>
      <p:cxnSp>
        <p:nvCxnSpPr>
          <p:cNvPr id="93" name="Google Shape;93;p17"/>
          <p:cNvCxnSpPr/>
          <p:nvPr/>
        </p:nvCxnSpPr>
        <p:spPr>
          <a:xfrm flipH="1">
            <a:off x="6345189" y="3118646"/>
            <a:ext cx="164700" cy="659700"/>
          </a:xfrm>
          <a:prstGeom prst="straightConnector1">
            <a:avLst/>
          </a:prstGeom>
          <a:noFill/>
          <a:ln cap="flat" cmpd="sng" w="53975">
            <a:solidFill>
              <a:srgbClr val="BE1E2D"/>
            </a:solidFill>
            <a:prstDash val="solid"/>
            <a:miter lim="800000"/>
            <a:headEnd len="sm" w="sm" type="none"/>
            <a:tailEnd len="sm" w="sm" type="none"/>
          </a:ln>
        </p:spPr>
      </p:cxnSp>
      <p:sp>
        <p:nvSpPr>
          <p:cNvPr id="94" name="Google Shape;94;p17"/>
          <p:cNvSpPr txBox="1"/>
          <p:nvPr/>
        </p:nvSpPr>
        <p:spPr>
          <a:xfrm>
            <a:off x="6235550" y="4003575"/>
            <a:ext cx="1991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700"/>
              <a:buFont typeface="Arial"/>
              <a:buNone/>
            </a:pPr>
            <a:r>
              <a:rPr lang="en" sz="1700">
                <a:solidFill>
                  <a:srgbClr val="24285D"/>
                </a:solidFill>
                <a:latin typeface="Barlow Condensed"/>
                <a:ea typeface="Barlow Condensed"/>
                <a:cs typeface="Barlow Condensed"/>
                <a:sym typeface="Barlow Condensed"/>
              </a:rPr>
              <a:t>Conclusions</a:t>
            </a:r>
            <a:endParaRPr sz="2000">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Stakeholders</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a:p>
        </p:txBody>
      </p:sp>
      <p:sp>
        <p:nvSpPr>
          <p:cNvPr id="210" name="Google Shape;210;p35"/>
          <p:cNvSpPr txBox="1"/>
          <p:nvPr>
            <p:ph idx="1" type="body"/>
          </p:nvPr>
        </p:nvSpPr>
        <p:spPr>
          <a:xfrm>
            <a:off x="625320" y="1371978"/>
            <a:ext cx="7909200" cy="29253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General public </a:t>
            </a:r>
            <a:endParaRPr sz="2000">
              <a:solidFill>
                <a:srgbClr val="262261"/>
              </a:solidFill>
              <a:latin typeface="Barlow Condensed"/>
              <a:ea typeface="Barlow Condensed"/>
              <a:cs typeface="Barlow Condensed"/>
              <a:sym typeface="Barlow Condensed"/>
            </a:endParaRPr>
          </a:p>
          <a:p>
            <a:pPr indent="-355600" lvl="0" marL="457200" rtl="0" algn="l">
              <a:spcBef>
                <a:spcPts val="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Urban planners and local authorities </a:t>
            </a:r>
            <a:endParaRPr sz="2000">
              <a:solidFill>
                <a:srgbClr val="262261"/>
              </a:solidFill>
              <a:latin typeface="Barlow Condensed"/>
              <a:ea typeface="Barlow Condensed"/>
              <a:cs typeface="Barlow Condensed"/>
              <a:sym typeface="Barlow Condensed"/>
            </a:endParaRPr>
          </a:p>
          <a:p>
            <a:pPr indent="-355600" lvl="0" marL="457200" rtl="0" algn="l">
              <a:spcBef>
                <a:spcPts val="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Academic institution </a:t>
            </a:r>
            <a:endParaRPr sz="2000">
              <a:solidFill>
                <a:srgbClr val="262261"/>
              </a:solidFill>
              <a:latin typeface="Barlow Condensed"/>
              <a:ea typeface="Barlow Condensed"/>
              <a:cs typeface="Barlow Condensed"/>
              <a:sym typeface="Barlow Condensed"/>
            </a:endParaRPr>
          </a:p>
          <a:p>
            <a:pPr indent="-355600" lvl="0" marL="457200" rtl="0" algn="l">
              <a:spcBef>
                <a:spcPts val="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Medea and content creators </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Clr>
                <a:schemeClr val="dk1"/>
              </a:buClr>
              <a:buSzPts val="1100"/>
              <a:buFont typeface="Arial"/>
              <a:buNone/>
            </a:pPr>
            <a:r>
              <a:rPr lang="en" sz="2000">
                <a:solidFill>
                  <a:srgbClr val="262261"/>
                </a:solidFill>
                <a:latin typeface="Barlow Condensed"/>
                <a:ea typeface="Barlow Condensed"/>
                <a:cs typeface="Barlow Condensed"/>
                <a:sym typeface="Barlow Condensed"/>
              </a:rPr>
              <a:t>Our guest: </a:t>
            </a:r>
            <a:r>
              <a:rPr lang="en" sz="2000">
                <a:solidFill>
                  <a:srgbClr val="002060"/>
                </a:solidFill>
                <a:latin typeface="Barlow Condensed"/>
                <a:ea typeface="Barlow Condensed"/>
                <a:cs typeface="Barlow Condensed"/>
                <a:sym typeface="Barlow Condensed"/>
              </a:rPr>
              <a:t>Michel Poulain, a co-author of the Blue Zones concept</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Clr>
                <a:schemeClr val="dk1"/>
              </a:buClr>
              <a:buSzPts val="110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Interdisciplinary approach and research basis </a:t>
            </a:r>
            <a:endParaRPr/>
          </a:p>
        </p:txBody>
      </p:sp>
      <p:sp>
        <p:nvSpPr>
          <p:cNvPr id="216" name="Google Shape;216;p36"/>
          <p:cNvSpPr txBox="1"/>
          <p:nvPr>
            <p:ph idx="1" type="body"/>
          </p:nvPr>
        </p:nvSpPr>
        <p:spPr>
          <a:xfrm>
            <a:off x="468675" y="877274"/>
            <a:ext cx="8065800" cy="3420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2000">
                <a:solidFill>
                  <a:srgbClr val="002060"/>
                </a:solidFill>
                <a:latin typeface="Barlow Condensed"/>
                <a:ea typeface="Barlow Condensed"/>
                <a:cs typeface="Barlow Condensed"/>
                <a:sym typeface="Barlow Condensed"/>
              </a:rPr>
              <a:t>Our team brought together diverse academic backgrounds, which allowed us to approach the topic of Blue Zones from multiple angles — including psychological, social, cultural, and media perspectives. This interdisciplinary approach enriched our understanding of the factors influencing longevity and well-being. </a:t>
            </a:r>
            <a:endParaRPr sz="20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lang="en" sz="2000">
                <a:solidFill>
                  <a:srgbClr val="002060"/>
                </a:solidFill>
                <a:latin typeface="Barlow Condensed"/>
                <a:ea typeface="Barlow Condensed"/>
                <a:cs typeface="Barlow Condensed"/>
                <a:sym typeface="Barlow Condensed"/>
              </a:rPr>
              <a:t>Our research was based on a variety of sources: scientific articles, official studies, documentaries, expert interviews, and critical analyses, ensuring a well-rounded and evidence-based exploration of the topic.</a:t>
            </a:r>
            <a:endParaRPr sz="20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t/>
            </a:r>
            <a:endParaRPr sz="100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Challenges</a:t>
            </a:r>
            <a:endParaRPr/>
          </a:p>
        </p:txBody>
      </p:sp>
      <p:sp>
        <p:nvSpPr>
          <p:cNvPr id="222" name="Google Shape;222;p37"/>
          <p:cNvSpPr txBox="1"/>
          <p:nvPr>
            <p:ph idx="1" type="body"/>
          </p:nvPr>
        </p:nvSpPr>
        <p:spPr>
          <a:xfrm>
            <a:off x="625320" y="1371978"/>
            <a:ext cx="7909200" cy="29253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Coordinating schedules between team </a:t>
            </a:r>
            <a:r>
              <a:rPr lang="en" sz="2000">
                <a:solidFill>
                  <a:srgbClr val="002060"/>
                </a:solidFill>
                <a:latin typeface="Barlow Condensed"/>
                <a:ea typeface="Barlow Condensed"/>
                <a:cs typeface="Barlow Condensed"/>
                <a:sym typeface="Barlow Condensed"/>
              </a:rPr>
              <a:t>members</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Contacting and scheduling time with an expert </a:t>
            </a:r>
            <a:endParaRPr sz="2000">
              <a:solidFill>
                <a:srgbClr val="BE1E2D"/>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sz="2000">
              <a:solidFill>
                <a:srgbClr val="BE1E2D"/>
              </a:solidFill>
              <a:latin typeface="Barlow Condensed"/>
              <a:ea typeface="Barlow Condensed"/>
              <a:cs typeface="Barlow Condensed"/>
              <a:sym typeface="Barlow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Episode statistics</a:t>
            </a:r>
            <a:endParaRPr/>
          </a:p>
        </p:txBody>
      </p:sp>
      <p:sp>
        <p:nvSpPr>
          <p:cNvPr id="228" name="Google Shape;228;p38"/>
          <p:cNvSpPr txBox="1"/>
          <p:nvPr>
            <p:ph idx="1" type="body"/>
          </p:nvPr>
        </p:nvSpPr>
        <p:spPr>
          <a:xfrm>
            <a:off x="596895" y="1326353"/>
            <a:ext cx="7909200" cy="29253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0 streams/downloads</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Median </a:t>
            </a:r>
            <a:r>
              <a:rPr lang="en" sz="2000">
                <a:solidFill>
                  <a:srgbClr val="002060"/>
                </a:solidFill>
                <a:latin typeface="Barlow Condensed"/>
                <a:ea typeface="Barlow Condensed"/>
                <a:cs typeface="Barlow Condensed"/>
                <a:sym typeface="Barlow Condensed"/>
              </a:rPr>
              <a:t>consumption: 6s (first 7days)</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9 plays, 1 consumption hour </a:t>
            </a:r>
            <a:endParaRPr sz="20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sz="2000">
              <a:solidFill>
                <a:srgbClr val="BE1E2D"/>
              </a:solidFill>
              <a:latin typeface="Barlow Condensed"/>
              <a:ea typeface="Barlow Condensed"/>
              <a:cs typeface="Barlow Condensed"/>
              <a:sym typeface="Barlow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9"/>
          <p:cNvSpPr txBox="1"/>
          <p:nvPr>
            <p:ph type="title"/>
          </p:nvPr>
        </p:nvSpPr>
        <p:spPr>
          <a:xfrm>
            <a:off x="596900" y="362930"/>
            <a:ext cx="7962900" cy="926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3: Sources</a:t>
            </a:r>
            <a:endParaRPr/>
          </a:p>
        </p:txBody>
      </p:sp>
      <p:sp>
        <p:nvSpPr>
          <p:cNvPr id="234" name="Google Shape;234;p39"/>
          <p:cNvSpPr txBox="1"/>
          <p:nvPr>
            <p:ph idx="1" type="body"/>
          </p:nvPr>
        </p:nvSpPr>
        <p:spPr>
          <a:xfrm>
            <a:off x="596895" y="1326353"/>
            <a:ext cx="7909200" cy="2925300"/>
          </a:xfrm>
          <a:prstGeom prst="rect">
            <a:avLst/>
          </a:prstGeom>
        </p:spPr>
        <p:txBody>
          <a:bodyPr anchorCtr="0" anchor="t" bIns="45700" lIns="91425" spcFirstLastPara="1" rIns="91425" wrap="square" tIns="45700">
            <a:noAutofit/>
          </a:bodyPr>
          <a:lstStyle/>
          <a:p>
            <a:pPr indent="-292100" lvl="0" marL="457200" rtl="0" algn="l">
              <a:lnSpc>
                <a:spcPct val="115000"/>
              </a:lnSpc>
              <a:spcBef>
                <a:spcPts val="1200"/>
              </a:spcBef>
              <a:spcAft>
                <a:spcPts val="0"/>
              </a:spcAft>
              <a:buClr>
                <a:srgbClr val="002060"/>
              </a:buClr>
              <a:buSzPts val="1000"/>
              <a:buFont typeface="Times New Roman"/>
              <a:buChar char="●"/>
            </a:pPr>
            <a:r>
              <a:rPr lang="en" sz="1000">
                <a:solidFill>
                  <a:schemeClr val="dk1"/>
                </a:solidFill>
                <a:latin typeface="Times New Roman"/>
                <a:ea typeface="Times New Roman"/>
                <a:cs typeface="Times New Roman"/>
                <a:sym typeface="Times New Roman"/>
              </a:rPr>
              <a:t>Trichopoulou, A., Costacou, T., Bamia, C., &amp; Trichopoulos, D. (2003). Adherence to a Mediterranean diet and survival in a Greek population. </a:t>
            </a:r>
            <a:r>
              <a:rPr i="1" lang="en" sz="1000">
                <a:solidFill>
                  <a:schemeClr val="dk1"/>
                </a:solidFill>
                <a:latin typeface="Times New Roman"/>
                <a:ea typeface="Times New Roman"/>
                <a:cs typeface="Times New Roman"/>
                <a:sym typeface="Times New Roman"/>
              </a:rPr>
              <a:t>New England Journal of Medicine</a:t>
            </a:r>
            <a:r>
              <a:rPr lang="en" sz="1000">
                <a:solidFill>
                  <a:schemeClr val="dk1"/>
                </a:solidFill>
                <a:latin typeface="Times New Roman"/>
                <a:ea typeface="Times New Roman"/>
                <a:cs typeface="Times New Roman"/>
                <a:sym typeface="Times New Roman"/>
              </a:rPr>
              <a:t>, </a:t>
            </a:r>
            <a:r>
              <a:rPr i="1" lang="en" sz="1000">
                <a:solidFill>
                  <a:schemeClr val="dk1"/>
                </a:solidFill>
                <a:latin typeface="Times New Roman"/>
                <a:ea typeface="Times New Roman"/>
                <a:cs typeface="Times New Roman"/>
                <a:sym typeface="Times New Roman"/>
              </a:rPr>
              <a:t>348</a:t>
            </a:r>
            <a:r>
              <a:rPr lang="en" sz="1000">
                <a:solidFill>
                  <a:schemeClr val="dk1"/>
                </a:solidFill>
                <a:latin typeface="Times New Roman"/>
                <a:ea typeface="Times New Roman"/>
                <a:cs typeface="Times New Roman"/>
                <a:sym typeface="Times New Roman"/>
              </a:rPr>
              <a:t>(26), 2599–2608. https://doi.org/10.1056/nejmoa025039</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a:solidFill>
                  <a:schemeClr val="dk1"/>
                </a:solidFill>
                <a:latin typeface="Times New Roman"/>
                <a:ea typeface="Times New Roman"/>
                <a:cs typeface="Times New Roman"/>
                <a:sym typeface="Times New Roman"/>
              </a:rPr>
              <a:t>Gardener, H., &amp; Caunca, M. R. (2018). Mediterranean diet in preventing Neurodegenerative Diseases. </a:t>
            </a:r>
            <a:r>
              <a:rPr i="1" lang="en" sz="1000">
                <a:solidFill>
                  <a:schemeClr val="dk1"/>
                </a:solidFill>
                <a:latin typeface="Times New Roman"/>
                <a:ea typeface="Times New Roman"/>
                <a:cs typeface="Times New Roman"/>
                <a:sym typeface="Times New Roman"/>
              </a:rPr>
              <a:t>Current Nutrition Reports</a:t>
            </a:r>
            <a:r>
              <a:rPr lang="en" sz="1000">
                <a:solidFill>
                  <a:schemeClr val="dk1"/>
                </a:solidFill>
                <a:latin typeface="Times New Roman"/>
                <a:ea typeface="Times New Roman"/>
                <a:cs typeface="Times New Roman"/>
                <a:sym typeface="Times New Roman"/>
              </a:rPr>
              <a:t>, </a:t>
            </a:r>
            <a:r>
              <a:rPr i="1" lang="en" sz="1000">
                <a:solidFill>
                  <a:schemeClr val="dk1"/>
                </a:solidFill>
                <a:latin typeface="Times New Roman"/>
                <a:ea typeface="Times New Roman"/>
                <a:cs typeface="Times New Roman"/>
                <a:sym typeface="Times New Roman"/>
              </a:rPr>
              <a:t>7</a:t>
            </a:r>
            <a:r>
              <a:rPr lang="en" sz="1000">
                <a:solidFill>
                  <a:schemeClr val="dk1"/>
                </a:solidFill>
                <a:latin typeface="Times New Roman"/>
                <a:ea typeface="Times New Roman"/>
                <a:cs typeface="Times New Roman"/>
                <a:sym typeface="Times New Roman"/>
              </a:rPr>
              <a:t>(1), 10–20. https://doi.org/10.1007/s13668-018-0222-5</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a:solidFill>
                  <a:schemeClr val="dk1"/>
                </a:solidFill>
                <a:latin typeface="Times New Roman"/>
                <a:ea typeface="Times New Roman"/>
                <a:cs typeface="Times New Roman"/>
                <a:sym typeface="Times New Roman"/>
              </a:rPr>
              <a:t>Poulain, M., Herm, A., &amp; Pes, G. (2014). The blue zones: Areas of exceptional longevity around the world. </a:t>
            </a:r>
            <a:r>
              <a:rPr i="1" lang="en" sz="1000">
                <a:solidFill>
                  <a:schemeClr val="dk1"/>
                </a:solidFill>
                <a:latin typeface="Times New Roman"/>
                <a:ea typeface="Times New Roman"/>
                <a:cs typeface="Times New Roman"/>
                <a:sym typeface="Times New Roman"/>
              </a:rPr>
              <a:t>Vienna Yearbook of Population Research</a:t>
            </a:r>
            <a:r>
              <a:rPr lang="en" sz="1000">
                <a:solidFill>
                  <a:schemeClr val="dk1"/>
                </a:solidFill>
                <a:latin typeface="Times New Roman"/>
                <a:ea typeface="Times New Roman"/>
                <a:cs typeface="Times New Roman"/>
                <a:sym typeface="Times New Roman"/>
              </a:rPr>
              <a:t>, </a:t>
            </a:r>
            <a:r>
              <a:rPr i="1" lang="en" sz="1000">
                <a:solidFill>
                  <a:schemeClr val="dk1"/>
                </a:solidFill>
                <a:latin typeface="Times New Roman"/>
                <a:ea typeface="Times New Roman"/>
                <a:cs typeface="Times New Roman"/>
                <a:sym typeface="Times New Roman"/>
              </a:rPr>
              <a:t>Volume 11</a:t>
            </a:r>
            <a:r>
              <a:rPr lang="en" sz="1000">
                <a:solidFill>
                  <a:schemeClr val="dk1"/>
                </a:solidFill>
                <a:latin typeface="Times New Roman"/>
                <a:ea typeface="Times New Roman"/>
                <a:cs typeface="Times New Roman"/>
                <a:sym typeface="Times New Roman"/>
              </a:rPr>
              <a:t>, 87–108. https://doi.org/10.1553/populationyearbook2013s87</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https://research-ebsco-com.ezproxy.tlu.ee/c/w7ncf6/viewer/html/axjxn73ojz</a:t>
            </a:r>
            <a:r>
              <a:rPr lang="en" sz="1000">
                <a:solidFill>
                  <a:schemeClr val="dk1"/>
                </a:solidFill>
                <a:latin typeface="Times New Roman"/>
                <a:ea typeface="Times New Roman"/>
                <a:cs typeface="Times New Roman"/>
                <a:sym typeface="Times New Roman"/>
              </a:rPr>
              <a:t> - critique </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https://research-ebsco-com.ezproxy.tlu.ee/c/w7ncf6/viewer/pdf/qhhxhf34bz</a:t>
            </a:r>
            <a:r>
              <a:rPr lang="en" sz="1000">
                <a:solidFill>
                  <a:schemeClr val="dk1"/>
                </a:solidFill>
                <a:latin typeface="Times New Roman"/>
                <a:ea typeface="Times New Roman"/>
                <a:cs typeface="Times New Roman"/>
                <a:sym typeface="Times New Roman"/>
              </a:rPr>
              <a:t> - different opinions from the founders of the idea</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https://www.frontiersin.org/journals/pharmacology/articles/10.3389/fphar.2024.1428111/full</a:t>
            </a:r>
            <a:r>
              <a:rPr lang="en" sz="1000">
                <a:solidFill>
                  <a:schemeClr val="dk1"/>
                </a:solidFill>
                <a:latin typeface="Times New Roman"/>
                <a:ea typeface="Times New Roman"/>
                <a:cs typeface="Times New Roman"/>
                <a:sym typeface="Times New Roman"/>
              </a:rPr>
              <a:t> - why the life expectancy is higher</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https://bhacjournal.org/index.php/BHAC/article/view/9758/8165</a:t>
            </a:r>
            <a:r>
              <a:rPr lang="en" sz="1000">
                <a:solidFill>
                  <a:schemeClr val="dk1"/>
                </a:solidFill>
                <a:latin typeface="Times New Roman"/>
                <a:ea typeface="Times New Roman"/>
                <a:cs typeface="Times New Roman"/>
                <a:sym typeface="Times New Roman"/>
              </a:rPr>
              <a:t> - Introducing blue zones to local (TLÜ) students. Perhaps we introduce a segment where we local students answer what could be changed.</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a:solidFill>
                  <a:schemeClr val="dk1"/>
                </a:solidFill>
                <a:latin typeface="Times New Roman"/>
                <a:ea typeface="Times New Roman"/>
                <a:cs typeface="Times New Roman"/>
                <a:sym typeface="Times New Roman"/>
              </a:rPr>
              <a:t>Newman S.J. (2024). Supercentenarian and remarkable age records exhibit patterns indicative of clerical errors and pension fraud. doi: </a:t>
            </a:r>
            <a:r>
              <a:rPr lang="en" sz="10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https://doi.org/10.1101/704080</a:t>
            </a:r>
            <a:endParaRPr sz="1000">
              <a:solidFill>
                <a:srgbClr val="002060"/>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rgbClr val="002060"/>
              </a:buClr>
              <a:buSzPts val="1000"/>
              <a:buFont typeface="Times New Roman"/>
              <a:buChar char="●"/>
            </a:pPr>
            <a:r>
              <a:rPr lang="en" sz="1000">
                <a:solidFill>
                  <a:srgbClr val="002060"/>
                </a:solidFill>
                <a:latin typeface="Times New Roman"/>
                <a:ea typeface="Times New Roman"/>
                <a:cs typeface="Times New Roman"/>
                <a:sym typeface="Times New Roman"/>
              </a:rPr>
              <a:t>Netflix documentary “</a:t>
            </a:r>
            <a:r>
              <a:rPr lang="en" sz="1000">
                <a:solidFill>
                  <a:srgbClr val="1F1F1F"/>
                </a:solidFill>
                <a:highlight>
                  <a:srgbClr val="FFFFFF"/>
                </a:highlight>
                <a:latin typeface="Times New Roman"/>
                <a:ea typeface="Times New Roman"/>
                <a:cs typeface="Times New Roman"/>
                <a:sym typeface="Times New Roman"/>
              </a:rPr>
              <a:t>Live to 100: Secrets of the Blue Zones”</a:t>
            </a:r>
            <a:endParaRPr sz="1000">
              <a:solidFill>
                <a:srgbClr val="002060"/>
              </a:solidFill>
              <a:latin typeface="Times New Roman"/>
              <a:ea typeface="Times New Roman"/>
              <a:cs typeface="Times New Roman"/>
              <a:sym typeface="Times New Roman"/>
            </a:endParaRPr>
          </a:p>
          <a:p>
            <a:pPr indent="0" lvl="0" marL="0" rtl="0" algn="l">
              <a:spcBef>
                <a:spcPts val="1000"/>
              </a:spcBef>
              <a:spcAft>
                <a:spcPts val="0"/>
              </a:spcAft>
              <a:buNone/>
            </a:pPr>
            <a:r>
              <a:t/>
            </a:r>
            <a:endParaRPr sz="2000">
              <a:solidFill>
                <a:srgbClr val="BE1E2D"/>
              </a:solidFill>
              <a:latin typeface="Barlow Condensed"/>
              <a:ea typeface="Barlow Condensed"/>
              <a:cs typeface="Barlow Condensed"/>
              <a:sym typeface="Barlow Condense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628200" y="625300"/>
            <a:ext cx="4782000" cy="418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EC008B"/>
                </a:solidFill>
                <a:latin typeface="Barlow Condensed Medium"/>
                <a:ea typeface="Barlow Condensed Medium"/>
                <a:cs typeface="Barlow Condensed Medium"/>
                <a:sym typeface="Barlow Condensed Medium"/>
              </a:rPr>
              <a:t>Team 4</a:t>
            </a:r>
            <a:endParaRPr>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rPr lang="en" sz="2000">
                <a:solidFill>
                  <a:srgbClr val="262261"/>
                </a:solidFill>
                <a:latin typeface="Barlow Condensed"/>
                <a:ea typeface="Barlow Condensed"/>
                <a:cs typeface="Barlow Condensed"/>
                <a:sym typeface="Barlow Condensed"/>
              </a:rPr>
              <a:t>Supervisor(s): Terry McDonald, Tanel Kadalipp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rPr lang="en" sz="2000">
                <a:solidFill>
                  <a:srgbClr val="262261"/>
                </a:solidFill>
                <a:latin typeface="Barlow Condensed"/>
                <a:ea typeface="Barlow Condensed"/>
                <a:cs typeface="Barlow Condensed"/>
                <a:sym typeface="Barlow Condensed"/>
              </a:rPr>
              <a:t>Group members: </a:t>
            </a:r>
            <a:r>
              <a:rPr lang="en" sz="2000">
                <a:latin typeface="Barlow Condensed"/>
                <a:ea typeface="Barlow Condensed"/>
                <a:cs typeface="Barlow Condensed"/>
                <a:sym typeface="Barlow Condensed"/>
              </a:rPr>
              <a:t>Halima Ahmed, Viivi Salo, Maria Aldona Krajewska, Saana Siltala, Vilja Jansen, Ksenija Jerofejeva, Katrin Potapenko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t/>
            </a:r>
            <a:endParaRPr sz="1700">
              <a:solidFill>
                <a:srgbClr val="262261"/>
              </a:solidFill>
              <a:latin typeface="Barlow Condensed"/>
              <a:ea typeface="Barlow Condensed"/>
              <a:cs typeface="Barlow Condensed"/>
              <a:sym typeface="Barlow Condense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1"/>
          <p:cNvSpPr txBox="1"/>
          <p:nvPr>
            <p:ph type="title"/>
          </p:nvPr>
        </p:nvSpPr>
        <p:spPr>
          <a:xfrm>
            <a:off x="628650" y="464083"/>
            <a:ext cx="7886700" cy="126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0" lang="en" sz="2900">
                <a:solidFill>
                  <a:srgbClr val="EC008B"/>
                </a:solidFill>
                <a:latin typeface="Barlow Condensed Medium"/>
                <a:ea typeface="Barlow Condensed Medium"/>
                <a:cs typeface="Barlow Condensed Medium"/>
                <a:sym typeface="Barlow Condensed Medium"/>
              </a:rPr>
              <a:t>Team </a:t>
            </a:r>
            <a:r>
              <a:rPr lang="en" sz="2900">
                <a:solidFill>
                  <a:srgbClr val="EC008B"/>
                </a:solidFill>
                <a:latin typeface="Barlow Condensed Medium"/>
                <a:ea typeface="Barlow Condensed Medium"/>
                <a:cs typeface="Barlow Condensed Medium"/>
                <a:sym typeface="Barlow Condensed Medium"/>
              </a:rPr>
              <a:t>4</a:t>
            </a:r>
            <a:r>
              <a:rPr i="0"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Women in Diplomacy”</a:t>
            </a:r>
            <a:endParaRPr i="0" sz="2900">
              <a:solidFill>
                <a:srgbClr val="EC008B"/>
              </a:solidFill>
              <a:latin typeface="Barlow Condensed Medium"/>
              <a:ea typeface="Barlow Condensed Medium"/>
              <a:cs typeface="Barlow Condensed Medium"/>
              <a:sym typeface="Barlow Condensed Medium"/>
            </a:endParaRPr>
          </a:p>
        </p:txBody>
      </p:sp>
      <p:sp>
        <p:nvSpPr>
          <p:cNvPr id="247" name="Google Shape;247;p41"/>
          <p:cNvSpPr txBox="1"/>
          <p:nvPr>
            <p:ph idx="1" type="body"/>
          </p:nvPr>
        </p:nvSpPr>
        <p:spPr>
          <a:xfrm>
            <a:off x="617395" y="1458209"/>
            <a:ext cx="7909200" cy="2476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Podcast focus</a:t>
            </a:r>
            <a:r>
              <a:rPr lang="en" sz="1500">
                <a:solidFill>
                  <a:srgbClr val="002060"/>
                </a:solidFill>
                <a:latin typeface="Barlow Condensed"/>
                <a:ea typeface="Barlow Condensed"/>
                <a:cs typeface="Barlow Condensed"/>
                <a:sym typeface="Barlow Condensed"/>
              </a:rPr>
              <a:t>: To examine how female representation progressed throughout the years and what are some steps that can be taken to ensure female empowerment is the </a:t>
            </a:r>
            <a:r>
              <a:rPr lang="en" sz="1500">
                <a:solidFill>
                  <a:srgbClr val="002060"/>
                </a:solidFill>
                <a:latin typeface="Barlow Condensed"/>
                <a:ea typeface="Barlow Condensed"/>
                <a:cs typeface="Barlow Condensed"/>
                <a:sym typeface="Barlow Condensed"/>
              </a:rPr>
              <a:t>diplomatic</a:t>
            </a:r>
            <a:r>
              <a:rPr lang="en" sz="1500">
                <a:solidFill>
                  <a:srgbClr val="002060"/>
                </a:solidFill>
                <a:latin typeface="Barlow Condensed"/>
                <a:ea typeface="Barlow Condensed"/>
                <a:cs typeface="Barlow Condensed"/>
                <a:sym typeface="Barlow Condensed"/>
              </a:rPr>
              <a:t> field.</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Episode goals</a:t>
            </a:r>
            <a:r>
              <a:rPr lang="en" sz="1500">
                <a:solidFill>
                  <a:srgbClr val="002060"/>
                </a:solidFill>
                <a:latin typeface="Barlow Condensed"/>
                <a:ea typeface="Barlow Condensed"/>
                <a:cs typeface="Barlow Condensed"/>
                <a:sym typeface="Barlow Condensed"/>
              </a:rPr>
              <a:t>: Provide a general overview of the history of female diplomacy, compare various regions of the world in regard to female representation and provide suggestions for the future.</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Team Role</a:t>
            </a:r>
            <a:r>
              <a:rPr lang="en" sz="1500">
                <a:solidFill>
                  <a:srgbClr val="002060"/>
                </a:solidFill>
                <a:latin typeface="Barlow Condensed"/>
                <a:ea typeface="Barlow Condensed"/>
                <a:cs typeface="Barlow Condensed"/>
                <a:sym typeface="Barlow Condensed"/>
              </a:rPr>
              <a:t>: All </a:t>
            </a:r>
            <a:r>
              <a:rPr lang="en" sz="1500">
                <a:solidFill>
                  <a:srgbClr val="002060"/>
                </a:solidFill>
                <a:latin typeface="Barlow Condensed"/>
                <a:ea typeface="Barlow Condensed"/>
                <a:cs typeface="Barlow Condensed"/>
                <a:sym typeface="Barlow Condensed"/>
              </a:rPr>
              <a:t>team</a:t>
            </a:r>
            <a:r>
              <a:rPr lang="en" sz="1500">
                <a:solidFill>
                  <a:srgbClr val="002060"/>
                </a:solidFill>
                <a:latin typeface="Barlow Condensed"/>
                <a:ea typeface="Barlow Condensed"/>
                <a:cs typeface="Barlow Condensed"/>
                <a:sym typeface="Barlow Condensed"/>
              </a:rPr>
              <a:t> members conducted research on the topic. Other roles included: 2 hosts, audio editor, script writers, </a:t>
            </a:r>
            <a:r>
              <a:rPr lang="en" sz="1500">
                <a:solidFill>
                  <a:srgbClr val="002060"/>
                </a:solidFill>
                <a:latin typeface="Barlow Condensed"/>
                <a:ea typeface="Barlow Condensed"/>
                <a:cs typeface="Barlow Condensed"/>
                <a:sym typeface="Barlow Condensed"/>
              </a:rPr>
              <a:t>marketing</a:t>
            </a:r>
            <a:r>
              <a:rPr lang="en" sz="1500">
                <a:solidFill>
                  <a:srgbClr val="002060"/>
                </a:solidFill>
                <a:latin typeface="Barlow Condensed"/>
                <a:ea typeface="Barlow Condensed"/>
                <a:cs typeface="Barlow Condensed"/>
                <a:sym typeface="Barlow Condensed"/>
              </a:rPr>
              <a:t> team </a:t>
            </a:r>
            <a:endParaRPr sz="2900">
              <a:solidFill>
                <a:srgbClr val="002060"/>
              </a:solidFill>
              <a:latin typeface="Barlow Condensed"/>
              <a:ea typeface="Barlow Condensed"/>
              <a:cs typeface="Barlow Condensed"/>
              <a:sym typeface="Barlow Condense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 Problem, significance, and goal</a:t>
            </a:r>
            <a:endParaRPr i="0" sz="3000">
              <a:solidFill>
                <a:srgbClr val="EC008B"/>
              </a:solidFill>
              <a:latin typeface="Barlow Condensed Medium"/>
              <a:ea typeface="Barlow Condensed Medium"/>
              <a:cs typeface="Barlow Condensed Medium"/>
              <a:sym typeface="Barlow Condensed Medium"/>
            </a:endParaRPr>
          </a:p>
        </p:txBody>
      </p:sp>
      <p:sp>
        <p:nvSpPr>
          <p:cNvPr id="254" name="Google Shape;254;p42"/>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What was the problem being solved?</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We wanted to bring to the general public’s attention the need for female empowerment in te field of diplomacy. We also wanted to use the episode as a way of motivating young girls looking to becoming diplomats</a:t>
            </a:r>
            <a:endParaRPr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900">
                <a:solidFill>
                  <a:srgbClr val="002060"/>
                </a:solidFill>
                <a:latin typeface="Barlow Condensed"/>
                <a:ea typeface="Barlow Condensed"/>
                <a:cs typeface="Barlow Condensed"/>
                <a:sym typeface="Barlow Condensed"/>
              </a:rPr>
              <a:t>●</a:t>
            </a:r>
            <a:r>
              <a:rPr b="1" lang="en" sz="1300">
                <a:solidFill>
                  <a:srgbClr val="002060"/>
                </a:solidFill>
                <a:latin typeface="Barlow Condensed"/>
                <a:ea typeface="Barlow Condensed"/>
                <a:cs typeface="Barlow Condensed"/>
                <a:sym typeface="Barlow Condensed"/>
              </a:rPr>
              <a:t>Why was it important to deal with this topic?</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Despite numerous efforts  to empower </a:t>
            </a:r>
            <a:r>
              <a:rPr lang="en" sz="1300">
                <a:solidFill>
                  <a:srgbClr val="002060"/>
                </a:solidFill>
                <a:latin typeface="Barlow Condensed"/>
                <a:ea typeface="Barlow Condensed"/>
                <a:cs typeface="Barlow Condensed"/>
                <a:sym typeface="Barlow Condensed"/>
              </a:rPr>
              <a:t>women</a:t>
            </a:r>
            <a:r>
              <a:rPr lang="en" sz="1300">
                <a:solidFill>
                  <a:srgbClr val="002060"/>
                </a:solidFill>
                <a:latin typeface="Barlow Condensed"/>
                <a:ea typeface="Barlow Condensed"/>
                <a:cs typeface="Barlow Condensed"/>
                <a:sym typeface="Barlow Condensed"/>
              </a:rPr>
              <a:t> in various spheres, diplomacy still remains a male-dominated field. Through our episode, we wanted to bring to light statistics about women in diplomacy from various parts of the world and also present ideas as to what needs to be done to </a:t>
            </a:r>
            <a:r>
              <a:rPr lang="en" sz="1300">
                <a:solidFill>
                  <a:srgbClr val="002060"/>
                </a:solidFill>
                <a:latin typeface="Barlow Condensed"/>
                <a:ea typeface="Barlow Condensed"/>
                <a:cs typeface="Barlow Condensed"/>
                <a:sym typeface="Barlow Condensed"/>
              </a:rPr>
              <a:t>ensure</a:t>
            </a:r>
            <a:r>
              <a:rPr lang="en" sz="1300">
                <a:solidFill>
                  <a:srgbClr val="002060"/>
                </a:solidFill>
                <a:latin typeface="Barlow Condensed"/>
                <a:ea typeface="Barlow Condensed"/>
                <a:cs typeface="Barlow Condensed"/>
                <a:sym typeface="Barlow Condensed"/>
              </a:rPr>
              <a:t> female empowerment in diplomacy.</a:t>
            </a:r>
            <a:endParaRPr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900">
                <a:solidFill>
                  <a:srgbClr val="002060"/>
                </a:solidFill>
                <a:latin typeface="Barlow Condensed"/>
                <a:ea typeface="Barlow Condensed"/>
                <a:cs typeface="Barlow Condensed"/>
                <a:sym typeface="Barlow Condensed"/>
              </a:rPr>
              <a:t>●</a:t>
            </a:r>
            <a:r>
              <a:rPr b="1" lang="en" sz="1300">
                <a:solidFill>
                  <a:srgbClr val="002060"/>
                </a:solidFill>
                <a:latin typeface="Barlow Condensed"/>
                <a:ea typeface="Barlow Condensed"/>
                <a:cs typeface="Barlow Condensed"/>
                <a:sym typeface="Barlow Condensed"/>
              </a:rPr>
              <a:t>What was the goal of the project or what did you want to achieve?</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We wanted to educate listeners on the need for empowerment and also </a:t>
            </a:r>
            <a:r>
              <a:rPr lang="en" sz="1300">
                <a:solidFill>
                  <a:srgbClr val="002060"/>
                </a:solidFill>
                <a:latin typeface="Barlow Condensed"/>
                <a:ea typeface="Barlow Condensed"/>
                <a:cs typeface="Barlow Condensed"/>
                <a:sym typeface="Barlow Condensed"/>
              </a:rPr>
              <a:t>interview</a:t>
            </a:r>
            <a:r>
              <a:rPr lang="en" sz="1300">
                <a:solidFill>
                  <a:srgbClr val="002060"/>
                </a:solidFill>
                <a:latin typeface="Barlow Condensed"/>
                <a:ea typeface="Barlow Condensed"/>
                <a:cs typeface="Barlow Condensed"/>
                <a:sym typeface="Barlow Condensed"/>
              </a:rPr>
              <a:t> a female diplomat who could give us insight into what it means to work in diplomacy.</a:t>
            </a:r>
            <a:endParaRPr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900">
                <a:solidFill>
                  <a:srgbClr val="002060"/>
                </a:solidFill>
                <a:latin typeface="Barlow Condensed"/>
                <a:ea typeface="Barlow Condensed"/>
                <a:cs typeface="Barlow Condensed"/>
                <a:sym typeface="Barlow Condensed"/>
              </a:rPr>
              <a:t>●</a:t>
            </a:r>
            <a:r>
              <a:rPr b="1" lang="en" sz="1300">
                <a:solidFill>
                  <a:srgbClr val="002060"/>
                </a:solidFill>
                <a:latin typeface="Barlow Condensed"/>
                <a:ea typeface="Barlow Condensed"/>
                <a:cs typeface="Barlow Condensed"/>
                <a:sym typeface="Barlow Condensed"/>
              </a:rPr>
              <a:t>How do you know you've reached your goal?</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The success of the episode will be based on statistics from Spotify.</a:t>
            </a:r>
            <a:endParaRPr sz="1300">
              <a:solidFill>
                <a:srgbClr val="002060"/>
              </a:solidFill>
              <a:latin typeface="Barlow Condensed"/>
              <a:ea typeface="Barlow Condensed"/>
              <a:cs typeface="Barlow Condensed"/>
              <a:sym typeface="Barlow Condensed"/>
            </a:endParaRPr>
          </a:p>
          <a:p>
            <a:pPr indent="-630000" lvl="0" marL="360000" rtl="0" algn="r">
              <a:lnSpc>
                <a:spcPct val="150000"/>
              </a:lnSpc>
              <a:spcBef>
                <a:spcPts val="0"/>
              </a:spcBef>
              <a:spcAft>
                <a:spcPts val="0"/>
              </a:spcAft>
              <a:buClr>
                <a:schemeClr val="dk1"/>
              </a:buClr>
              <a:buSzPts val="1100"/>
              <a:buFont typeface="Arial"/>
              <a:buNone/>
            </a:pPr>
            <a:r>
              <a:t/>
            </a:r>
            <a:endParaRPr sz="2300"/>
          </a:p>
          <a:p>
            <a:pPr indent="0" lvl="0" marL="0" rtl="0" algn="l">
              <a:spcBef>
                <a:spcPts val="1000"/>
              </a:spcBef>
              <a:spcAft>
                <a:spcPts val="0"/>
              </a:spcAft>
              <a:buNone/>
            </a:pPr>
            <a:r>
              <a:t/>
            </a:r>
            <a:endParaRPr sz="1500">
              <a:solidFill>
                <a:srgbClr val="262261"/>
              </a:solidFill>
              <a:latin typeface="Barlow Condensed Medium"/>
              <a:ea typeface="Barlow Condensed Medium"/>
              <a:cs typeface="Barlow Condensed Medium"/>
              <a:sym typeface="Barlow Condensed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 </a:t>
            </a:r>
            <a:r>
              <a:rPr lang="en" sz="3000">
                <a:solidFill>
                  <a:srgbClr val="EC008B"/>
                </a:solidFill>
                <a:latin typeface="Barlow Condensed Medium"/>
                <a:ea typeface="Barlow Condensed Medium"/>
                <a:cs typeface="Barlow Condensed Medium"/>
                <a:sym typeface="Barlow Condensed Medium"/>
              </a:rPr>
              <a:t>Implementation of activities</a:t>
            </a:r>
            <a:endParaRPr i="0" sz="3000">
              <a:solidFill>
                <a:srgbClr val="EC008B"/>
              </a:solidFill>
              <a:latin typeface="Barlow Condensed Medium"/>
              <a:ea typeface="Barlow Condensed Medium"/>
              <a:cs typeface="Barlow Condensed Medium"/>
              <a:sym typeface="Barlow Condensed Medium"/>
            </a:endParaRPr>
          </a:p>
        </p:txBody>
      </p:sp>
      <p:sp>
        <p:nvSpPr>
          <p:cNvPr id="261" name="Google Shape;261;p43"/>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Clr>
                <a:srgbClr val="262261"/>
              </a:buClr>
              <a:buSzPts val="2200"/>
              <a:buFont typeface="Barlow Condensed Medium"/>
              <a:buChar char="-"/>
            </a:pPr>
            <a:r>
              <a:rPr lang="en" sz="2000">
                <a:solidFill>
                  <a:srgbClr val="002060"/>
                </a:solidFill>
                <a:latin typeface="Barlow Condensed"/>
                <a:ea typeface="Barlow Condensed"/>
                <a:cs typeface="Barlow Condensed"/>
                <a:sym typeface="Barlow Condensed"/>
              </a:rPr>
              <a:t>Deciding on a topic and dividing work </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Conducting theoretical research and writing the script</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COnducting interview with our guest</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Recording and editing audio </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Publishing the episode and promotion</a:t>
            </a:r>
            <a:endParaRPr sz="2000">
              <a:solidFill>
                <a:srgbClr val="002060"/>
              </a:solidFill>
              <a:latin typeface="Barlow Condensed"/>
              <a:ea typeface="Barlow Condensed"/>
              <a:cs typeface="Barlow Condensed"/>
              <a:sym typeface="Barlow Condense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 </a:t>
            </a:r>
            <a:r>
              <a:rPr lang="en" sz="3000">
                <a:solidFill>
                  <a:srgbClr val="EC008B"/>
                </a:solidFill>
                <a:latin typeface="Barlow Condensed Medium"/>
                <a:ea typeface="Barlow Condensed Medium"/>
                <a:cs typeface="Barlow Condensed Medium"/>
                <a:sym typeface="Barlow Condensed Medium"/>
              </a:rPr>
              <a:t>Stakeholders</a:t>
            </a:r>
            <a:endParaRPr i="0" sz="3000">
              <a:solidFill>
                <a:srgbClr val="EC008B"/>
              </a:solidFill>
              <a:latin typeface="Barlow Condensed Medium"/>
              <a:ea typeface="Barlow Condensed Medium"/>
              <a:cs typeface="Barlow Condensed Medium"/>
              <a:sym typeface="Barlow Condensed Medium"/>
            </a:endParaRPr>
          </a:p>
        </p:txBody>
      </p:sp>
      <p:sp>
        <p:nvSpPr>
          <p:cNvPr id="268" name="Google Shape;268;p44"/>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Diplomatic institutions</a:t>
            </a:r>
            <a:endParaRPr sz="2000">
              <a:solidFill>
                <a:srgbClr val="262261"/>
              </a:solidFill>
              <a:latin typeface="Barlow Condensed"/>
              <a:ea typeface="Barlow Condensed"/>
              <a:cs typeface="Barlow Condensed"/>
              <a:sym typeface="Barlow Condensed"/>
            </a:endParaRPr>
          </a:p>
          <a:p>
            <a:pPr indent="-355600" lvl="0" marL="457200" rtl="0" algn="l">
              <a:spcBef>
                <a:spcPts val="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Scholars</a:t>
            </a:r>
            <a:endParaRPr sz="2000">
              <a:solidFill>
                <a:srgbClr val="262261"/>
              </a:solidFill>
              <a:latin typeface="Barlow Condensed"/>
              <a:ea typeface="Barlow Condensed"/>
              <a:cs typeface="Barlow Condensed"/>
              <a:sym typeface="Barlow Condensed"/>
            </a:endParaRPr>
          </a:p>
          <a:p>
            <a:pPr indent="-355600" lvl="0" marL="457200" rtl="0" algn="l">
              <a:spcBef>
                <a:spcPts val="0"/>
              </a:spcBef>
              <a:spcAft>
                <a:spcPts val="0"/>
              </a:spcAft>
              <a:buClr>
                <a:srgbClr val="262261"/>
              </a:buClr>
              <a:buSzPts val="2000"/>
              <a:buFont typeface="Barlow Condensed"/>
              <a:buChar char="-"/>
            </a:pPr>
            <a:r>
              <a:rPr lang="en" sz="2000">
                <a:solidFill>
                  <a:srgbClr val="262261"/>
                </a:solidFill>
                <a:latin typeface="Barlow Condensed"/>
                <a:ea typeface="Barlow Condensed"/>
                <a:cs typeface="Barlow Condensed"/>
                <a:sym typeface="Barlow Condensed"/>
              </a:rPr>
              <a:t>Women and girls wanting to become diplomats</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rPr lang="en" sz="2000">
                <a:solidFill>
                  <a:srgbClr val="262261"/>
                </a:solidFill>
                <a:latin typeface="Barlow Condensed"/>
                <a:ea typeface="Barlow Condensed"/>
                <a:cs typeface="Barlow Condensed"/>
                <a:sym typeface="Barlow Condensed"/>
              </a:rPr>
              <a:t>Our guest:</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rPr lang="en" sz="2000">
                <a:solidFill>
                  <a:srgbClr val="262261"/>
                </a:solidFill>
                <a:latin typeface="Barlow Condensed"/>
                <a:ea typeface="Barlow Condensed"/>
                <a:cs typeface="Barlow Condensed"/>
                <a:sym typeface="Barlow Condensed"/>
              </a:rPr>
              <a:t>Her Excellency Nargiz Gulbanova, firs career </a:t>
            </a:r>
            <a:r>
              <a:rPr lang="en" sz="2000">
                <a:solidFill>
                  <a:srgbClr val="262261"/>
                </a:solidFill>
                <a:latin typeface="Barlow Condensed"/>
                <a:ea typeface="Barlow Condensed"/>
                <a:cs typeface="Barlow Condensed"/>
                <a:sym typeface="Barlow Condensed"/>
              </a:rPr>
              <a:t>ambassador</a:t>
            </a:r>
            <a:r>
              <a:rPr lang="en" sz="2000">
                <a:solidFill>
                  <a:srgbClr val="262261"/>
                </a:solidFill>
                <a:latin typeface="Barlow Condensed"/>
                <a:ea typeface="Barlow Condensed"/>
                <a:cs typeface="Barlow Condensed"/>
                <a:sym typeface="Barlow Condensed"/>
              </a:rPr>
              <a:t> of Azerbaijan, currently stationed in Warsaw, Poland</a:t>
            </a:r>
            <a:endParaRPr sz="2000">
              <a:solidFill>
                <a:srgbClr val="262261"/>
              </a:solidFill>
              <a:latin typeface="Barlow Condensed"/>
              <a:ea typeface="Barlow Condensed"/>
              <a:cs typeface="Barlow Condensed"/>
              <a:sym typeface="Barlow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1888075" y="262430"/>
            <a:ext cx="7962900" cy="9261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i="1" lang="en" sz="6100">
                <a:solidFill>
                  <a:srgbClr val="EC008B"/>
                </a:solidFill>
                <a:latin typeface="Barlow Condensed ExtraLight"/>
                <a:ea typeface="Barlow Condensed ExtraLight"/>
                <a:cs typeface="Barlow Condensed ExtraLight"/>
                <a:sym typeface="Barlow Condensed ExtraLight"/>
              </a:rPr>
              <a:t>Introduction</a:t>
            </a:r>
            <a:endParaRPr sz="3300"/>
          </a:p>
        </p:txBody>
      </p:sp>
      <p:sp>
        <p:nvSpPr>
          <p:cNvPr id="101" name="Google Shape;101;p18"/>
          <p:cNvSpPr txBox="1"/>
          <p:nvPr>
            <p:ph idx="1" type="body"/>
          </p:nvPr>
        </p:nvSpPr>
        <p:spPr>
          <a:xfrm>
            <a:off x="159370" y="1390253"/>
            <a:ext cx="7909200" cy="2925300"/>
          </a:xfrm>
          <a:prstGeom prst="rect">
            <a:avLst/>
          </a:prstGeom>
        </p:spPr>
        <p:txBody>
          <a:bodyPr anchorCtr="0" anchor="t" bIns="45700" lIns="91425" spcFirstLastPara="1" rIns="91425" wrap="square" tIns="45700">
            <a:noAutofit/>
          </a:bodyPr>
          <a:lstStyle/>
          <a:p>
            <a:pPr indent="-381000" lvl="0" marL="457200" rtl="0" algn="just">
              <a:lnSpc>
                <a:spcPct val="100000"/>
              </a:lnSpc>
              <a:spcBef>
                <a:spcPts val="0"/>
              </a:spcBef>
              <a:spcAft>
                <a:spcPts val="0"/>
              </a:spcAft>
              <a:buClr>
                <a:srgbClr val="002060"/>
              </a:buClr>
              <a:buSzPts val="2400"/>
              <a:buFont typeface="Barlow Condensed"/>
              <a:buChar char="-"/>
            </a:pPr>
            <a:r>
              <a:rPr lang="en" sz="2400">
                <a:solidFill>
                  <a:srgbClr val="002060"/>
                </a:solidFill>
                <a:latin typeface="Barlow Condensed"/>
                <a:ea typeface="Barlow Condensed"/>
                <a:cs typeface="Barlow Condensed"/>
                <a:sym typeface="Barlow Condensed"/>
              </a:rPr>
              <a:t>Creation and publishing of podcast episodes based on scientific research on a topic chosen by students. </a:t>
            </a:r>
            <a:endParaRPr sz="2400">
              <a:solidFill>
                <a:srgbClr val="002060"/>
              </a:solidFill>
              <a:latin typeface="Barlow Condensed"/>
              <a:ea typeface="Barlow Condensed"/>
              <a:cs typeface="Barlow Condensed"/>
              <a:sym typeface="Barlow Condensed"/>
            </a:endParaRPr>
          </a:p>
          <a:p>
            <a:pPr indent="-381000" lvl="1" marL="914400" rtl="0" algn="just">
              <a:lnSpc>
                <a:spcPct val="100000"/>
              </a:lnSpc>
              <a:spcBef>
                <a:spcPts val="0"/>
              </a:spcBef>
              <a:spcAft>
                <a:spcPts val="0"/>
              </a:spcAft>
              <a:buClr>
                <a:srgbClr val="002060"/>
              </a:buClr>
              <a:buSzPts val="2400"/>
              <a:buFont typeface="Barlow Condensed"/>
              <a:buChar char="-"/>
            </a:pPr>
            <a:r>
              <a:rPr lang="en">
                <a:solidFill>
                  <a:srgbClr val="002060"/>
                </a:solidFill>
                <a:latin typeface="Barlow Condensed"/>
                <a:ea typeface="Barlow Condensed"/>
                <a:cs typeface="Barlow Condensed"/>
                <a:sym typeface="Barlow Condensed"/>
              </a:rPr>
              <a:t>4 teams, 6-7 members each</a:t>
            </a:r>
            <a:endParaRPr>
              <a:solidFill>
                <a:srgbClr val="002060"/>
              </a:solidFill>
              <a:latin typeface="Barlow Condensed"/>
              <a:ea typeface="Barlow Condensed"/>
              <a:cs typeface="Barlow Condensed"/>
              <a:sym typeface="Barlow Condensed"/>
            </a:endParaRPr>
          </a:p>
          <a:p>
            <a:pPr indent="-381000" lvl="1" marL="914400" rtl="0" algn="just">
              <a:lnSpc>
                <a:spcPct val="100000"/>
              </a:lnSpc>
              <a:spcBef>
                <a:spcPts val="0"/>
              </a:spcBef>
              <a:spcAft>
                <a:spcPts val="0"/>
              </a:spcAft>
              <a:buClr>
                <a:srgbClr val="002060"/>
              </a:buClr>
              <a:buSzPts val="2400"/>
              <a:buFont typeface="Barlow Condensed"/>
              <a:buChar char="-"/>
            </a:pPr>
            <a:r>
              <a:rPr lang="en">
                <a:solidFill>
                  <a:srgbClr val="002060"/>
                </a:solidFill>
                <a:latin typeface="Barlow Condensed"/>
                <a:ea typeface="Barlow Condensed"/>
                <a:cs typeface="Barlow Condensed"/>
                <a:sym typeface="Barlow Condensed"/>
              </a:rPr>
              <a:t>Episodes systematically published in the weeks in May leading up to the final presentation</a:t>
            </a:r>
            <a:endParaRPr>
              <a:solidFill>
                <a:srgbClr val="002060"/>
              </a:solidFill>
              <a:latin typeface="Barlow Condensed"/>
              <a:ea typeface="Barlow Condensed"/>
              <a:cs typeface="Barlow Condensed"/>
              <a:sym typeface="Barlow Condense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 </a:t>
            </a:r>
            <a:r>
              <a:rPr lang="en" sz="3000">
                <a:solidFill>
                  <a:srgbClr val="EC008B"/>
                </a:solidFill>
                <a:latin typeface="Barlow Condensed Medium"/>
                <a:ea typeface="Barlow Condensed Medium"/>
                <a:cs typeface="Barlow Condensed Medium"/>
                <a:sym typeface="Barlow Condensed Medium"/>
              </a:rPr>
              <a:t>Interdisciplinary approach and research basis  </a:t>
            </a:r>
            <a:endParaRPr sz="3000">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t/>
            </a:r>
            <a:endParaRPr sz="3000">
              <a:solidFill>
                <a:srgbClr val="EC008B"/>
              </a:solidFill>
              <a:latin typeface="Barlow Condensed Medium"/>
              <a:ea typeface="Barlow Condensed Medium"/>
              <a:cs typeface="Barlow Condensed Medium"/>
              <a:sym typeface="Barlow Condensed Medium"/>
            </a:endParaRPr>
          </a:p>
        </p:txBody>
      </p:sp>
      <p:sp>
        <p:nvSpPr>
          <p:cNvPr id="275" name="Google Shape;275;p45"/>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2000">
                <a:solidFill>
                  <a:srgbClr val="262261"/>
                </a:solidFill>
                <a:latin typeface="Barlow Condensed Medium"/>
                <a:ea typeface="Barlow Condensed Medium"/>
                <a:cs typeface="Barlow Condensed Medium"/>
                <a:sym typeface="Barlow Condensed Medium"/>
              </a:rPr>
              <a:t>The basis of our scientific </a:t>
            </a:r>
            <a:r>
              <a:rPr lang="en" sz="2000">
                <a:solidFill>
                  <a:srgbClr val="262261"/>
                </a:solidFill>
                <a:latin typeface="Barlow Condensed Medium"/>
                <a:ea typeface="Barlow Condensed Medium"/>
                <a:cs typeface="Barlow Condensed Medium"/>
                <a:sym typeface="Barlow Condensed Medium"/>
              </a:rPr>
              <a:t>research</a:t>
            </a:r>
            <a:r>
              <a:rPr lang="en" sz="2000">
                <a:solidFill>
                  <a:srgbClr val="262261"/>
                </a:solidFill>
                <a:latin typeface="Barlow Condensed Medium"/>
                <a:ea typeface="Barlow Condensed Medium"/>
                <a:cs typeface="Barlow Condensed Medium"/>
                <a:sym typeface="Barlow Condensed Medium"/>
              </a:rPr>
              <a:t> was the </a:t>
            </a:r>
            <a:r>
              <a:rPr lang="en" sz="2000">
                <a:solidFill>
                  <a:srgbClr val="262261"/>
                </a:solidFill>
                <a:latin typeface="Barlow Condensed Medium"/>
                <a:ea typeface="Barlow Condensed Medium"/>
                <a:cs typeface="Barlow Condensed Medium"/>
                <a:sym typeface="Barlow Condensed Medium"/>
              </a:rPr>
              <a:t>feminist</a:t>
            </a:r>
            <a:r>
              <a:rPr lang="en" sz="2000">
                <a:solidFill>
                  <a:srgbClr val="262261"/>
                </a:solidFill>
                <a:latin typeface="Barlow Condensed Medium"/>
                <a:ea typeface="Barlow Condensed Medium"/>
                <a:cs typeface="Barlow Condensed Medium"/>
                <a:sym typeface="Barlow Condensed Medium"/>
              </a:rPr>
              <a:t> theory within International Relations. It was used as a basis for showcasing empowerment in the diplomatic field.</a:t>
            </a:r>
            <a:endParaRPr sz="2000">
              <a:solidFill>
                <a:srgbClr val="262261"/>
              </a:solidFill>
              <a:latin typeface="Barlow Condensed Medium"/>
              <a:ea typeface="Barlow Condensed Medium"/>
              <a:cs typeface="Barlow Condensed Medium"/>
              <a:sym typeface="Barlow Condensed Medium"/>
            </a:endParaRPr>
          </a:p>
          <a:p>
            <a:pPr indent="0" lvl="0" marL="0" rtl="0" algn="l">
              <a:spcBef>
                <a:spcPts val="1000"/>
              </a:spcBef>
              <a:spcAft>
                <a:spcPts val="0"/>
              </a:spcAft>
              <a:buNone/>
            </a:pPr>
            <a:r>
              <a:rPr lang="en" sz="2000">
                <a:solidFill>
                  <a:srgbClr val="262261"/>
                </a:solidFill>
                <a:latin typeface="Barlow Condensed Medium"/>
                <a:ea typeface="Barlow Condensed Medium"/>
                <a:cs typeface="Barlow Condensed Medium"/>
                <a:sym typeface="Barlow Condensed Medium"/>
              </a:rPr>
              <a:t>All of our team members come from different academic backgrounds and did research within </a:t>
            </a:r>
            <a:r>
              <a:rPr lang="en" sz="2000">
                <a:solidFill>
                  <a:srgbClr val="262261"/>
                </a:solidFill>
                <a:latin typeface="Barlow Condensed Medium"/>
                <a:ea typeface="Barlow Condensed Medium"/>
                <a:cs typeface="Barlow Condensed Medium"/>
                <a:sym typeface="Barlow Condensed Medium"/>
              </a:rPr>
              <a:t>their</a:t>
            </a:r>
            <a:r>
              <a:rPr lang="en" sz="2000">
                <a:solidFill>
                  <a:srgbClr val="262261"/>
                </a:solidFill>
                <a:latin typeface="Barlow Condensed Medium"/>
                <a:ea typeface="Barlow Condensed Medium"/>
                <a:cs typeface="Barlow Condensed Medium"/>
                <a:sym typeface="Barlow Condensed Medium"/>
              </a:rPr>
              <a:t> spheres of expertise and interests, making the episode informative and diverse. </a:t>
            </a:r>
            <a:endParaRPr sz="2000">
              <a:solidFill>
                <a:srgbClr val="262261"/>
              </a:solidFill>
              <a:latin typeface="Barlow Condensed Medium"/>
              <a:ea typeface="Barlow Condensed Medium"/>
              <a:cs typeface="Barlow Condensed Medium"/>
              <a:sym typeface="Barlow Condensed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a:t>
            </a:r>
            <a:r>
              <a:rPr lang="en" sz="3000">
                <a:solidFill>
                  <a:srgbClr val="EC008B"/>
                </a:solidFill>
                <a:latin typeface="Barlow Condensed Medium"/>
                <a:ea typeface="Barlow Condensed Medium"/>
                <a:cs typeface="Barlow Condensed Medium"/>
                <a:sym typeface="Barlow Condensed Medium"/>
              </a:rPr>
              <a:t> Challenges</a:t>
            </a:r>
            <a:endParaRPr i="0" sz="3000">
              <a:solidFill>
                <a:srgbClr val="EC008B"/>
              </a:solidFill>
              <a:latin typeface="Barlow Condensed Medium"/>
              <a:ea typeface="Barlow Condensed Medium"/>
              <a:cs typeface="Barlow Condensed Medium"/>
              <a:sym typeface="Barlow Condensed Medium"/>
            </a:endParaRPr>
          </a:p>
        </p:txBody>
      </p:sp>
      <p:sp>
        <p:nvSpPr>
          <p:cNvPr id="282" name="Google Shape;282;p46"/>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262261"/>
              </a:buClr>
              <a:buSzPts val="2000"/>
              <a:buFont typeface="Barlow Condensed"/>
              <a:buChar char="-"/>
            </a:pPr>
            <a:r>
              <a:rPr lang="en" sz="2000">
                <a:solidFill>
                  <a:srgbClr val="002060"/>
                </a:solidFill>
                <a:latin typeface="Barlow Condensed"/>
                <a:ea typeface="Barlow Condensed"/>
                <a:cs typeface="Barlow Condensed"/>
                <a:sym typeface="Barlow Condensed"/>
              </a:rPr>
              <a:t>Finding suitable time for conducting the interview. It was conducted in person in Warsaw</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262261"/>
              </a:buClr>
              <a:buSzPts val="2000"/>
              <a:buFont typeface="Barlow Condensed"/>
              <a:buChar char="-"/>
            </a:pPr>
            <a:r>
              <a:rPr lang="en" sz="2000">
                <a:solidFill>
                  <a:srgbClr val="002060"/>
                </a:solidFill>
                <a:latin typeface="Barlow Condensed"/>
                <a:ea typeface="Barlow Condensed"/>
                <a:cs typeface="Barlow Condensed"/>
                <a:sym typeface="Barlow Condensed"/>
              </a:rPr>
              <a:t>Finding place to record </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Project timeframe </a:t>
            </a:r>
            <a:endParaRPr sz="2000">
              <a:solidFill>
                <a:srgbClr val="002060"/>
              </a:solidFill>
              <a:latin typeface="Barlow Condensed"/>
              <a:ea typeface="Barlow Condensed"/>
              <a:cs typeface="Barlow Condensed"/>
              <a:sym typeface="Barlow Condense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a:t>
            </a:r>
            <a:r>
              <a:rPr lang="en" sz="3000">
                <a:solidFill>
                  <a:srgbClr val="EC008B"/>
                </a:solidFill>
                <a:latin typeface="Barlow Condensed Medium"/>
                <a:ea typeface="Barlow Condensed Medium"/>
                <a:cs typeface="Barlow Condensed Medium"/>
                <a:sym typeface="Barlow Condensed Medium"/>
              </a:rPr>
              <a:t> Episode statistics</a:t>
            </a:r>
            <a:endParaRPr i="0" sz="3000">
              <a:solidFill>
                <a:srgbClr val="EC008B"/>
              </a:solidFill>
              <a:latin typeface="Barlow Condensed Medium"/>
              <a:ea typeface="Barlow Condensed Medium"/>
              <a:cs typeface="Barlow Condensed Medium"/>
              <a:sym typeface="Barlow Condensed Medium"/>
            </a:endParaRPr>
          </a:p>
        </p:txBody>
      </p:sp>
      <p:sp>
        <p:nvSpPr>
          <p:cNvPr id="289" name="Google Shape;289;p47"/>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t/>
            </a:r>
            <a:endParaRPr b="1" sz="1300">
              <a:solidFill>
                <a:srgbClr val="002060"/>
              </a:solidFill>
              <a:latin typeface="Barlow Condensed"/>
              <a:ea typeface="Barlow Condensed"/>
              <a:cs typeface="Barlow Condensed"/>
              <a:sym typeface="Barlow Condensed"/>
            </a:endParaRPr>
          </a:p>
          <a:p>
            <a:pPr indent="-630000" lvl="0" marL="360000" rtl="0" algn="r">
              <a:lnSpc>
                <a:spcPct val="150000"/>
              </a:lnSpc>
              <a:spcBef>
                <a:spcPts val="0"/>
              </a:spcBef>
              <a:spcAft>
                <a:spcPts val="0"/>
              </a:spcAft>
              <a:buClr>
                <a:schemeClr val="dk1"/>
              </a:buClr>
              <a:buSzPts val="1100"/>
              <a:buFont typeface="Arial"/>
              <a:buNone/>
            </a:pPr>
            <a:r>
              <a:t/>
            </a:r>
            <a:endParaRPr sz="2300"/>
          </a:p>
          <a:p>
            <a:pPr indent="0" lvl="0" marL="0" rtl="0" algn="l">
              <a:spcBef>
                <a:spcPts val="1000"/>
              </a:spcBef>
              <a:spcAft>
                <a:spcPts val="0"/>
              </a:spcAft>
              <a:buNone/>
            </a:pPr>
            <a:r>
              <a:t/>
            </a:r>
            <a:endParaRPr sz="1500">
              <a:solidFill>
                <a:srgbClr val="262261"/>
              </a:solidFill>
              <a:latin typeface="Barlow Condensed Medium"/>
              <a:ea typeface="Barlow Condensed Medium"/>
              <a:cs typeface="Barlow Condensed Medium"/>
              <a:sym typeface="Barlow Condensed Medium"/>
            </a:endParaRPr>
          </a:p>
        </p:txBody>
      </p:sp>
      <p:pic>
        <p:nvPicPr>
          <p:cNvPr id="290" name="Google Shape;290;p47" title="Stats.jpg"/>
          <p:cNvPicPr preferRelativeResize="0"/>
          <p:nvPr/>
        </p:nvPicPr>
        <p:blipFill>
          <a:blip r:embed="rId3">
            <a:alphaModFix/>
          </a:blip>
          <a:stretch>
            <a:fillRect/>
          </a:stretch>
        </p:blipFill>
        <p:spPr>
          <a:xfrm>
            <a:off x="1169050" y="1006173"/>
            <a:ext cx="6805876" cy="34837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8"/>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4</a:t>
            </a:r>
            <a:r>
              <a:rPr i="0" lang="en" sz="3000">
                <a:solidFill>
                  <a:srgbClr val="EC008B"/>
                </a:solidFill>
                <a:latin typeface="Barlow Condensed Medium"/>
                <a:ea typeface="Barlow Condensed Medium"/>
                <a:cs typeface="Barlow Condensed Medium"/>
                <a:sym typeface="Barlow Condensed Medium"/>
              </a:rPr>
              <a:t>:</a:t>
            </a:r>
            <a:r>
              <a:rPr lang="en" sz="3000">
                <a:solidFill>
                  <a:srgbClr val="EC008B"/>
                </a:solidFill>
                <a:latin typeface="Barlow Condensed Medium"/>
                <a:ea typeface="Barlow Condensed Medium"/>
                <a:cs typeface="Barlow Condensed Medium"/>
                <a:sym typeface="Barlow Condensed Medium"/>
              </a:rPr>
              <a:t> Sources</a:t>
            </a:r>
            <a:endParaRPr i="0" sz="3000">
              <a:solidFill>
                <a:srgbClr val="EC008B"/>
              </a:solidFill>
              <a:latin typeface="Barlow Condensed Medium"/>
              <a:ea typeface="Barlow Condensed Medium"/>
              <a:cs typeface="Barlow Condensed Medium"/>
              <a:sym typeface="Barlow Condensed Medium"/>
            </a:endParaRPr>
          </a:p>
        </p:txBody>
      </p:sp>
      <p:sp>
        <p:nvSpPr>
          <p:cNvPr id="297" name="Google Shape;297;p48"/>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t/>
            </a:r>
            <a:endParaRPr b="1" sz="1300">
              <a:solidFill>
                <a:srgbClr val="002060"/>
              </a:solidFill>
              <a:latin typeface="Barlow Condensed"/>
              <a:ea typeface="Barlow Condensed"/>
              <a:cs typeface="Barlow Condensed"/>
              <a:sym typeface="Barlow Condensed"/>
            </a:endParaRPr>
          </a:p>
          <a:p>
            <a:pPr indent="-298450" lvl="0" marL="457200" rtl="0" algn="l">
              <a:lnSpc>
                <a:spcPct val="150000"/>
              </a:lnSpc>
              <a:spcBef>
                <a:spcPts val="0"/>
              </a:spcBef>
              <a:spcAft>
                <a:spcPts val="0"/>
              </a:spcAft>
              <a:buSzPts val="1100"/>
              <a:buFont typeface="Barlow Condensed"/>
              <a:buAutoNum type="arabicPeriod"/>
            </a:pPr>
            <a:r>
              <a:rPr lang="en" sz="1200">
                <a:solidFill>
                  <a:schemeClr val="dk1"/>
                </a:solidFill>
                <a:latin typeface="Barlow Condensed"/>
                <a:ea typeface="Barlow Condensed"/>
                <a:cs typeface="Barlow Condensed"/>
                <a:sym typeface="Barlow Condensed"/>
              </a:rPr>
              <a:t>Carver, T., Zalewski, M., Kinsella, H., &amp; Carpenter, R. C. (2003). Gender and International Relations. </a:t>
            </a:r>
            <a:r>
              <a:rPr i="1" lang="en" sz="1200">
                <a:solidFill>
                  <a:schemeClr val="dk1"/>
                </a:solidFill>
                <a:latin typeface="Barlow Condensed"/>
                <a:ea typeface="Barlow Condensed"/>
                <a:cs typeface="Barlow Condensed"/>
                <a:sym typeface="Barlow Condensed"/>
              </a:rPr>
              <a:t>International Studies Review</a:t>
            </a:r>
            <a:r>
              <a:rPr lang="en" sz="1200">
                <a:solidFill>
                  <a:schemeClr val="dk1"/>
                </a:solidFill>
                <a:latin typeface="Barlow Condensed"/>
                <a:ea typeface="Barlow Condensed"/>
                <a:cs typeface="Barlow Condensed"/>
                <a:sym typeface="Barlow Condensed"/>
              </a:rPr>
              <a:t>, </a:t>
            </a:r>
            <a:r>
              <a:rPr i="1" lang="en" sz="1200">
                <a:solidFill>
                  <a:schemeClr val="dk1"/>
                </a:solidFill>
                <a:latin typeface="Barlow Condensed"/>
                <a:ea typeface="Barlow Condensed"/>
                <a:cs typeface="Barlow Condensed"/>
                <a:sym typeface="Barlow Condensed"/>
              </a:rPr>
              <a:t>5</a:t>
            </a:r>
            <a:r>
              <a:rPr lang="en" sz="1200">
                <a:solidFill>
                  <a:schemeClr val="dk1"/>
                </a:solidFill>
                <a:latin typeface="Barlow Condensed"/>
                <a:ea typeface="Barlow Condensed"/>
                <a:cs typeface="Barlow Condensed"/>
                <a:sym typeface="Barlow Condensed"/>
              </a:rPr>
              <a:t>(2), 287–302. </a:t>
            </a:r>
            <a:r>
              <a:rPr lang="en" sz="1200" u="sng">
                <a:solidFill>
                  <a:srgbClr val="1155CC"/>
                </a:solidFill>
                <a:latin typeface="Barlow Condensed"/>
                <a:ea typeface="Barlow Condensed"/>
                <a:cs typeface="Barlow Condensed"/>
                <a:sym typeface="Barlow Condensed"/>
                <a:hlinkClick r:id="rId3">
                  <a:extLst>
                    <a:ext uri="{A12FA001-AC4F-418D-AE19-62706E023703}">
                      <ahyp:hlinkClr val="tx"/>
                    </a:ext>
                  </a:extLst>
                </a:hlinkClick>
              </a:rPr>
              <a:t>http://www.jstor.org/stable/3186423</a:t>
            </a:r>
            <a:r>
              <a:rPr lang="en" sz="1200">
                <a:solidFill>
                  <a:schemeClr val="dk1"/>
                </a:solidFill>
                <a:latin typeface="Barlow Condensed"/>
                <a:ea typeface="Barlow Condensed"/>
                <a:cs typeface="Barlow Condensed"/>
                <a:sym typeface="Barlow Condensed"/>
              </a:rPr>
              <a:t>. </a:t>
            </a:r>
            <a:endParaRPr sz="1200">
              <a:solidFill>
                <a:schemeClr val="dk1"/>
              </a:solidFill>
              <a:latin typeface="Barlow Condensed"/>
              <a:ea typeface="Barlow Condensed"/>
              <a:cs typeface="Barlow Condensed"/>
              <a:sym typeface="Barlow Condensed"/>
            </a:endParaRPr>
          </a:p>
          <a:p>
            <a:pPr indent="-304800" lvl="0" marL="457200" rtl="0" algn="l">
              <a:lnSpc>
                <a:spcPct val="150000"/>
              </a:lnSpc>
              <a:spcBef>
                <a:spcPts val="0"/>
              </a:spcBef>
              <a:spcAft>
                <a:spcPts val="0"/>
              </a:spcAft>
              <a:buClr>
                <a:schemeClr val="dk1"/>
              </a:buClr>
              <a:buSzPts val="1200"/>
              <a:buFont typeface="Barlow Condensed"/>
              <a:buAutoNum type="arabicPeriod"/>
            </a:pPr>
            <a:r>
              <a:rPr lang="en" sz="1200">
                <a:solidFill>
                  <a:schemeClr val="dk1"/>
                </a:solidFill>
                <a:latin typeface="Barlow Condensed"/>
                <a:ea typeface="Barlow Condensed"/>
                <a:cs typeface="Barlow Condensed"/>
                <a:sym typeface="Barlow Condensed"/>
              </a:rPr>
              <a:t>Keohane, Robert O. “Beyond Dichotomy: Conversations between International Relations and Feminist Theory.” </a:t>
            </a:r>
            <a:r>
              <a:rPr i="1" lang="en" sz="1200">
                <a:solidFill>
                  <a:schemeClr val="dk1"/>
                </a:solidFill>
                <a:latin typeface="Barlow Condensed"/>
                <a:ea typeface="Barlow Condensed"/>
                <a:cs typeface="Barlow Condensed"/>
                <a:sym typeface="Barlow Condensed"/>
              </a:rPr>
              <a:t>International Studies Quarterly</a:t>
            </a:r>
            <a:r>
              <a:rPr lang="en" sz="1200">
                <a:solidFill>
                  <a:schemeClr val="dk1"/>
                </a:solidFill>
                <a:latin typeface="Barlow Condensed"/>
                <a:ea typeface="Barlow Condensed"/>
                <a:cs typeface="Barlow Condensed"/>
                <a:sym typeface="Barlow Condensed"/>
              </a:rPr>
              <a:t> 42, no. 1 (1998): 193–97. </a:t>
            </a:r>
            <a:r>
              <a:rPr lang="en" sz="1200" u="sng">
                <a:solidFill>
                  <a:srgbClr val="1155CC"/>
                </a:solidFill>
                <a:latin typeface="Barlow Condensed"/>
                <a:ea typeface="Barlow Condensed"/>
                <a:cs typeface="Barlow Condensed"/>
                <a:sym typeface="Barlow Condensed"/>
                <a:hlinkClick r:id="rId4">
                  <a:extLst>
                    <a:ext uri="{A12FA001-AC4F-418D-AE19-62706E023703}">
                      <ahyp:hlinkClr val="tx"/>
                    </a:ext>
                  </a:extLst>
                </a:hlinkClick>
              </a:rPr>
              <a:t>http://www.jstor.org/stable/2600824</a:t>
            </a:r>
            <a:r>
              <a:rPr lang="en" sz="1200">
                <a:solidFill>
                  <a:schemeClr val="dk1"/>
                </a:solidFill>
                <a:latin typeface="Barlow Condensed"/>
                <a:ea typeface="Barlow Condensed"/>
                <a:cs typeface="Barlow Condensed"/>
                <a:sym typeface="Barlow Condensed"/>
              </a:rPr>
              <a:t>.</a:t>
            </a:r>
            <a:endParaRPr sz="1200">
              <a:solidFill>
                <a:schemeClr val="dk1"/>
              </a:solidFill>
              <a:latin typeface="Barlow Condensed"/>
              <a:ea typeface="Barlow Condensed"/>
              <a:cs typeface="Barlow Condensed"/>
              <a:sym typeface="Barlow Condensed"/>
            </a:endParaRPr>
          </a:p>
          <a:p>
            <a:pPr indent="-304800" lvl="0" marL="457200" rtl="0" algn="l">
              <a:lnSpc>
                <a:spcPct val="150000"/>
              </a:lnSpc>
              <a:spcBef>
                <a:spcPts val="0"/>
              </a:spcBef>
              <a:spcAft>
                <a:spcPts val="0"/>
              </a:spcAft>
              <a:buClr>
                <a:schemeClr val="dk1"/>
              </a:buClr>
              <a:buSzPts val="1200"/>
              <a:buFont typeface="Barlow Condensed"/>
              <a:buAutoNum type="arabicPeriod"/>
            </a:pPr>
            <a:r>
              <a:rPr lang="en" sz="1200">
                <a:solidFill>
                  <a:schemeClr val="dk1"/>
                </a:solidFill>
                <a:latin typeface="Barlow Condensed"/>
                <a:ea typeface="Barlow Condensed"/>
                <a:cs typeface="Barlow Condensed"/>
                <a:sym typeface="Barlow Condensed"/>
              </a:rPr>
              <a:t>Vastapuu K and Lyytikäinen M, </a:t>
            </a:r>
            <a:r>
              <a:rPr i="1" lang="en" sz="1200">
                <a:solidFill>
                  <a:schemeClr val="dk1"/>
                </a:solidFill>
                <a:latin typeface="Barlow Condensed"/>
                <a:ea typeface="Barlow Condensed"/>
                <a:cs typeface="Barlow Condensed"/>
                <a:sym typeface="Barlow Condensed"/>
              </a:rPr>
              <a:t>Gender Equality in Foreign Affairs</a:t>
            </a:r>
            <a:r>
              <a:rPr lang="en" sz="1200">
                <a:solidFill>
                  <a:schemeClr val="dk1"/>
                </a:solidFill>
                <a:latin typeface="Barlow Condensed"/>
                <a:ea typeface="Barlow Condensed"/>
                <a:cs typeface="Barlow Condensed"/>
                <a:sym typeface="Barlow Condensed"/>
              </a:rPr>
              <a:t> (Ministry for Foreign Affairs of Finland 2021) </a:t>
            </a:r>
            <a:endParaRPr sz="1200">
              <a:solidFill>
                <a:schemeClr val="dk1"/>
              </a:solidFill>
              <a:latin typeface="Barlow Condensed"/>
              <a:ea typeface="Barlow Condensed"/>
              <a:cs typeface="Barlow Condensed"/>
              <a:sym typeface="Barlow Condensed"/>
            </a:endParaRPr>
          </a:p>
          <a:p>
            <a:pPr indent="-304800" lvl="0" marL="457200" rtl="0" algn="l">
              <a:lnSpc>
                <a:spcPct val="150000"/>
              </a:lnSpc>
              <a:spcBef>
                <a:spcPts val="0"/>
              </a:spcBef>
              <a:spcAft>
                <a:spcPts val="0"/>
              </a:spcAft>
              <a:buClr>
                <a:schemeClr val="dk1"/>
              </a:buClr>
              <a:buSzPts val="1200"/>
              <a:buFont typeface="Barlow Condensed"/>
              <a:buAutoNum type="arabicPeriod"/>
            </a:pPr>
            <a:r>
              <a:rPr lang="en" sz="1200">
                <a:solidFill>
                  <a:schemeClr val="dk1"/>
                </a:solidFill>
                <a:latin typeface="Barlow Condensed"/>
                <a:ea typeface="Barlow Condensed"/>
                <a:cs typeface="Barlow Condensed"/>
                <a:sym typeface="Barlow Condensed"/>
              </a:rPr>
              <a:t>Anwar Gargash Diplomatic Academy, </a:t>
            </a:r>
            <a:r>
              <a:rPr i="1" lang="en" sz="1200">
                <a:solidFill>
                  <a:schemeClr val="dk1"/>
                </a:solidFill>
                <a:latin typeface="Barlow Condensed"/>
                <a:ea typeface="Barlow Condensed"/>
                <a:cs typeface="Barlow Condensed"/>
                <a:sym typeface="Barlow Condensed"/>
              </a:rPr>
              <a:t>Women in Diplomacy Index 2024</a:t>
            </a:r>
            <a:r>
              <a:rPr lang="en" sz="1200">
                <a:solidFill>
                  <a:schemeClr val="dk1"/>
                </a:solidFill>
                <a:latin typeface="Barlow Condensed"/>
                <a:ea typeface="Barlow Condensed"/>
                <a:cs typeface="Barlow Condensed"/>
                <a:sym typeface="Barlow Condensed"/>
              </a:rPr>
              <a:t> (2024) </a:t>
            </a:r>
            <a:endParaRPr sz="1200">
              <a:solidFill>
                <a:schemeClr val="dk1"/>
              </a:solidFill>
              <a:latin typeface="Barlow Condensed"/>
              <a:ea typeface="Barlow Condensed"/>
              <a:cs typeface="Barlow Condensed"/>
              <a:sym typeface="Barlow Condensed"/>
            </a:endParaRPr>
          </a:p>
          <a:p>
            <a:pPr indent="-304800" lvl="0" marL="457200" rtl="0" algn="l">
              <a:lnSpc>
                <a:spcPct val="150000"/>
              </a:lnSpc>
              <a:spcBef>
                <a:spcPts val="0"/>
              </a:spcBef>
              <a:spcAft>
                <a:spcPts val="0"/>
              </a:spcAft>
              <a:buClr>
                <a:schemeClr val="dk1"/>
              </a:buClr>
              <a:buSzPts val="1200"/>
              <a:buFont typeface="Barlow Condensed"/>
              <a:buAutoNum type="arabicPeriod"/>
            </a:pPr>
            <a:r>
              <a:rPr lang="en" sz="1200">
                <a:solidFill>
                  <a:schemeClr val="dk1"/>
                </a:solidFill>
                <a:latin typeface="Barlow Condensed"/>
                <a:ea typeface="Barlow Condensed"/>
                <a:cs typeface="Barlow Condensed"/>
                <a:sym typeface="Barlow Condensed"/>
              </a:rPr>
              <a:t>United Nations Regional Information Centre, </a:t>
            </a:r>
            <a:r>
              <a:rPr i="1" lang="en" sz="1200">
                <a:solidFill>
                  <a:schemeClr val="dk1"/>
                </a:solidFill>
                <a:latin typeface="Barlow Condensed"/>
                <a:ea typeface="Barlow Condensed"/>
                <a:cs typeface="Barlow Condensed"/>
                <a:sym typeface="Barlow Condensed"/>
              </a:rPr>
              <a:t>Women in Diplomacy: Breaking the Glass Ceiling and Overcoming Sobriety</a:t>
            </a:r>
            <a:r>
              <a:rPr lang="en" sz="1200">
                <a:solidFill>
                  <a:schemeClr val="dk1"/>
                </a:solidFill>
                <a:latin typeface="Barlow Condensed"/>
                <a:ea typeface="Barlow Condensed"/>
                <a:cs typeface="Barlow Condensed"/>
                <a:sym typeface="Barlow Condensed"/>
              </a:rPr>
              <a:t> (2023) </a:t>
            </a:r>
            <a:endParaRPr sz="1200">
              <a:solidFill>
                <a:schemeClr val="dk1"/>
              </a:solidFill>
              <a:latin typeface="Barlow Condensed"/>
              <a:ea typeface="Barlow Condensed"/>
              <a:cs typeface="Barlow Condensed"/>
              <a:sym typeface="Barlow Condensed"/>
            </a:endParaRPr>
          </a:p>
          <a:p>
            <a:pPr indent="-304800" lvl="0" marL="457200" rtl="0" algn="l">
              <a:lnSpc>
                <a:spcPct val="150000"/>
              </a:lnSpc>
              <a:spcBef>
                <a:spcPts val="0"/>
              </a:spcBef>
              <a:spcAft>
                <a:spcPts val="0"/>
              </a:spcAft>
              <a:buClr>
                <a:schemeClr val="dk1"/>
              </a:buClr>
              <a:buSzPts val="1200"/>
              <a:buFont typeface="Barlow Condensed"/>
              <a:buAutoNum type="arabicPeriod"/>
            </a:pPr>
            <a:r>
              <a:rPr lang="en" sz="1200">
                <a:solidFill>
                  <a:schemeClr val="dk1"/>
                </a:solidFill>
                <a:latin typeface="Barlow Condensed"/>
                <a:ea typeface="Barlow Condensed"/>
                <a:cs typeface="Barlow Condensed"/>
                <a:sym typeface="Barlow Condensed"/>
              </a:rPr>
              <a:t>Eglitis, D. S. (2024). </a:t>
            </a:r>
            <a:r>
              <a:rPr i="1" lang="en" sz="1200">
                <a:solidFill>
                  <a:schemeClr val="dk1"/>
                </a:solidFill>
                <a:latin typeface="Barlow Condensed"/>
                <a:ea typeface="Barlow Condensed"/>
                <a:cs typeface="Barlow Condensed"/>
                <a:sym typeface="Barlow Condensed"/>
              </a:rPr>
              <a:t>Women in Baltic politics and political leadership.</a:t>
            </a:r>
            <a:r>
              <a:rPr lang="en" sz="1200">
                <a:solidFill>
                  <a:schemeClr val="dk1"/>
                </a:solidFill>
                <a:latin typeface="Barlow Condensed"/>
                <a:ea typeface="Barlow Condensed"/>
                <a:cs typeface="Barlow Condensed"/>
                <a:sym typeface="Barlow Condensed"/>
              </a:rPr>
              <a:t> Foreign Policy Research Institute</a:t>
            </a:r>
            <a:endParaRPr sz="1200">
              <a:solidFill>
                <a:schemeClr val="dk1"/>
              </a:solidFill>
              <a:latin typeface="Barlow Condensed"/>
              <a:ea typeface="Barlow Condensed"/>
              <a:cs typeface="Barlow Condensed"/>
              <a:sym typeface="Barlow Condensed"/>
            </a:endParaRPr>
          </a:p>
          <a:p>
            <a:pPr indent="-311150" lvl="0" marL="457200" rtl="0" algn="l">
              <a:lnSpc>
                <a:spcPct val="150000"/>
              </a:lnSpc>
              <a:spcBef>
                <a:spcPts val="0"/>
              </a:spcBef>
              <a:spcAft>
                <a:spcPts val="0"/>
              </a:spcAft>
              <a:buClr>
                <a:schemeClr val="dk1"/>
              </a:buClr>
              <a:buSzPts val="1300"/>
              <a:buFont typeface="Barlow Condensed"/>
              <a:buAutoNum type="arabicPeriod"/>
            </a:pPr>
            <a:r>
              <a:rPr lang="en" sz="1200">
                <a:solidFill>
                  <a:schemeClr val="dk1"/>
                </a:solidFill>
                <a:latin typeface="Barlow Condensed"/>
                <a:ea typeface="Barlow Condensed"/>
                <a:cs typeface="Barlow Condensed"/>
                <a:sym typeface="Barlow Condensed"/>
              </a:rPr>
              <a:t>United Nations Entity for Gender Equality and the Empowerment of Women, 'UN Women and Finland: Partners for Change' (2021) </a:t>
            </a:r>
            <a:endParaRPr sz="1200">
              <a:solidFill>
                <a:schemeClr val="dk1"/>
              </a:solidFill>
              <a:latin typeface="Barlow Condensed"/>
              <a:ea typeface="Barlow Condensed"/>
              <a:cs typeface="Barlow Condensed"/>
              <a:sym typeface="Barlow Condensed"/>
            </a:endParaRPr>
          </a:p>
          <a:p>
            <a:pPr indent="-311150" lvl="0" marL="457200" rtl="0" algn="l">
              <a:lnSpc>
                <a:spcPct val="150000"/>
              </a:lnSpc>
              <a:spcBef>
                <a:spcPts val="0"/>
              </a:spcBef>
              <a:spcAft>
                <a:spcPts val="0"/>
              </a:spcAft>
              <a:buClr>
                <a:schemeClr val="dk1"/>
              </a:buClr>
              <a:buSzPts val="1300"/>
              <a:buFont typeface="Barlow Condensed"/>
              <a:buAutoNum type="arabicPeriod"/>
            </a:pPr>
            <a:r>
              <a:rPr lang="en" sz="1200">
                <a:solidFill>
                  <a:schemeClr val="dk1"/>
                </a:solidFill>
                <a:latin typeface="Barlow Condensed"/>
                <a:ea typeface="Barlow Condensed"/>
                <a:cs typeface="Barlow Condensed"/>
                <a:sym typeface="Barlow Condensed"/>
              </a:rPr>
              <a:t>Hala Maher, 'Breaking Barriers: Women Leading the Way in Finnish Diplomacy' (LinkedIn, 15 March 2025) </a:t>
            </a:r>
            <a:endParaRPr sz="1200">
              <a:solidFill>
                <a:schemeClr val="dk1"/>
              </a:solidFill>
              <a:latin typeface="Barlow Condensed"/>
              <a:ea typeface="Barlow Condensed"/>
              <a:cs typeface="Barlow Condensed"/>
              <a:sym typeface="Barlow Condensed"/>
            </a:endParaRPr>
          </a:p>
          <a:p>
            <a:pPr indent="-311150" lvl="0" marL="457200" rtl="0" algn="l">
              <a:lnSpc>
                <a:spcPct val="150000"/>
              </a:lnSpc>
              <a:spcBef>
                <a:spcPts val="0"/>
              </a:spcBef>
              <a:spcAft>
                <a:spcPts val="0"/>
              </a:spcAft>
              <a:buClr>
                <a:schemeClr val="dk1"/>
              </a:buClr>
              <a:buSzPts val="1300"/>
              <a:buFont typeface="Barlow Condensed"/>
              <a:buAutoNum type="arabicPeriod"/>
            </a:pPr>
            <a:r>
              <a:rPr lang="en" sz="1200">
                <a:solidFill>
                  <a:schemeClr val="dk1"/>
                </a:solidFill>
                <a:latin typeface="Barlow Condensed"/>
                <a:ea typeface="Barlow Condensed"/>
                <a:cs typeface="Barlow Condensed"/>
                <a:sym typeface="Barlow Condensed"/>
              </a:rPr>
              <a:t>Organisation for Economic Co-operation and Development, 'Advancing Gender Equality as a Foreign Policy Priority through Finnish Development Co-operation' (OECD Development Co-operation Tips, Tools, Insights, Practices, 2025)</a:t>
            </a:r>
            <a:endParaRPr sz="1200">
              <a:solidFill>
                <a:schemeClr val="dk1"/>
              </a:solidFill>
              <a:latin typeface="Barlow Condensed"/>
              <a:ea typeface="Barlow Condensed"/>
              <a:cs typeface="Barlow Condensed"/>
              <a:sym typeface="Barlow Condensed"/>
            </a:endParaRPr>
          </a:p>
          <a:p>
            <a:pPr indent="-630000" lvl="0" marL="360000" rtl="0" algn="r">
              <a:lnSpc>
                <a:spcPct val="150000"/>
              </a:lnSpc>
              <a:spcBef>
                <a:spcPts val="1200"/>
              </a:spcBef>
              <a:spcAft>
                <a:spcPts val="0"/>
              </a:spcAft>
              <a:buClr>
                <a:schemeClr val="dk1"/>
              </a:buClr>
              <a:buSzPts val="1100"/>
              <a:buFont typeface="Arial"/>
              <a:buNone/>
            </a:pPr>
            <a:r>
              <a:t/>
            </a:r>
            <a:endParaRPr sz="2300"/>
          </a:p>
          <a:p>
            <a:pPr indent="0" lvl="0" marL="0" rtl="0" algn="l">
              <a:spcBef>
                <a:spcPts val="1000"/>
              </a:spcBef>
              <a:spcAft>
                <a:spcPts val="0"/>
              </a:spcAft>
              <a:buNone/>
            </a:pPr>
            <a:r>
              <a:t/>
            </a:r>
            <a:endParaRPr sz="1500">
              <a:solidFill>
                <a:srgbClr val="262261"/>
              </a:solidFill>
              <a:latin typeface="Barlow Condensed Medium"/>
              <a:ea typeface="Barlow Condensed Medium"/>
              <a:cs typeface="Barlow Condensed Medium"/>
              <a:sym typeface="Barlow Condensed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9"/>
          <p:cNvSpPr txBox="1"/>
          <p:nvPr>
            <p:ph type="title"/>
          </p:nvPr>
        </p:nvSpPr>
        <p:spPr>
          <a:xfrm>
            <a:off x="628203" y="625298"/>
            <a:ext cx="4782000" cy="384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rgbClr val="EC008B"/>
                </a:solidFill>
                <a:latin typeface="Barlow Condensed Medium"/>
                <a:ea typeface="Barlow Condensed Medium"/>
                <a:cs typeface="Barlow Condensed Medium"/>
                <a:sym typeface="Barlow Condensed Medium"/>
              </a:rPr>
              <a:t>Team 5</a:t>
            </a:r>
            <a:endParaRPr>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Clr>
                <a:schemeClr val="dk1"/>
              </a:buClr>
              <a:buSzPts val="1100"/>
              <a:buFont typeface="Arial"/>
              <a:buNone/>
            </a:pPr>
            <a:r>
              <a:rPr lang="en" sz="2000">
                <a:solidFill>
                  <a:srgbClr val="262261"/>
                </a:solidFill>
                <a:latin typeface="Barlow Condensed"/>
                <a:ea typeface="Barlow Condensed"/>
                <a:cs typeface="Barlow Condensed"/>
                <a:sym typeface="Barlow Condensed"/>
              </a:rPr>
              <a:t>Supervisor(s): Terry McDonald, Tanel Kadalipp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rPr lang="en" sz="2000">
                <a:solidFill>
                  <a:srgbClr val="262261"/>
                </a:solidFill>
                <a:latin typeface="Barlow Condensed"/>
                <a:ea typeface="Barlow Condensed"/>
                <a:cs typeface="Barlow Condensed"/>
                <a:sym typeface="Barlow Condensed"/>
              </a:rPr>
              <a:t>Group members: </a:t>
            </a:r>
            <a:r>
              <a:rPr lang="en" sz="1800" cap="small">
                <a:solidFill>
                  <a:srgbClr val="262261"/>
                </a:solidFill>
                <a:latin typeface="Barlow Condensed Medium"/>
                <a:ea typeface="Barlow Condensed Medium"/>
                <a:cs typeface="Barlow Condensed Medium"/>
                <a:sym typeface="Barlow Condensed Medium"/>
              </a:rPr>
              <a:t>Georg Henry Romanov, Martin Saarts, Keiti Šuman, Anette Salumets, Mihkel Marran, Ramona-Lysa Reim</a:t>
            </a:r>
            <a:endParaRPr sz="1900" cap="small">
              <a:solidFill>
                <a:srgbClr val="262261"/>
              </a:solidFill>
              <a:latin typeface="Barlow Condensed Medium"/>
              <a:ea typeface="Barlow Condensed Medium"/>
              <a:cs typeface="Barlow Condensed Medium"/>
              <a:sym typeface="Barlow Condensed Medium"/>
            </a:endParaRPr>
          </a:p>
          <a:p>
            <a:pPr indent="0" lvl="0" marL="0" rtl="0" algn="l">
              <a:spcBef>
                <a:spcPts val="0"/>
              </a:spcBef>
              <a:spcAft>
                <a:spcPts val="0"/>
              </a:spcAft>
              <a:buClr>
                <a:schemeClr val="dk1"/>
              </a:buClr>
              <a:buSzPts val="1100"/>
              <a:buFont typeface="Arial"/>
              <a:buNone/>
            </a:pPr>
            <a:r>
              <a:t/>
            </a:r>
            <a:endParaRPr sz="2000">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t/>
            </a:r>
            <a:endParaRPr sz="17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ph type="title"/>
          </p:nvPr>
        </p:nvSpPr>
        <p:spPr>
          <a:xfrm>
            <a:off x="628650" y="464083"/>
            <a:ext cx="7886700" cy="126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0" lang="en" sz="2900">
                <a:solidFill>
                  <a:srgbClr val="EC008B"/>
                </a:solidFill>
                <a:latin typeface="Barlow Condensed Medium"/>
                <a:ea typeface="Barlow Condensed Medium"/>
                <a:cs typeface="Barlow Condensed Medium"/>
                <a:sym typeface="Barlow Condensed Medium"/>
              </a:rPr>
              <a:t>Team </a:t>
            </a:r>
            <a:r>
              <a:rPr lang="en" sz="2900">
                <a:solidFill>
                  <a:srgbClr val="EC008B"/>
                </a:solidFill>
                <a:latin typeface="Barlow Condensed Medium"/>
                <a:ea typeface="Barlow Condensed Medium"/>
                <a:cs typeface="Barlow Condensed Medium"/>
                <a:sym typeface="Barlow Condensed Medium"/>
              </a:rPr>
              <a:t>5</a:t>
            </a:r>
            <a:r>
              <a:rPr i="0"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How can emerging entrepreneurs contribute to </a:t>
            </a:r>
            <a:r>
              <a:rPr lang="en" sz="2900">
                <a:solidFill>
                  <a:srgbClr val="EC008B"/>
                </a:solidFill>
                <a:latin typeface="Barlow Condensed Medium"/>
                <a:ea typeface="Barlow Condensed Medium"/>
                <a:cs typeface="Barlow Condensed Medium"/>
                <a:sym typeface="Barlow Condensed Medium"/>
              </a:rPr>
              <a:t>strengthening national cyber resilience?</a:t>
            </a:r>
            <a:r>
              <a:rPr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a:t>
            </a:r>
            <a:endParaRPr i="0" sz="2900">
              <a:solidFill>
                <a:srgbClr val="EC008B"/>
              </a:solidFill>
              <a:latin typeface="Barlow Condensed Medium"/>
              <a:ea typeface="Barlow Condensed Medium"/>
              <a:cs typeface="Barlow Condensed Medium"/>
              <a:sym typeface="Barlow Condensed Medium"/>
            </a:endParaRPr>
          </a:p>
        </p:txBody>
      </p:sp>
      <p:sp>
        <p:nvSpPr>
          <p:cNvPr id="309" name="Google Shape;309;p50"/>
          <p:cNvSpPr txBox="1"/>
          <p:nvPr>
            <p:ph idx="1" type="body"/>
          </p:nvPr>
        </p:nvSpPr>
        <p:spPr>
          <a:xfrm>
            <a:off x="617395" y="1458209"/>
            <a:ext cx="7909200" cy="2476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1500">
                <a:solidFill>
                  <a:srgbClr val="002060"/>
                </a:solidFill>
                <a:latin typeface="Barlow Condensed"/>
                <a:ea typeface="Barlow Condensed"/>
                <a:cs typeface="Barlow Condensed"/>
                <a:sym typeface="Barlow Condensed"/>
              </a:rPr>
              <a:t>This episode explores Estonia’s evolving cybersecurity landscape, emphasizing how emerging entrepreneurs can play a crucial role in strengthening the country’s digital resilience amid growing cyber threats.</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Episode goals</a:t>
            </a:r>
            <a:r>
              <a:rPr lang="en" sz="1500">
                <a:solidFill>
                  <a:srgbClr val="002060"/>
                </a:solidFill>
                <a:latin typeface="Barlow Condensed"/>
                <a:ea typeface="Barlow Condensed"/>
                <a:cs typeface="Barlow Condensed"/>
                <a:sym typeface="Barlow Condensed"/>
              </a:rPr>
              <a:t>: </a:t>
            </a:r>
            <a:endParaRPr sz="1500">
              <a:solidFill>
                <a:srgbClr val="002060"/>
              </a:solidFill>
              <a:latin typeface="Barlow Condensed"/>
              <a:ea typeface="Barlow Condensed"/>
              <a:cs typeface="Barlow Condensed"/>
              <a:sym typeface="Barlow Condensed"/>
            </a:endParaRPr>
          </a:p>
          <a:p>
            <a:pPr indent="-323850" lvl="0" marL="457200" rtl="0" algn="l">
              <a:spcBef>
                <a:spcPts val="1000"/>
              </a:spcBef>
              <a:spcAft>
                <a:spcPts val="0"/>
              </a:spcAft>
              <a:buClr>
                <a:srgbClr val="002060"/>
              </a:buClr>
              <a:buSzPts val="1500"/>
              <a:buFont typeface="Barlow Condensed"/>
              <a:buAutoNum type="arabicPeriod"/>
            </a:pPr>
            <a:r>
              <a:rPr lang="en" sz="1500">
                <a:solidFill>
                  <a:srgbClr val="002060"/>
                </a:solidFill>
                <a:latin typeface="Barlow Condensed"/>
                <a:ea typeface="Barlow Condensed"/>
                <a:cs typeface="Barlow Condensed"/>
                <a:sym typeface="Barlow Condensed"/>
              </a:rPr>
              <a:t>Raise awareness of the key cybersecurity challenges facing Estonia, including threats to data protection, critical infrastructure, and digital sovereignty.</a:t>
            </a:r>
            <a:endParaRPr sz="1500">
              <a:solidFill>
                <a:srgbClr val="002060"/>
              </a:solidFill>
              <a:latin typeface="Barlow Condensed"/>
              <a:ea typeface="Barlow Condensed"/>
              <a:cs typeface="Barlow Condensed"/>
              <a:sym typeface="Barlow Condensed"/>
            </a:endParaRPr>
          </a:p>
          <a:p>
            <a:pPr indent="-323850" lvl="0" marL="457200" rtl="0" algn="l">
              <a:spcBef>
                <a:spcPts val="0"/>
              </a:spcBef>
              <a:spcAft>
                <a:spcPts val="0"/>
              </a:spcAft>
              <a:buClr>
                <a:srgbClr val="002060"/>
              </a:buClr>
              <a:buSzPts val="1500"/>
              <a:buFont typeface="Barlow Condensed"/>
              <a:buAutoNum type="arabicPeriod"/>
            </a:pPr>
            <a:r>
              <a:rPr lang="en" sz="1500">
                <a:solidFill>
                  <a:srgbClr val="002060"/>
                </a:solidFill>
                <a:latin typeface="Barlow Condensed"/>
                <a:ea typeface="Barlow Condensed"/>
                <a:cs typeface="Barlow Condensed"/>
                <a:sym typeface="Barlow Condensed"/>
              </a:rPr>
              <a:t>Highlight the role of young entrepreneurs and startups in driving cybersecurity innovation and supporting national resilience.</a:t>
            </a:r>
            <a:endParaRPr sz="1500">
              <a:solidFill>
                <a:srgbClr val="002060"/>
              </a:solidFill>
              <a:latin typeface="Barlow Condensed"/>
              <a:ea typeface="Barlow Condensed"/>
              <a:cs typeface="Barlow Condensed"/>
              <a:sym typeface="Barlow Condensed"/>
            </a:endParaRPr>
          </a:p>
          <a:p>
            <a:pPr indent="-323850" lvl="0" marL="457200" rtl="0" algn="l">
              <a:spcBef>
                <a:spcPts val="0"/>
              </a:spcBef>
              <a:spcAft>
                <a:spcPts val="0"/>
              </a:spcAft>
              <a:buClr>
                <a:srgbClr val="002060"/>
              </a:buClr>
              <a:buSzPts val="1500"/>
              <a:buFont typeface="Barlow Condensed"/>
              <a:buAutoNum type="arabicPeriod"/>
            </a:pPr>
            <a:r>
              <a:rPr lang="en" sz="1500">
                <a:solidFill>
                  <a:srgbClr val="002060"/>
                </a:solidFill>
                <a:latin typeface="Barlow Condensed"/>
                <a:ea typeface="Barlow Condensed"/>
                <a:cs typeface="Barlow Condensed"/>
                <a:sym typeface="Barlow Condensed"/>
              </a:rPr>
              <a:t>Encourage collaboration between government institutions, private businesses, and emerging tech leaders to build a more secure digital society.</a:t>
            </a:r>
            <a:endParaRPr sz="1500">
              <a:solidFill>
                <a:srgbClr val="002060"/>
              </a:solidFill>
              <a:latin typeface="Barlow Condensed"/>
              <a:ea typeface="Barlow Condensed"/>
              <a:cs typeface="Barlow Condensed"/>
              <a:sym typeface="Barlow Condense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628650" y="464079"/>
            <a:ext cx="7886700" cy="667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0" lang="en" sz="2900">
                <a:solidFill>
                  <a:srgbClr val="EC008B"/>
                </a:solidFill>
                <a:latin typeface="Barlow Condensed Medium"/>
                <a:ea typeface="Barlow Condensed Medium"/>
                <a:cs typeface="Barlow Condensed Medium"/>
                <a:sym typeface="Barlow Condensed Medium"/>
              </a:rPr>
              <a:t>Team </a:t>
            </a:r>
            <a:r>
              <a:rPr lang="en" sz="2900">
                <a:solidFill>
                  <a:srgbClr val="EC008B"/>
                </a:solidFill>
                <a:latin typeface="Barlow Condensed Medium"/>
                <a:ea typeface="Barlow Condensed Medium"/>
                <a:cs typeface="Barlow Condensed Medium"/>
                <a:sym typeface="Barlow Condensed Medium"/>
              </a:rPr>
              <a:t>5</a:t>
            </a:r>
            <a:r>
              <a:rPr i="0"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Problem, significance, and goal</a:t>
            </a:r>
            <a:endParaRPr i="0" sz="2900">
              <a:solidFill>
                <a:srgbClr val="EC008B"/>
              </a:solidFill>
              <a:latin typeface="Barlow Condensed Medium"/>
              <a:ea typeface="Barlow Condensed Medium"/>
              <a:cs typeface="Barlow Condensed Medium"/>
              <a:sym typeface="Barlow Condensed Medium"/>
            </a:endParaRPr>
          </a:p>
        </p:txBody>
      </p:sp>
      <p:sp>
        <p:nvSpPr>
          <p:cNvPr id="316" name="Google Shape;316;p51"/>
          <p:cNvSpPr txBox="1"/>
          <p:nvPr>
            <p:ph idx="1" type="body"/>
          </p:nvPr>
        </p:nvSpPr>
        <p:spPr>
          <a:xfrm>
            <a:off x="617395" y="1131284"/>
            <a:ext cx="7909200" cy="2476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600">
                <a:solidFill>
                  <a:srgbClr val="002060"/>
                </a:solidFill>
                <a:latin typeface="Barlow Condensed"/>
                <a:ea typeface="Barlow Condensed"/>
                <a:cs typeface="Barlow Condensed"/>
                <a:sym typeface="Barlow Condensed"/>
              </a:rPr>
              <a:t>What was the problem being solved? </a:t>
            </a:r>
            <a:r>
              <a:rPr lang="en" sz="1600">
                <a:solidFill>
                  <a:srgbClr val="002060"/>
                </a:solidFill>
                <a:latin typeface="Barlow Condensed"/>
                <a:ea typeface="Barlow Condensed"/>
                <a:cs typeface="Barlow Condensed"/>
                <a:sym typeface="Barlow Condensed"/>
              </a:rPr>
              <a:t>The podcast addressed the growing cybersecurity challenges in Estonia, including sophisticated cyber threats targeting public institutions and private enterprises, and the need for greater involvement of emerging entrepreneurs in enhancing national cyber resilience. </a:t>
            </a:r>
            <a:endParaRPr sz="16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t/>
            </a:r>
            <a:endParaRPr b="1" sz="16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b="1" lang="en" sz="1600">
                <a:solidFill>
                  <a:srgbClr val="002060"/>
                </a:solidFill>
                <a:latin typeface="Barlow Condensed"/>
                <a:ea typeface="Barlow Condensed"/>
                <a:cs typeface="Barlow Condensed"/>
                <a:sym typeface="Barlow Condensed"/>
              </a:rPr>
              <a:t>Why was it important to deal with this topic? </a:t>
            </a:r>
            <a:r>
              <a:rPr lang="en" sz="1600">
                <a:solidFill>
                  <a:srgbClr val="002060"/>
                </a:solidFill>
                <a:latin typeface="Barlow Condensed"/>
                <a:ea typeface="Barlow Condensed"/>
                <a:cs typeface="Barlow Condensed"/>
                <a:sym typeface="Barlow Condensed"/>
              </a:rPr>
              <a:t>As a global leader in digital governance, Estonia’s security and reputation depend heavily on its ability to protect its digital infrastructure. Cybersecurity is not just a technical issue but a matter of national security and public trust, making it essential to engage all sectors—including startups—in safeguarding the digital ecosystem.</a:t>
            </a:r>
            <a:endParaRPr sz="1500">
              <a:solidFill>
                <a:srgbClr val="002060"/>
              </a:solidFill>
              <a:latin typeface="Barlow Condensed"/>
              <a:ea typeface="Barlow Condensed"/>
              <a:cs typeface="Barlow Condensed"/>
              <a:sym typeface="Barlow Condense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2"/>
          <p:cNvSpPr txBox="1"/>
          <p:nvPr>
            <p:ph type="title"/>
          </p:nvPr>
        </p:nvSpPr>
        <p:spPr>
          <a:xfrm>
            <a:off x="628650" y="464079"/>
            <a:ext cx="7886700" cy="667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0" lang="en" sz="2900">
                <a:solidFill>
                  <a:srgbClr val="EC008B"/>
                </a:solidFill>
                <a:latin typeface="Barlow Condensed Medium"/>
                <a:ea typeface="Barlow Condensed Medium"/>
                <a:cs typeface="Barlow Condensed Medium"/>
                <a:sym typeface="Barlow Condensed Medium"/>
              </a:rPr>
              <a:t>Team </a:t>
            </a:r>
            <a:r>
              <a:rPr lang="en" sz="2900">
                <a:solidFill>
                  <a:srgbClr val="EC008B"/>
                </a:solidFill>
                <a:latin typeface="Barlow Condensed Medium"/>
                <a:ea typeface="Barlow Condensed Medium"/>
                <a:cs typeface="Barlow Condensed Medium"/>
                <a:sym typeface="Barlow Condensed Medium"/>
              </a:rPr>
              <a:t>5</a:t>
            </a:r>
            <a:r>
              <a:rPr i="0"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Problem, significance, and goal 2</a:t>
            </a:r>
            <a:endParaRPr i="0" sz="2900">
              <a:solidFill>
                <a:srgbClr val="EC008B"/>
              </a:solidFill>
              <a:latin typeface="Barlow Condensed Medium"/>
              <a:ea typeface="Barlow Condensed Medium"/>
              <a:cs typeface="Barlow Condensed Medium"/>
              <a:sym typeface="Barlow Condensed Medium"/>
            </a:endParaRPr>
          </a:p>
        </p:txBody>
      </p:sp>
      <p:sp>
        <p:nvSpPr>
          <p:cNvPr id="323" name="Google Shape;323;p52"/>
          <p:cNvSpPr txBox="1"/>
          <p:nvPr>
            <p:ph idx="1" type="body"/>
          </p:nvPr>
        </p:nvSpPr>
        <p:spPr>
          <a:xfrm>
            <a:off x="617395" y="1131284"/>
            <a:ext cx="7909200" cy="2476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600">
                <a:solidFill>
                  <a:srgbClr val="002060"/>
                </a:solidFill>
                <a:latin typeface="Barlow Condensed"/>
                <a:ea typeface="Barlow Condensed"/>
                <a:cs typeface="Barlow Condensed"/>
                <a:sym typeface="Barlow Condensed"/>
              </a:rPr>
              <a:t>What was the goal of the project or what did you want to achieve? </a:t>
            </a:r>
            <a:r>
              <a:rPr lang="en" sz="1600">
                <a:solidFill>
                  <a:srgbClr val="002060"/>
                </a:solidFill>
                <a:latin typeface="Barlow Condensed"/>
                <a:ea typeface="Barlow Condensed"/>
                <a:cs typeface="Barlow Condensed"/>
                <a:sym typeface="Barlow Condensed"/>
              </a:rPr>
              <a:t>The goal was to raise public awareness of Estonia’s cybersecurity landscape and to spotlight the role of innovative entrepreneurs in tackling these challenges. By doing so, the podcast aimed to foster greater collaboration between startups, government bodies, and established businesses. </a:t>
            </a:r>
            <a:endParaRPr sz="16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t/>
            </a:r>
            <a:endParaRPr b="1" sz="16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b="1" lang="en" sz="1600">
                <a:solidFill>
                  <a:srgbClr val="002060"/>
                </a:solidFill>
                <a:latin typeface="Barlow Condensed"/>
                <a:ea typeface="Barlow Condensed"/>
                <a:cs typeface="Barlow Condensed"/>
                <a:sym typeface="Barlow Condensed"/>
              </a:rPr>
              <a:t>How do you know you've reached your goal? </a:t>
            </a:r>
            <a:r>
              <a:rPr lang="en" sz="1600">
                <a:solidFill>
                  <a:srgbClr val="002060"/>
                </a:solidFill>
                <a:latin typeface="Barlow Condensed"/>
                <a:ea typeface="Barlow Condensed"/>
                <a:cs typeface="Barlow Condensed"/>
                <a:sym typeface="Barlow Condensed"/>
              </a:rPr>
              <a:t>We know we reached our goal because people listened to the podcast, shared it, and gave positive feedback. It also started conversations about cybersecurity and got entrepreneurs and experts involved, which showed that the topic really resonated.</a:t>
            </a:r>
            <a:endParaRPr sz="16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t/>
            </a:r>
            <a:endParaRPr b="1" sz="1600">
              <a:solidFill>
                <a:srgbClr val="002060"/>
              </a:solidFill>
              <a:latin typeface="Barlow Condensed"/>
              <a:ea typeface="Barlow Condensed"/>
              <a:cs typeface="Barlow Condensed"/>
              <a:sym typeface="Barlow Condense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ph type="title"/>
          </p:nvPr>
        </p:nvSpPr>
        <p:spPr>
          <a:xfrm>
            <a:off x="596900" y="362927"/>
            <a:ext cx="7962900" cy="4989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Clr>
                <a:schemeClr val="dk1"/>
              </a:buClr>
              <a:buSzPts val="1100"/>
              <a:buFont typeface="Arial"/>
              <a:buNone/>
            </a:pPr>
            <a:r>
              <a:rPr lang="en" sz="3000">
                <a:solidFill>
                  <a:srgbClr val="EC008B"/>
                </a:solidFill>
                <a:latin typeface="Barlow Condensed Medium"/>
                <a:ea typeface="Barlow Condensed Medium"/>
                <a:cs typeface="Barlow Condensed Medium"/>
                <a:sym typeface="Barlow Condensed Medium"/>
              </a:rPr>
              <a:t>Team 5: Implementation of activities</a:t>
            </a:r>
            <a:endParaRPr/>
          </a:p>
        </p:txBody>
      </p:sp>
      <p:sp>
        <p:nvSpPr>
          <p:cNvPr id="329" name="Google Shape;329;p53"/>
          <p:cNvSpPr txBox="1"/>
          <p:nvPr>
            <p:ph idx="1" type="body"/>
          </p:nvPr>
        </p:nvSpPr>
        <p:spPr>
          <a:xfrm>
            <a:off x="458750" y="903600"/>
            <a:ext cx="8187900" cy="3531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Research &amp; Preparation:</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We reviewed cybersecurity policies, incident reports, and academic sources to understand Estonia’s digital security challenges. Case studies of successful startups were also analyzed to identify effective strategies and their broader impact.</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Expert Interviews &amp; Insights:</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We conducted interviews with cybersecurity professionals and entrepreneurs to gather diverse perspectives and real-world insights into Estonia’s cybersecurity landscape and innovation potential.</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Podcast Production:</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Using the research and interviews, we developed a clear script and recorded high-quality audio. Careful editing, along with music and effects, ensured a professional and engaging final product.</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t/>
            </a:r>
            <a:endParaRPr sz="1300">
              <a:solidFill>
                <a:srgbClr val="002060"/>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Promotion &amp; Engagement:</a:t>
            </a:r>
            <a:br>
              <a:rPr b="1" lang="en" sz="1300">
                <a:solidFill>
                  <a:srgbClr val="002060"/>
                </a:solidFill>
                <a:latin typeface="Barlow Condensed"/>
                <a:ea typeface="Barlow Condensed"/>
                <a:cs typeface="Barlow Condensed"/>
                <a:sym typeface="Barlow Condensed"/>
              </a:rPr>
            </a:br>
            <a:r>
              <a:rPr lang="en" sz="1300">
                <a:solidFill>
                  <a:srgbClr val="002060"/>
                </a:solidFill>
                <a:latin typeface="Barlow Condensed"/>
                <a:ea typeface="Barlow Condensed"/>
                <a:cs typeface="Barlow Condensed"/>
                <a:sym typeface="Barlow Condensed"/>
              </a:rPr>
              <a:t>The podcast was shared through social media and relevant digital platforms to reach both general and expert audiences. The podcast was also shared in an SME thats currently focusing on Cyber Security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4"/>
          <p:cNvSpPr txBox="1"/>
          <p:nvPr>
            <p:ph type="title"/>
          </p:nvPr>
        </p:nvSpPr>
        <p:spPr>
          <a:xfrm>
            <a:off x="598475" y="695853"/>
            <a:ext cx="7962900" cy="3696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None/>
            </a:pPr>
            <a:r>
              <a:rPr lang="en" sz="3000">
                <a:solidFill>
                  <a:srgbClr val="EC008B"/>
                </a:solidFill>
                <a:latin typeface="Barlow Condensed Medium"/>
                <a:ea typeface="Barlow Condensed Medium"/>
                <a:cs typeface="Barlow Condensed Medium"/>
                <a:sym typeface="Barlow Condensed Medium"/>
              </a:rPr>
              <a:t>Team 5: Interdisciplinarity</a:t>
            </a:r>
            <a:endParaRPr/>
          </a:p>
        </p:txBody>
      </p:sp>
      <p:sp>
        <p:nvSpPr>
          <p:cNvPr id="335" name="Google Shape;335;p54"/>
          <p:cNvSpPr txBox="1"/>
          <p:nvPr>
            <p:ph idx="1" type="body"/>
          </p:nvPr>
        </p:nvSpPr>
        <p:spPr>
          <a:xfrm>
            <a:off x="625320" y="1371978"/>
            <a:ext cx="7909200" cy="2925300"/>
          </a:xfrm>
          <a:prstGeom prst="rect">
            <a:avLst/>
          </a:prstGeom>
        </p:spPr>
        <p:txBody>
          <a:bodyPr anchorCtr="0" anchor="t" bIns="45700" lIns="91425" spcFirstLastPara="1" rIns="91425" wrap="square" tIns="45700">
            <a:noAutofit/>
          </a:bodyPr>
          <a:lstStyle/>
          <a:p>
            <a:pPr indent="-321900" lvl="0" marL="360000" rtl="0" algn="l">
              <a:lnSpc>
                <a:spcPct val="90000"/>
              </a:lnSpc>
              <a:spcBef>
                <a:spcPts val="1200"/>
              </a:spcBef>
              <a:spcAft>
                <a:spcPts val="0"/>
              </a:spcAft>
              <a:buClr>
                <a:srgbClr val="002060"/>
              </a:buClr>
              <a:buSzPts val="2200"/>
              <a:buFont typeface="Barlow Condensed"/>
              <a:buChar char="⎯"/>
            </a:pPr>
            <a:r>
              <a:rPr lang="en" sz="2200">
                <a:solidFill>
                  <a:srgbClr val="002060"/>
                </a:solidFill>
                <a:latin typeface="Barlow Condensed"/>
                <a:ea typeface="Barlow Condensed"/>
                <a:cs typeface="Barlow Condensed"/>
                <a:sym typeface="Barlow Condensed"/>
              </a:rPr>
              <a:t>Integration of Multiple Fields:</a:t>
            </a:r>
            <a:endParaRPr sz="2200">
              <a:solidFill>
                <a:srgbClr val="002060"/>
              </a:solidFill>
              <a:latin typeface="Barlow Condensed"/>
              <a:ea typeface="Barlow Condensed"/>
              <a:cs typeface="Barlow Condensed"/>
              <a:sym typeface="Barlow Condensed"/>
            </a:endParaRPr>
          </a:p>
          <a:p>
            <a:pPr indent="-347299" lvl="1" marL="719999" rtl="0" algn="l">
              <a:lnSpc>
                <a:spcPct val="90000"/>
              </a:lnSpc>
              <a:spcBef>
                <a:spcPts val="1200"/>
              </a:spcBef>
              <a:spcAft>
                <a:spcPts val="0"/>
              </a:spcAft>
              <a:buClr>
                <a:srgbClr val="002060"/>
              </a:buClr>
              <a:buSzPts val="2200"/>
              <a:buFont typeface="Barlow Condensed"/>
              <a:buChar char="⎯"/>
            </a:pPr>
            <a:r>
              <a:rPr lang="en" sz="1800">
                <a:solidFill>
                  <a:srgbClr val="002060"/>
                </a:solidFill>
                <a:latin typeface="Barlow Condensed"/>
                <a:ea typeface="Barlow Condensed"/>
                <a:cs typeface="Barlow Condensed"/>
                <a:sym typeface="Barlow Condensed"/>
              </a:rPr>
              <a:t>Legal studies: Understanding regulations and compliance.</a:t>
            </a:r>
            <a:endParaRPr sz="1800">
              <a:solidFill>
                <a:srgbClr val="002060"/>
              </a:solidFill>
              <a:latin typeface="Barlow Condensed"/>
              <a:ea typeface="Barlow Condensed"/>
              <a:cs typeface="Barlow Condensed"/>
              <a:sym typeface="Barlow Condensed"/>
            </a:endParaRPr>
          </a:p>
          <a:p>
            <a:pPr indent="-347299" lvl="1" marL="719999" rtl="0" algn="l">
              <a:lnSpc>
                <a:spcPct val="90000"/>
              </a:lnSpc>
              <a:spcBef>
                <a:spcPts val="1200"/>
              </a:spcBef>
              <a:spcAft>
                <a:spcPts val="0"/>
              </a:spcAft>
              <a:buClr>
                <a:srgbClr val="002060"/>
              </a:buClr>
              <a:buSzPts val="2200"/>
              <a:buFont typeface="Barlow Condensed"/>
              <a:buChar char="⎯"/>
            </a:pPr>
            <a:r>
              <a:rPr lang="en" sz="1800">
                <a:solidFill>
                  <a:srgbClr val="002060"/>
                </a:solidFill>
                <a:latin typeface="Barlow Condensed"/>
                <a:ea typeface="Barlow Condensed"/>
                <a:cs typeface="Barlow Condensed"/>
                <a:sym typeface="Barlow Condensed"/>
              </a:rPr>
              <a:t>Business studies: Identifying practical solutions for SMEs.</a:t>
            </a:r>
            <a:endParaRPr sz="1800">
              <a:solidFill>
                <a:srgbClr val="002060"/>
              </a:solidFill>
              <a:latin typeface="Barlow Condensed"/>
              <a:ea typeface="Barlow Condensed"/>
              <a:cs typeface="Barlow Condensed"/>
              <a:sym typeface="Barlow Condensed"/>
            </a:endParaRPr>
          </a:p>
          <a:p>
            <a:pPr indent="-347299" lvl="1" marL="719999" rtl="0" algn="l">
              <a:lnSpc>
                <a:spcPct val="90000"/>
              </a:lnSpc>
              <a:spcBef>
                <a:spcPts val="1200"/>
              </a:spcBef>
              <a:spcAft>
                <a:spcPts val="0"/>
              </a:spcAft>
              <a:buClr>
                <a:srgbClr val="002060"/>
              </a:buClr>
              <a:buSzPts val="2200"/>
              <a:buFont typeface="Barlow Condensed"/>
              <a:buChar char="⎯"/>
            </a:pPr>
            <a:r>
              <a:rPr lang="en" sz="1800">
                <a:solidFill>
                  <a:srgbClr val="002060"/>
                </a:solidFill>
                <a:latin typeface="Barlow Condensed"/>
                <a:ea typeface="Barlow Condensed"/>
                <a:cs typeface="Barlow Condensed"/>
                <a:sym typeface="Barlow Condensed"/>
              </a:rPr>
              <a:t>Social sciences: Examining public perception and behavior.</a:t>
            </a:r>
            <a:endParaRPr sz="1800">
              <a:solidFill>
                <a:srgbClr val="002060"/>
              </a:solidFill>
              <a:latin typeface="Barlow Condensed"/>
              <a:ea typeface="Barlow Condensed"/>
              <a:cs typeface="Barlow Condensed"/>
              <a:sym typeface="Barlow Condensed"/>
            </a:endParaRPr>
          </a:p>
          <a:p>
            <a:pPr indent="-321900" lvl="0" marL="360000" rtl="0" algn="l">
              <a:lnSpc>
                <a:spcPct val="90000"/>
              </a:lnSpc>
              <a:spcBef>
                <a:spcPts val="1200"/>
              </a:spcBef>
              <a:spcAft>
                <a:spcPts val="0"/>
              </a:spcAft>
              <a:buClr>
                <a:srgbClr val="002060"/>
              </a:buClr>
              <a:buSzPts val="2200"/>
              <a:buFont typeface="Barlow Condensed"/>
              <a:buChar char="⎯"/>
            </a:pPr>
            <a:r>
              <a:rPr lang="en" sz="2200">
                <a:solidFill>
                  <a:srgbClr val="002060"/>
                </a:solidFill>
                <a:latin typeface="Barlow Condensed"/>
                <a:ea typeface="Barlow Condensed"/>
                <a:cs typeface="Barlow Condensed"/>
                <a:sym typeface="Barlow Condensed"/>
              </a:rPr>
              <a:t>Holistic Approach:</a:t>
            </a:r>
            <a:endParaRPr sz="2200">
              <a:solidFill>
                <a:srgbClr val="002060"/>
              </a:solidFill>
              <a:latin typeface="Barlow Condensed"/>
              <a:ea typeface="Barlow Condensed"/>
              <a:cs typeface="Barlow Condensed"/>
              <a:sym typeface="Barlow Condensed"/>
            </a:endParaRPr>
          </a:p>
          <a:p>
            <a:pPr indent="-347299" lvl="1" marL="719999" rtl="0" algn="l">
              <a:lnSpc>
                <a:spcPct val="90000"/>
              </a:lnSpc>
              <a:spcBef>
                <a:spcPts val="1200"/>
              </a:spcBef>
              <a:spcAft>
                <a:spcPts val="0"/>
              </a:spcAft>
              <a:buClr>
                <a:srgbClr val="002060"/>
              </a:buClr>
              <a:buSzPts val="2200"/>
              <a:buFont typeface="Barlow Condensed"/>
              <a:buChar char="⎯"/>
            </a:pPr>
            <a:r>
              <a:rPr lang="en" sz="1800">
                <a:solidFill>
                  <a:srgbClr val="002060"/>
                </a:solidFill>
                <a:latin typeface="Barlow Condensed"/>
                <a:ea typeface="Barlow Condensed"/>
                <a:cs typeface="Barlow Condensed"/>
                <a:sym typeface="Barlow Condensed"/>
              </a:rPr>
              <a:t>Ensures cybersecurity is analyzed from technical, legal, economic, and societal viewpoints.</a:t>
            </a:r>
            <a:endParaRPr sz="30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solidFill>
                <a:srgbClr val="002060"/>
              </a:solidFill>
              <a:latin typeface="Barlow Condensed"/>
              <a:ea typeface="Barlow Condensed"/>
              <a:cs typeface="Barlow Condensed"/>
              <a:sym typeface="Barlow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628200" y="625300"/>
            <a:ext cx="4782000" cy="4185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rgbClr val="EC008B"/>
                </a:solidFill>
                <a:latin typeface="Barlow Condensed Medium"/>
                <a:ea typeface="Barlow Condensed Medium"/>
                <a:cs typeface="Barlow Condensed Medium"/>
                <a:sym typeface="Barlow Condensed Medium"/>
              </a:rPr>
              <a:t>Team 2</a:t>
            </a:r>
            <a:endParaRPr>
              <a:solidFill>
                <a:srgbClr val="EC008B"/>
              </a:solidFill>
              <a:latin typeface="Barlow Condensed Medium"/>
              <a:ea typeface="Barlow Condensed Medium"/>
              <a:cs typeface="Barlow Condensed Medium"/>
              <a:sym typeface="Barlow Condensed Medium"/>
            </a:endParaRPr>
          </a:p>
          <a:p>
            <a:pPr indent="0" lvl="0" marL="0" rtl="0" algn="l">
              <a:spcBef>
                <a:spcPts val="0"/>
              </a:spcBef>
              <a:spcAft>
                <a:spcPts val="0"/>
              </a:spcAft>
              <a:buNone/>
            </a:pPr>
            <a:r>
              <a:rPr lang="en" sz="2000">
                <a:solidFill>
                  <a:srgbClr val="262261"/>
                </a:solidFill>
                <a:latin typeface="Barlow Condensed"/>
                <a:ea typeface="Barlow Condensed"/>
                <a:cs typeface="Barlow Condensed"/>
                <a:sym typeface="Barlow Condensed"/>
              </a:rPr>
              <a:t>Supervisor(s): Terry McDonald, Tanel Kadalipp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rPr lang="en" sz="2000">
                <a:solidFill>
                  <a:srgbClr val="262261"/>
                </a:solidFill>
                <a:latin typeface="Barlow Condensed"/>
                <a:ea typeface="Barlow Condensed"/>
                <a:cs typeface="Barlow Condensed"/>
                <a:sym typeface="Barlow Condensed"/>
              </a:rPr>
              <a:t>Group members: </a:t>
            </a:r>
            <a:r>
              <a:rPr lang="en" sz="2000">
                <a:latin typeface="Barlow Condensed"/>
                <a:ea typeface="Barlow Condensed"/>
                <a:cs typeface="Barlow Condensed"/>
                <a:sym typeface="Barlow Condensed"/>
              </a:rPr>
              <a:t>Ahsan Nazir, Anna-Liisa Schon, Estere Mitule, Karolina Tupits, Lisett Aasamets, Paul Parn, Robins Svarcs </a:t>
            </a:r>
            <a:endParaRPr sz="2000">
              <a:solidFill>
                <a:srgbClr val="262261"/>
              </a:solidFill>
              <a:latin typeface="Barlow Condensed"/>
              <a:ea typeface="Barlow Condensed"/>
              <a:cs typeface="Barlow Condensed"/>
              <a:sym typeface="Barlow Condensed"/>
            </a:endParaRPr>
          </a:p>
          <a:p>
            <a:pPr indent="0" lvl="0" marL="0" rtl="0" algn="l">
              <a:spcBef>
                <a:spcPts val="0"/>
              </a:spcBef>
              <a:spcAft>
                <a:spcPts val="0"/>
              </a:spcAft>
              <a:buNone/>
            </a:pPr>
            <a:r>
              <a:t/>
            </a:r>
            <a:endParaRPr sz="1700">
              <a:solidFill>
                <a:srgbClr val="262261"/>
              </a:solidFill>
              <a:latin typeface="Barlow Condensed"/>
              <a:ea typeface="Barlow Condensed"/>
              <a:cs typeface="Barlow Condensed"/>
              <a:sym typeface="Barlow Condense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5"/>
          <p:cNvSpPr txBox="1"/>
          <p:nvPr>
            <p:ph type="title"/>
          </p:nvPr>
        </p:nvSpPr>
        <p:spPr>
          <a:xfrm>
            <a:off x="590550" y="693003"/>
            <a:ext cx="7962900" cy="4071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None/>
            </a:pPr>
            <a:r>
              <a:rPr lang="en" sz="3000">
                <a:solidFill>
                  <a:srgbClr val="EC008B"/>
                </a:solidFill>
                <a:latin typeface="Barlow Condensed Medium"/>
                <a:ea typeface="Barlow Condensed Medium"/>
                <a:cs typeface="Barlow Condensed Medium"/>
                <a:sym typeface="Barlow Condensed Medium"/>
              </a:rPr>
              <a:t>Team 5: Stakeholders</a:t>
            </a:r>
            <a:endParaRPr/>
          </a:p>
        </p:txBody>
      </p:sp>
      <p:sp>
        <p:nvSpPr>
          <p:cNvPr id="341" name="Google Shape;341;p55"/>
          <p:cNvSpPr txBox="1"/>
          <p:nvPr>
            <p:ph idx="1" type="body"/>
          </p:nvPr>
        </p:nvSpPr>
        <p:spPr>
          <a:xfrm>
            <a:off x="625320" y="1371978"/>
            <a:ext cx="7909200" cy="2925300"/>
          </a:xfrm>
          <a:prstGeom prst="rect">
            <a:avLst/>
          </a:prstGeom>
        </p:spPr>
        <p:txBody>
          <a:bodyPr anchorCtr="0" anchor="t" bIns="45700" lIns="91425" spcFirstLastPara="1" rIns="91425" wrap="square" tIns="45700">
            <a:noAutofit/>
          </a:bodyPr>
          <a:lstStyle/>
          <a:p>
            <a:pPr indent="0" lvl="0" marL="0" rtl="0" algn="l">
              <a:lnSpc>
                <a:spcPct val="90000"/>
              </a:lnSpc>
              <a:spcBef>
                <a:spcPts val="1200"/>
              </a:spcBef>
              <a:spcAft>
                <a:spcPts val="0"/>
              </a:spcAft>
              <a:buClr>
                <a:schemeClr val="dk1"/>
              </a:buClr>
              <a:buSzPts val="1100"/>
              <a:buFont typeface="Arial"/>
              <a:buNone/>
            </a:pPr>
            <a:r>
              <a:rPr lang="en" sz="2600">
                <a:solidFill>
                  <a:srgbClr val="002060"/>
                </a:solidFill>
                <a:latin typeface="Barlow Condensed"/>
                <a:ea typeface="Barlow Condensed"/>
                <a:cs typeface="Barlow Condensed"/>
                <a:sym typeface="Barlow Condensed"/>
              </a:rPr>
              <a:t>Stakeholders</a:t>
            </a:r>
            <a:r>
              <a:rPr lang="en">
                <a:solidFill>
                  <a:srgbClr val="002060"/>
                </a:solidFill>
                <a:latin typeface="Barlow Condensed"/>
                <a:ea typeface="Barlow Condensed"/>
                <a:cs typeface="Barlow Condensed"/>
                <a:sym typeface="Barlow Condensed"/>
              </a:rPr>
              <a:t>:</a:t>
            </a:r>
            <a:endParaRPr>
              <a:solidFill>
                <a:srgbClr val="002060"/>
              </a:solidFill>
              <a:latin typeface="Barlow Condensed"/>
              <a:ea typeface="Barlow Condensed"/>
              <a:cs typeface="Barlow Condensed"/>
              <a:sym typeface="Barlow Condensed"/>
            </a:endParaRPr>
          </a:p>
          <a:p>
            <a:pPr indent="-385399" lvl="1" marL="719999" rtl="0" algn="l">
              <a:lnSpc>
                <a:spcPct val="90000"/>
              </a:lnSpc>
              <a:spcBef>
                <a:spcPts val="1200"/>
              </a:spcBef>
              <a:spcAft>
                <a:spcPts val="0"/>
              </a:spcAft>
              <a:buClr>
                <a:srgbClr val="002060"/>
              </a:buClr>
              <a:buSzPts val="2800"/>
              <a:buFont typeface="Barlow Condensed"/>
              <a:buChar char="⎯"/>
            </a:pPr>
            <a:r>
              <a:rPr lang="en">
                <a:solidFill>
                  <a:srgbClr val="002060"/>
                </a:solidFill>
                <a:latin typeface="Barlow Condensed"/>
                <a:ea typeface="Barlow Condensed"/>
                <a:cs typeface="Barlow Condensed"/>
                <a:sym typeface="Barlow Condensed"/>
              </a:rPr>
              <a:t>Business Oriented: Small to medium sized enterprises </a:t>
            </a:r>
            <a:endParaRPr>
              <a:solidFill>
                <a:srgbClr val="002060"/>
              </a:solidFill>
              <a:latin typeface="Barlow Condensed"/>
              <a:ea typeface="Barlow Condensed"/>
              <a:cs typeface="Barlow Condensed"/>
              <a:sym typeface="Barlow Condensed"/>
            </a:endParaRPr>
          </a:p>
          <a:p>
            <a:pPr indent="-385399" lvl="1" marL="719999" rtl="0" algn="l">
              <a:lnSpc>
                <a:spcPct val="90000"/>
              </a:lnSpc>
              <a:spcBef>
                <a:spcPts val="1200"/>
              </a:spcBef>
              <a:spcAft>
                <a:spcPts val="0"/>
              </a:spcAft>
              <a:buClr>
                <a:srgbClr val="002060"/>
              </a:buClr>
              <a:buSzPts val="2800"/>
              <a:buFont typeface="Barlow Condensed"/>
              <a:buChar char="⎯"/>
            </a:pPr>
            <a:r>
              <a:rPr lang="en">
                <a:solidFill>
                  <a:srgbClr val="002060"/>
                </a:solidFill>
                <a:latin typeface="Barlow Condensed"/>
                <a:ea typeface="Barlow Condensed"/>
                <a:cs typeface="Barlow Condensed"/>
                <a:sym typeface="Barlow Condensed"/>
              </a:rPr>
              <a:t>Research gap: Seemingly large gaps in research in cyber oriented governmental systems. </a:t>
            </a:r>
            <a:endParaRPr>
              <a:solidFill>
                <a:srgbClr val="002060"/>
              </a:solidFill>
              <a:latin typeface="Barlow Condensed"/>
              <a:ea typeface="Barlow Condensed"/>
              <a:cs typeface="Barlow Condensed"/>
              <a:sym typeface="Barlow Condensed"/>
            </a:endParaRPr>
          </a:p>
          <a:p>
            <a:pPr indent="-385399" lvl="1" marL="719999" rtl="0" algn="l">
              <a:lnSpc>
                <a:spcPct val="90000"/>
              </a:lnSpc>
              <a:spcBef>
                <a:spcPts val="1200"/>
              </a:spcBef>
              <a:spcAft>
                <a:spcPts val="0"/>
              </a:spcAft>
              <a:buClr>
                <a:srgbClr val="002060"/>
              </a:buClr>
              <a:buSzPts val="2800"/>
              <a:buFont typeface="Barlow Condensed"/>
              <a:buChar char="⎯"/>
            </a:pPr>
            <a:r>
              <a:rPr lang="en">
                <a:solidFill>
                  <a:srgbClr val="002060"/>
                </a:solidFill>
                <a:latin typeface="Barlow Condensed"/>
                <a:ea typeface="Barlow Condensed"/>
                <a:cs typeface="Barlow Condensed"/>
                <a:sym typeface="Barlow Condensed"/>
              </a:rPr>
              <a:t>Average Listener: Digital hygiene and good practices</a:t>
            </a:r>
            <a:endParaRPr>
              <a:solidFill>
                <a:srgbClr val="002060"/>
              </a:solidFill>
              <a:latin typeface="Barlow Condensed"/>
              <a:ea typeface="Barlow Condensed"/>
              <a:cs typeface="Barlow Condensed"/>
              <a:sym typeface="Barlow Condensed"/>
            </a:endParaRPr>
          </a:p>
          <a:p>
            <a:pPr indent="0" lvl="0" marL="0" rtl="0" algn="l">
              <a:lnSpc>
                <a:spcPct val="90000"/>
              </a:lnSpc>
              <a:spcBef>
                <a:spcPts val="1200"/>
              </a:spcBef>
              <a:spcAft>
                <a:spcPts val="0"/>
              </a:spcAft>
              <a:buNone/>
            </a:pPr>
            <a:r>
              <a:rPr lang="en">
                <a:solidFill>
                  <a:srgbClr val="002060"/>
                </a:solidFill>
                <a:latin typeface="Barlow Condensed"/>
                <a:ea typeface="Barlow Condensed"/>
                <a:cs typeface="Barlow Condensed"/>
                <a:sym typeface="Barlow Condensed"/>
              </a:rPr>
              <a:t>Our guest: Sharirah, Founfer of Antigon Security</a:t>
            </a:r>
            <a:endParaRPr>
              <a:solidFill>
                <a:srgbClr val="002060"/>
              </a:solidFill>
              <a:latin typeface="Barlow Condensed"/>
              <a:ea typeface="Barlow Condensed"/>
              <a:cs typeface="Barlow Condensed"/>
              <a:sym typeface="Barlow Condense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6"/>
          <p:cNvSpPr txBox="1"/>
          <p:nvPr>
            <p:ph type="title"/>
          </p:nvPr>
        </p:nvSpPr>
        <p:spPr>
          <a:xfrm>
            <a:off x="598475" y="695828"/>
            <a:ext cx="7962900" cy="347400"/>
          </a:xfrm>
          <a:prstGeom prst="rect">
            <a:avLst/>
          </a:prstGeom>
        </p:spPr>
        <p:txBody>
          <a:bodyPr anchorCtr="0" anchor="t" bIns="45700" lIns="91425" spcFirstLastPara="1" rIns="91425" wrap="square" tIns="45700">
            <a:noAutofit/>
          </a:bodyPr>
          <a:lstStyle/>
          <a:p>
            <a:pPr indent="0" lvl="0" marL="0" rtl="0" algn="l">
              <a:lnSpc>
                <a:spcPct val="54000"/>
              </a:lnSpc>
              <a:spcBef>
                <a:spcPts val="0"/>
              </a:spcBef>
              <a:spcAft>
                <a:spcPts val="0"/>
              </a:spcAft>
              <a:buNone/>
            </a:pPr>
            <a:r>
              <a:rPr lang="en" sz="3000">
                <a:solidFill>
                  <a:srgbClr val="EC008B"/>
                </a:solidFill>
                <a:latin typeface="Barlow Condensed Medium"/>
                <a:ea typeface="Barlow Condensed Medium"/>
                <a:cs typeface="Barlow Condensed Medium"/>
                <a:sym typeface="Barlow Condensed Medium"/>
              </a:rPr>
              <a:t>Team 5: Sources</a:t>
            </a:r>
            <a:endParaRPr/>
          </a:p>
        </p:txBody>
      </p:sp>
      <p:sp>
        <p:nvSpPr>
          <p:cNvPr id="347" name="Google Shape;347;p56"/>
          <p:cNvSpPr txBox="1"/>
          <p:nvPr>
            <p:ph idx="1" type="body"/>
          </p:nvPr>
        </p:nvSpPr>
        <p:spPr>
          <a:xfrm>
            <a:off x="625320" y="1371978"/>
            <a:ext cx="7909200" cy="29253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Estonian Information System Autohrity. Estonia’s Cybersecurity Starts With You</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RIA. Cyber Security in Estonia 2025 (strategy paper).</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Cybersecurity Act of Estonia 2025 (strategy paper)</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Hybrid CoE Paper 8: Cyber Deterrence and the 2007 Lessons.</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Digital Watch Observatory. Cyber-Conscius Estonia: Cybersecurity Strategy 2024-2030</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Invest in Estonia. Business Opportunities: Cyber Security</a:t>
            </a:r>
            <a:endParaRPr sz="2000">
              <a:solidFill>
                <a:srgbClr val="002060"/>
              </a:solidFill>
              <a:latin typeface="Barlow Condensed"/>
              <a:ea typeface="Barlow Condensed"/>
              <a:cs typeface="Barlow Condensed"/>
              <a:sym typeface="Barlow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628650" y="464083"/>
            <a:ext cx="7886700" cy="126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0" lang="en" sz="2900">
                <a:solidFill>
                  <a:srgbClr val="EC008B"/>
                </a:solidFill>
                <a:latin typeface="Barlow Condensed Medium"/>
                <a:ea typeface="Barlow Condensed Medium"/>
                <a:cs typeface="Barlow Condensed Medium"/>
                <a:sym typeface="Barlow Condensed Medium"/>
              </a:rPr>
              <a:t>Team </a:t>
            </a:r>
            <a:r>
              <a:rPr lang="en" sz="2900">
                <a:solidFill>
                  <a:srgbClr val="EC008B"/>
                </a:solidFill>
                <a:latin typeface="Barlow Condensed Medium"/>
                <a:ea typeface="Barlow Condensed Medium"/>
                <a:cs typeface="Barlow Condensed Medium"/>
                <a:sym typeface="Barlow Condensed Medium"/>
              </a:rPr>
              <a:t>2</a:t>
            </a:r>
            <a:r>
              <a:rPr i="0"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Sleep Paralysis”</a:t>
            </a:r>
            <a:endParaRPr i="0" sz="2900">
              <a:solidFill>
                <a:srgbClr val="EC008B"/>
              </a:solidFill>
              <a:latin typeface="Barlow Condensed Medium"/>
              <a:ea typeface="Barlow Condensed Medium"/>
              <a:cs typeface="Barlow Condensed Medium"/>
              <a:sym typeface="Barlow Condensed Medium"/>
            </a:endParaRPr>
          </a:p>
        </p:txBody>
      </p:sp>
      <p:sp>
        <p:nvSpPr>
          <p:cNvPr id="114" name="Google Shape;114;p20"/>
          <p:cNvSpPr txBox="1"/>
          <p:nvPr>
            <p:ph idx="1" type="body"/>
          </p:nvPr>
        </p:nvSpPr>
        <p:spPr>
          <a:xfrm>
            <a:off x="617395" y="1458209"/>
            <a:ext cx="7909200" cy="2476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Podcast focus</a:t>
            </a:r>
            <a:r>
              <a:rPr lang="en" sz="1500">
                <a:solidFill>
                  <a:srgbClr val="002060"/>
                </a:solidFill>
                <a:latin typeface="Barlow Condensed"/>
                <a:ea typeface="Barlow Condensed"/>
                <a:cs typeface="Barlow Condensed"/>
                <a:sym typeface="Barlow Condensed"/>
              </a:rPr>
              <a:t>: To investigate the science behind sleep paralysis, debunk cultural myths, and provide evidence based coping strategies for sufferers.</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b="1" lang="en" sz="1500">
                <a:solidFill>
                  <a:srgbClr val="002060"/>
                </a:solidFill>
                <a:latin typeface="Barlow Condensed"/>
                <a:ea typeface="Barlow Condensed"/>
                <a:cs typeface="Barlow Condensed"/>
                <a:sym typeface="Barlow Condensed"/>
              </a:rPr>
              <a:t>Episode goals</a:t>
            </a:r>
            <a:r>
              <a:rPr lang="en" sz="1500">
                <a:solidFill>
                  <a:srgbClr val="002060"/>
                </a:solidFill>
                <a:latin typeface="Barlow Condensed"/>
                <a:ea typeface="Barlow Condensed"/>
                <a:cs typeface="Barlow Condensed"/>
                <a:sym typeface="Barlow Condensed"/>
              </a:rPr>
              <a:t>: </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lang="en" sz="1500">
                <a:solidFill>
                  <a:srgbClr val="002060"/>
                </a:solidFill>
                <a:latin typeface="Barlow Condensed"/>
                <a:ea typeface="Barlow Condensed"/>
                <a:cs typeface="Barlow Condensed"/>
                <a:sym typeface="Barlow Condensed"/>
              </a:rPr>
              <a:t>Explain the neurological causes (REM sleep disruption, stress triggers). </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lang="en" sz="1500">
                <a:solidFill>
                  <a:srgbClr val="002060"/>
                </a:solidFill>
                <a:latin typeface="Barlow Condensed"/>
                <a:ea typeface="Barlow Condensed"/>
                <a:cs typeface="Barlow Condensed"/>
                <a:sym typeface="Barlow Condensed"/>
              </a:rPr>
              <a:t>Compare global cultural interpretations (e.g. Jinn in Egypt vs. medical explanations).  </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lang="en" sz="1500">
                <a:solidFill>
                  <a:srgbClr val="002060"/>
                </a:solidFill>
                <a:latin typeface="Barlow Condensed"/>
                <a:ea typeface="Barlow Condensed"/>
                <a:cs typeface="Barlow Condensed"/>
                <a:sym typeface="Barlow Condensed"/>
              </a:rPr>
              <a:t>Offer practical solutions (sleep hygiene, stress reduction) to reduce episodes.</a:t>
            </a:r>
            <a:endParaRPr sz="15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sz="2900">
              <a:solidFill>
                <a:srgbClr val="002060"/>
              </a:solidFill>
              <a:latin typeface="Barlow Condensed"/>
              <a:ea typeface="Barlow Condensed"/>
              <a:cs typeface="Barlow Condensed"/>
              <a:sym typeface="Barlow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628650" y="464083"/>
            <a:ext cx="7886700" cy="126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i="0" lang="en" sz="2900">
                <a:solidFill>
                  <a:srgbClr val="EC008B"/>
                </a:solidFill>
                <a:latin typeface="Barlow Condensed Medium"/>
                <a:ea typeface="Barlow Condensed Medium"/>
                <a:cs typeface="Barlow Condensed Medium"/>
                <a:sym typeface="Barlow Condensed Medium"/>
              </a:rPr>
              <a:t>Team </a:t>
            </a:r>
            <a:r>
              <a:rPr lang="en" sz="2900">
                <a:solidFill>
                  <a:srgbClr val="EC008B"/>
                </a:solidFill>
                <a:latin typeface="Barlow Condensed Medium"/>
                <a:ea typeface="Barlow Condensed Medium"/>
                <a:cs typeface="Barlow Condensed Medium"/>
                <a:sym typeface="Barlow Condensed Medium"/>
              </a:rPr>
              <a:t>2</a:t>
            </a:r>
            <a:r>
              <a:rPr i="0" lang="en" sz="2900">
                <a:solidFill>
                  <a:srgbClr val="EC008B"/>
                </a:solidFill>
                <a:latin typeface="Barlow Condensed Medium"/>
                <a:ea typeface="Barlow Condensed Medium"/>
                <a:cs typeface="Barlow Condensed Medium"/>
                <a:sym typeface="Barlow Condensed Medium"/>
              </a:rPr>
              <a:t>: “</a:t>
            </a:r>
            <a:r>
              <a:rPr lang="en" sz="2900">
                <a:solidFill>
                  <a:srgbClr val="EC008B"/>
                </a:solidFill>
                <a:latin typeface="Barlow Condensed Medium"/>
                <a:ea typeface="Barlow Condensed Medium"/>
                <a:cs typeface="Barlow Condensed Medium"/>
                <a:sym typeface="Barlow Condensed Medium"/>
              </a:rPr>
              <a:t>Sleep Paralysis”</a:t>
            </a:r>
            <a:endParaRPr i="0" sz="2900">
              <a:solidFill>
                <a:srgbClr val="EC008B"/>
              </a:solidFill>
              <a:latin typeface="Barlow Condensed Medium"/>
              <a:ea typeface="Barlow Condensed Medium"/>
              <a:cs typeface="Barlow Condensed Medium"/>
              <a:sym typeface="Barlow Condensed Medium"/>
            </a:endParaRPr>
          </a:p>
        </p:txBody>
      </p:sp>
      <p:sp>
        <p:nvSpPr>
          <p:cNvPr id="121" name="Google Shape;121;p21"/>
          <p:cNvSpPr txBox="1"/>
          <p:nvPr>
            <p:ph idx="1" type="body"/>
          </p:nvPr>
        </p:nvSpPr>
        <p:spPr>
          <a:xfrm>
            <a:off x="617400" y="1074599"/>
            <a:ext cx="7909200" cy="28605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 sz="1500">
                <a:solidFill>
                  <a:srgbClr val="002060"/>
                </a:solidFill>
                <a:latin typeface="Barlow Condensed"/>
                <a:ea typeface="Barlow Condensed"/>
                <a:cs typeface="Barlow Condensed"/>
                <a:sym typeface="Barlow Condensed"/>
              </a:rPr>
              <a:t>Team Role</a:t>
            </a:r>
            <a:r>
              <a:rPr lang="en" sz="1500">
                <a:solidFill>
                  <a:srgbClr val="002060"/>
                </a:solidFill>
                <a:latin typeface="Barlow Condensed"/>
                <a:ea typeface="Barlow Condensed"/>
                <a:cs typeface="Barlow Condensed"/>
                <a:sym typeface="Barlow Condensed"/>
              </a:rPr>
              <a:t>: </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a:t>
            </a:r>
            <a:r>
              <a:rPr b="1" lang="en" sz="1500">
                <a:solidFill>
                  <a:srgbClr val="002060"/>
                </a:solidFill>
                <a:latin typeface="Barlow Condensed"/>
                <a:ea typeface="Barlow Condensed"/>
                <a:cs typeface="Barlow Condensed"/>
                <a:sym typeface="Barlow Condensed"/>
              </a:rPr>
              <a:t> Role</a:t>
            </a:r>
            <a:r>
              <a:rPr lang="en" sz="1500">
                <a:solidFill>
                  <a:srgbClr val="002060"/>
                </a:solidFill>
                <a:latin typeface="Barlow Condensed"/>
                <a:ea typeface="Barlow Condensed"/>
                <a:cs typeface="Barlow Condensed"/>
                <a:sym typeface="Barlow Condensed"/>
              </a:rPr>
              <a:t>	                                                   </a:t>
            </a:r>
            <a:r>
              <a:rPr b="1" lang="en" sz="1500">
                <a:solidFill>
                  <a:srgbClr val="002060"/>
                </a:solidFill>
                <a:latin typeface="Barlow Condensed"/>
                <a:ea typeface="Barlow Condensed"/>
                <a:cs typeface="Barlow Condensed"/>
                <a:sym typeface="Barlow Condensed"/>
              </a:rPr>
              <a:t>Responsibilities</a:t>
            </a:r>
            <a:r>
              <a:rPr lang="en" sz="1500">
                <a:solidFill>
                  <a:srgbClr val="002060"/>
                </a:solidFill>
                <a:latin typeface="Barlow Condensed"/>
                <a:ea typeface="Barlow Condensed"/>
                <a:cs typeface="Barlow Condensed"/>
                <a:sym typeface="Barlow Condensed"/>
              </a:rPr>
              <a:t>	                                        </a:t>
            </a:r>
            <a:r>
              <a:rPr b="1" lang="en" sz="1500">
                <a:solidFill>
                  <a:srgbClr val="002060"/>
                </a:solidFill>
                <a:latin typeface="Barlow Condensed"/>
                <a:ea typeface="Barlow Condensed"/>
                <a:cs typeface="Barlow Condensed"/>
                <a:sym typeface="Barlow Condensed"/>
              </a:rPr>
              <a:t>Team Members</a:t>
            </a:r>
            <a:r>
              <a:rPr lang="en" sz="1500">
                <a:solidFill>
                  <a:srgbClr val="002060"/>
                </a:solidFill>
                <a:latin typeface="Barlow Condensed"/>
                <a:ea typeface="Barlow Condensed"/>
                <a:cs typeface="Barlow Condensed"/>
                <a:sym typeface="Barlow Condensed"/>
              </a:rPr>
              <a:t> </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Research	                         Analyzed 20+ studies on sleep science                 Ahsan,Estere, Anna-Liisa </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Hosts                                   Conducted expert interview &amp; listener Q&amp;A                 Estere,Lisett, Karolina</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Sound recordist	                                Audio set-up and recording	                                     Robins </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Clr>
                <a:schemeClr val="dk1"/>
              </a:buClr>
              <a:buSzPts val="1100"/>
              <a:buFont typeface="Arial"/>
              <a:buNone/>
            </a:pPr>
            <a:r>
              <a:rPr lang="en" sz="1500">
                <a:solidFill>
                  <a:srgbClr val="002060"/>
                </a:solidFill>
                <a:latin typeface="Barlow Condensed"/>
                <a:ea typeface="Barlow Condensed"/>
                <a:cs typeface="Barlow Condensed"/>
                <a:sym typeface="Barlow Condensed"/>
              </a:rPr>
              <a:t>	       Sound editor	                                Edited and uploaded the podcast	                           Paul</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Scriptwriters	                          Combined research + storytelling	                             Lisett, Karolina </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Marketing                                    	Promoted via Instagram/Spotify	                      Anna-Liisa</a:t>
            </a:r>
            <a:endParaRPr sz="1500">
              <a:solidFill>
                <a:srgbClr val="002060"/>
              </a:solidFill>
              <a:latin typeface="Barlow Condensed"/>
              <a:ea typeface="Barlow Condensed"/>
              <a:cs typeface="Barlow Condensed"/>
              <a:sym typeface="Barlow Condensed"/>
            </a:endParaRPr>
          </a:p>
          <a:p>
            <a:pPr indent="0" lvl="0" marL="0" rtl="0" algn="l">
              <a:lnSpc>
                <a:spcPct val="115000"/>
              </a:lnSpc>
              <a:spcBef>
                <a:spcPts val="1000"/>
              </a:spcBef>
              <a:spcAft>
                <a:spcPts val="0"/>
              </a:spcAft>
              <a:buNone/>
            </a:pPr>
            <a:r>
              <a:rPr lang="en" sz="1500">
                <a:solidFill>
                  <a:srgbClr val="002060"/>
                </a:solidFill>
                <a:latin typeface="Barlow Condensed"/>
                <a:ea typeface="Barlow Condensed"/>
                <a:cs typeface="Barlow Condensed"/>
                <a:sym typeface="Barlow Condensed"/>
              </a:rPr>
              <a:t>                    Final Insights                                        Portfolio and Presentation                                      Ahsan Nazir</a:t>
            </a:r>
            <a:endParaRPr sz="1500">
              <a:solidFill>
                <a:srgbClr val="002060"/>
              </a:solidFill>
              <a:latin typeface="Barlow Condensed"/>
              <a:ea typeface="Barlow Condensed"/>
              <a:cs typeface="Barlow Condensed"/>
              <a:sym typeface="Barlow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2</a:t>
            </a:r>
            <a:r>
              <a:rPr i="0" lang="en" sz="3000">
                <a:solidFill>
                  <a:srgbClr val="EC008B"/>
                </a:solidFill>
                <a:latin typeface="Barlow Condensed Medium"/>
                <a:ea typeface="Barlow Condensed Medium"/>
                <a:cs typeface="Barlow Condensed Medium"/>
                <a:sym typeface="Barlow Condensed Medium"/>
              </a:rPr>
              <a:t>: Problem, significance, and goal</a:t>
            </a:r>
            <a:endParaRPr i="0" sz="3000">
              <a:solidFill>
                <a:srgbClr val="EC008B"/>
              </a:solidFill>
              <a:latin typeface="Barlow Condensed Medium"/>
              <a:ea typeface="Barlow Condensed Medium"/>
              <a:cs typeface="Barlow Condensed Medium"/>
              <a:sym typeface="Barlow Condensed Medium"/>
            </a:endParaRPr>
          </a:p>
        </p:txBody>
      </p:sp>
      <p:sp>
        <p:nvSpPr>
          <p:cNvPr id="128" name="Google Shape;128;p22"/>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0" lvl="0" marL="12700" rtl="0" algn="l">
              <a:lnSpc>
                <a:spcPct val="115000"/>
              </a:lnSpc>
              <a:spcBef>
                <a:spcPts val="0"/>
              </a:spcBef>
              <a:spcAft>
                <a:spcPts val="0"/>
              </a:spcAft>
              <a:buClr>
                <a:schemeClr val="dk1"/>
              </a:buClr>
              <a:buSzPts val="1100"/>
              <a:buFont typeface="Arial"/>
              <a:buNone/>
            </a:pPr>
            <a:r>
              <a:rPr b="1" lang="en" sz="1300">
                <a:solidFill>
                  <a:srgbClr val="002060"/>
                </a:solidFill>
                <a:latin typeface="Barlow Condensed"/>
                <a:ea typeface="Barlow Condensed"/>
                <a:cs typeface="Barlow Condensed"/>
                <a:sym typeface="Barlow Condensed"/>
              </a:rPr>
              <a:t>What was the problem being solved?</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We tackled widespread fear and misinformation about sleep paralysis by explaining its science (REM disruption) and debunking supernatural myths.</a:t>
            </a:r>
            <a:endParaRPr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900">
                <a:solidFill>
                  <a:srgbClr val="002060"/>
                </a:solidFill>
                <a:latin typeface="Barlow Condensed"/>
                <a:ea typeface="Barlow Condensed"/>
                <a:cs typeface="Barlow Condensed"/>
                <a:sym typeface="Barlow Condensed"/>
              </a:rPr>
              <a:t>●</a:t>
            </a:r>
            <a:r>
              <a:rPr b="1" lang="en" sz="1300">
                <a:solidFill>
                  <a:srgbClr val="002060"/>
                </a:solidFill>
                <a:latin typeface="Barlow Condensed"/>
                <a:ea typeface="Barlow Condensed"/>
                <a:cs typeface="Barlow Condensed"/>
                <a:sym typeface="Barlow Condensed"/>
              </a:rPr>
              <a:t>Why was it important to deal with this topic?</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Despite affecting about 8% of people, sleep paralysis remains shrouded in misinformation. Cultural beliefs about demon attacks or ghost visits often worsen the trauma. Through our episode, we presented neurological explanations, compared global interpretations, and gave science backed advice to help people manage episodes.</a:t>
            </a:r>
            <a:endParaRPr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900">
                <a:solidFill>
                  <a:srgbClr val="002060"/>
                </a:solidFill>
                <a:latin typeface="Barlow Condensed"/>
                <a:ea typeface="Barlow Condensed"/>
                <a:cs typeface="Barlow Condensed"/>
                <a:sym typeface="Barlow Condensed"/>
              </a:rPr>
              <a:t>●</a:t>
            </a:r>
            <a:r>
              <a:rPr b="1" lang="en" sz="1300">
                <a:solidFill>
                  <a:srgbClr val="002060"/>
                </a:solidFill>
                <a:latin typeface="Barlow Condensed"/>
                <a:ea typeface="Barlow Condensed"/>
                <a:cs typeface="Barlow Condensed"/>
                <a:sym typeface="Barlow Condensed"/>
              </a:rPr>
              <a:t>What was the goal of the project or what did you want to achieve?</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Our podcast explained sleep paralysis scientifically (REM sleep disruption) while debunking myths, featuring expert insights from Dr. Katrin Põld and practical prevention tips like sleep positioning and stress management. Through this approach, we transformed fear into understanding, helping sufferers manage episodes confidently.</a:t>
            </a:r>
            <a:endParaRPr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900">
                <a:solidFill>
                  <a:srgbClr val="002060"/>
                </a:solidFill>
                <a:latin typeface="Barlow Condensed"/>
                <a:ea typeface="Barlow Condensed"/>
                <a:cs typeface="Barlow Condensed"/>
                <a:sym typeface="Barlow Condensed"/>
              </a:rPr>
              <a:t>●</a:t>
            </a:r>
            <a:r>
              <a:rPr b="1" lang="en" sz="1300">
                <a:solidFill>
                  <a:srgbClr val="002060"/>
                </a:solidFill>
                <a:latin typeface="Barlow Condensed"/>
                <a:ea typeface="Barlow Condensed"/>
                <a:cs typeface="Barlow Condensed"/>
                <a:sym typeface="Barlow Condensed"/>
              </a:rPr>
              <a:t>How do you know you've reached your goal?</a:t>
            </a:r>
            <a:endParaRPr b="1" sz="1300">
              <a:solidFill>
                <a:srgbClr val="002060"/>
              </a:solidFill>
              <a:latin typeface="Barlow Condensed"/>
              <a:ea typeface="Barlow Condensed"/>
              <a:cs typeface="Barlow Condensed"/>
              <a:sym typeface="Barlow Condensed"/>
            </a:endParaRPr>
          </a:p>
          <a:p>
            <a:pPr indent="0" lvl="0" marL="12700" rtl="0" algn="l">
              <a:lnSpc>
                <a:spcPct val="115000"/>
              </a:lnSpc>
              <a:spcBef>
                <a:spcPts val="0"/>
              </a:spcBef>
              <a:spcAft>
                <a:spcPts val="0"/>
              </a:spcAft>
              <a:buClr>
                <a:schemeClr val="dk1"/>
              </a:buClr>
              <a:buSzPts val="1100"/>
              <a:buFont typeface="Arial"/>
              <a:buNone/>
            </a:pPr>
            <a:r>
              <a:rPr lang="en" sz="1300">
                <a:solidFill>
                  <a:srgbClr val="002060"/>
                </a:solidFill>
                <a:latin typeface="Barlow Condensed"/>
                <a:ea typeface="Barlow Condensed"/>
                <a:cs typeface="Barlow Condensed"/>
                <a:sym typeface="Barlow Condensed"/>
              </a:rPr>
              <a:t>Our listeners told us they finally understood sleep paralysis better, and the episode reached enough of people on Spotify.</a:t>
            </a:r>
            <a:endParaRPr sz="1300">
              <a:solidFill>
                <a:srgbClr val="002060"/>
              </a:solidFill>
              <a:latin typeface="Barlow Condensed"/>
              <a:ea typeface="Barlow Condensed"/>
              <a:cs typeface="Barlow Condensed"/>
              <a:sym typeface="Barlow Condensed"/>
            </a:endParaRPr>
          </a:p>
          <a:p>
            <a:pPr indent="-630000" lvl="0" marL="360000" rtl="0" algn="r">
              <a:lnSpc>
                <a:spcPct val="150000"/>
              </a:lnSpc>
              <a:spcBef>
                <a:spcPts val="0"/>
              </a:spcBef>
              <a:spcAft>
                <a:spcPts val="0"/>
              </a:spcAft>
              <a:buClr>
                <a:schemeClr val="dk1"/>
              </a:buClr>
              <a:buSzPts val="1100"/>
              <a:buFont typeface="Arial"/>
              <a:buNone/>
            </a:pPr>
            <a:r>
              <a:t/>
            </a:r>
            <a:endParaRPr sz="2300"/>
          </a:p>
          <a:p>
            <a:pPr indent="0" lvl="0" marL="0" rtl="0" algn="l">
              <a:spcBef>
                <a:spcPts val="1000"/>
              </a:spcBef>
              <a:spcAft>
                <a:spcPts val="0"/>
              </a:spcAft>
              <a:buNone/>
            </a:pPr>
            <a:r>
              <a:t/>
            </a:r>
            <a:endParaRPr sz="1500">
              <a:solidFill>
                <a:srgbClr val="262261"/>
              </a:solidFill>
              <a:latin typeface="Barlow Condensed Medium"/>
              <a:ea typeface="Barlow Condensed Medium"/>
              <a:cs typeface="Barlow Condensed Medium"/>
              <a:sym typeface="Barlow Condense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2</a:t>
            </a:r>
            <a:r>
              <a:rPr i="0" lang="en" sz="3000">
                <a:solidFill>
                  <a:srgbClr val="EC008B"/>
                </a:solidFill>
                <a:latin typeface="Barlow Condensed Medium"/>
                <a:ea typeface="Barlow Condensed Medium"/>
                <a:cs typeface="Barlow Condensed Medium"/>
                <a:sym typeface="Barlow Condensed Medium"/>
              </a:rPr>
              <a:t>: </a:t>
            </a:r>
            <a:r>
              <a:rPr lang="en" sz="3000">
                <a:solidFill>
                  <a:srgbClr val="EC008B"/>
                </a:solidFill>
                <a:latin typeface="Barlow Condensed Medium"/>
                <a:ea typeface="Barlow Condensed Medium"/>
                <a:cs typeface="Barlow Condensed Medium"/>
                <a:sym typeface="Barlow Condensed Medium"/>
              </a:rPr>
              <a:t>Implementation of activities</a:t>
            </a:r>
            <a:endParaRPr i="0" sz="3000">
              <a:solidFill>
                <a:srgbClr val="EC008B"/>
              </a:solidFill>
              <a:latin typeface="Barlow Condensed Medium"/>
              <a:ea typeface="Barlow Condensed Medium"/>
              <a:cs typeface="Barlow Condensed Medium"/>
              <a:sym typeface="Barlow Condensed Medium"/>
            </a:endParaRPr>
          </a:p>
        </p:txBody>
      </p:sp>
      <p:sp>
        <p:nvSpPr>
          <p:cNvPr id="135" name="Google Shape;135;p23"/>
          <p:cNvSpPr txBox="1"/>
          <p:nvPr>
            <p:ph idx="1" type="body"/>
          </p:nvPr>
        </p:nvSpPr>
        <p:spPr>
          <a:xfrm>
            <a:off x="625325" y="864575"/>
            <a:ext cx="7909200" cy="3554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000">
              <a:solidFill>
                <a:srgbClr val="002060"/>
              </a:solidFill>
              <a:latin typeface="Barlow Condensed"/>
              <a:ea typeface="Barlow Condensed"/>
              <a:cs typeface="Barlow Condensed"/>
              <a:sym typeface="Barlow Condensed"/>
            </a:endParaRPr>
          </a:p>
          <a:p>
            <a:pPr indent="-355600" lvl="0" marL="457200" rtl="0" algn="l">
              <a:spcBef>
                <a:spcPts val="100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Deciding on the topic and dividing work</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Conducting research and writing the script</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Interviewing our expert guest</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Recording and Editing </a:t>
            </a:r>
            <a:endParaRPr sz="2000">
              <a:solidFill>
                <a:srgbClr val="002060"/>
              </a:solidFill>
              <a:latin typeface="Barlow Condensed"/>
              <a:ea typeface="Barlow Condensed"/>
              <a:cs typeface="Barlow Condensed"/>
              <a:sym typeface="Barlow Condensed"/>
            </a:endParaRPr>
          </a:p>
          <a:p>
            <a:pPr indent="-355600" lvl="0" marL="457200" rtl="0" algn="l">
              <a:spcBef>
                <a:spcPts val="0"/>
              </a:spcBef>
              <a:spcAft>
                <a:spcPts val="0"/>
              </a:spcAft>
              <a:buClr>
                <a:srgbClr val="002060"/>
              </a:buClr>
              <a:buSzPts val="2000"/>
              <a:buFont typeface="Barlow Condensed"/>
              <a:buChar char="-"/>
            </a:pPr>
            <a:r>
              <a:rPr lang="en" sz="2000">
                <a:solidFill>
                  <a:srgbClr val="002060"/>
                </a:solidFill>
                <a:latin typeface="Barlow Condensed"/>
                <a:ea typeface="Barlow Condensed"/>
                <a:cs typeface="Barlow Condensed"/>
                <a:sym typeface="Barlow Condensed"/>
              </a:rPr>
              <a:t>Publishing the episode and promotion</a:t>
            </a:r>
            <a:endParaRPr sz="2000">
              <a:solidFill>
                <a:srgbClr val="002060"/>
              </a:solidFill>
              <a:latin typeface="Barlow Condensed"/>
              <a:ea typeface="Barlow Condensed"/>
              <a:cs typeface="Barlow Condensed"/>
              <a:sym typeface="Barlow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628650" y="464076"/>
            <a:ext cx="7886700" cy="40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0" lang="en" sz="3000">
                <a:solidFill>
                  <a:srgbClr val="EC008B"/>
                </a:solidFill>
                <a:latin typeface="Barlow Condensed Medium"/>
                <a:ea typeface="Barlow Condensed Medium"/>
                <a:cs typeface="Barlow Condensed Medium"/>
                <a:sym typeface="Barlow Condensed Medium"/>
              </a:rPr>
              <a:t>Team </a:t>
            </a:r>
            <a:r>
              <a:rPr lang="en" sz="3000">
                <a:solidFill>
                  <a:srgbClr val="EC008B"/>
                </a:solidFill>
                <a:latin typeface="Barlow Condensed Medium"/>
                <a:ea typeface="Barlow Condensed Medium"/>
                <a:cs typeface="Barlow Condensed Medium"/>
                <a:sym typeface="Barlow Condensed Medium"/>
              </a:rPr>
              <a:t>2</a:t>
            </a:r>
            <a:r>
              <a:rPr i="0" lang="en" sz="3000">
                <a:solidFill>
                  <a:srgbClr val="EC008B"/>
                </a:solidFill>
                <a:latin typeface="Barlow Condensed Medium"/>
                <a:ea typeface="Barlow Condensed Medium"/>
                <a:cs typeface="Barlow Condensed Medium"/>
                <a:sym typeface="Barlow Condensed Medium"/>
              </a:rPr>
              <a:t>: </a:t>
            </a:r>
            <a:r>
              <a:rPr lang="en" sz="3000">
                <a:solidFill>
                  <a:srgbClr val="EC008B"/>
                </a:solidFill>
                <a:latin typeface="Barlow Condensed Medium"/>
                <a:ea typeface="Barlow Condensed Medium"/>
                <a:cs typeface="Barlow Condensed Medium"/>
                <a:sym typeface="Barlow Condensed Medium"/>
              </a:rPr>
              <a:t>Stakeholders</a:t>
            </a:r>
            <a:endParaRPr i="0" sz="3000">
              <a:solidFill>
                <a:srgbClr val="EC008B"/>
              </a:solidFill>
              <a:latin typeface="Barlow Condensed Medium"/>
              <a:ea typeface="Barlow Condensed Medium"/>
              <a:cs typeface="Barlow Condensed Medium"/>
              <a:sym typeface="Barlow Condensed Medium"/>
            </a:endParaRPr>
          </a:p>
        </p:txBody>
      </p:sp>
      <p:sp>
        <p:nvSpPr>
          <p:cNvPr id="142" name="Google Shape;142;p24"/>
          <p:cNvSpPr txBox="1"/>
          <p:nvPr>
            <p:ph idx="1" type="body"/>
          </p:nvPr>
        </p:nvSpPr>
        <p:spPr>
          <a:xfrm>
            <a:off x="617400" y="1040800"/>
            <a:ext cx="7909200" cy="3554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 sz="2000">
                <a:solidFill>
                  <a:srgbClr val="262261"/>
                </a:solidFill>
                <a:latin typeface="Barlow Condensed"/>
                <a:ea typeface="Barlow Condensed"/>
                <a:cs typeface="Barlow Condensed"/>
                <a:sym typeface="Barlow Condensed"/>
              </a:rPr>
              <a:t>TU Students</a:t>
            </a:r>
            <a:r>
              <a:rPr lang="en" sz="2000">
                <a:solidFill>
                  <a:srgbClr val="262261"/>
                </a:solidFill>
                <a:latin typeface="Barlow Condensed"/>
                <a:ea typeface="Barlow Condensed"/>
                <a:cs typeface="Barlow Condensed"/>
                <a:sym typeface="Barlow Condensed"/>
              </a:rPr>
              <a:t> – Primary audience, gained scientific understanding of sleep paralysis.  </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rPr b="1" lang="en" sz="2000">
                <a:solidFill>
                  <a:srgbClr val="262261"/>
                </a:solidFill>
                <a:latin typeface="Barlow Condensed"/>
                <a:ea typeface="Barlow Condensed"/>
                <a:cs typeface="Barlow Condensed"/>
                <a:sym typeface="Barlow Condensed"/>
              </a:rPr>
              <a:t>Dr. Katrin Põld</a:t>
            </a:r>
            <a:r>
              <a:rPr lang="en" sz="2000">
                <a:solidFill>
                  <a:srgbClr val="262261"/>
                </a:solidFill>
                <a:latin typeface="Barlow Condensed"/>
                <a:ea typeface="Barlow Condensed"/>
                <a:cs typeface="Barlow Condensed"/>
                <a:sym typeface="Barlow Condensed"/>
              </a:rPr>
              <a:t> – Shared expert knowledge with a broader public audience.  </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rPr b="1" lang="en" sz="2000">
                <a:solidFill>
                  <a:srgbClr val="262261"/>
                </a:solidFill>
                <a:latin typeface="Barlow Condensed"/>
                <a:ea typeface="Barlow Condensed"/>
                <a:cs typeface="Barlow Condensed"/>
                <a:sym typeface="Barlow Condensed"/>
              </a:rPr>
              <a:t>Mental Health Groups</a:t>
            </a:r>
            <a:r>
              <a:rPr lang="en" sz="2000">
                <a:solidFill>
                  <a:srgbClr val="262261"/>
                </a:solidFill>
                <a:latin typeface="Barlow Condensed"/>
                <a:ea typeface="Barlow Condensed"/>
                <a:cs typeface="Barlow Condensed"/>
                <a:sym typeface="Barlow Condensed"/>
              </a:rPr>
              <a:t> – Used the episode as an educational tool.  </a:t>
            </a:r>
            <a:endParaRPr sz="2000">
              <a:solidFill>
                <a:srgbClr val="262261"/>
              </a:solidFill>
              <a:latin typeface="Barlow Condensed"/>
              <a:ea typeface="Barlow Condensed"/>
              <a:cs typeface="Barlow Condensed"/>
              <a:sym typeface="Barlow Condensed"/>
            </a:endParaRPr>
          </a:p>
          <a:p>
            <a:pPr indent="0" lvl="0" marL="0" rtl="0" algn="l">
              <a:spcBef>
                <a:spcPts val="1000"/>
              </a:spcBef>
              <a:spcAft>
                <a:spcPts val="0"/>
              </a:spcAft>
              <a:buNone/>
            </a:pPr>
            <a:r>
              <a:rPr b="1" lang="en" sz="2000">
                <a:solidFill>
                  <a:srgbClr val="262261"/>
                </a:solidFill>
                <a:latin typeface="Barlow Condensed"/>
                <a:ea typeface="Barlow Condensed"/>
                <a:cs typeface="Barlow Condensed"/>
                <a:sym typeface="Barlow Condensed"/>
              </a:rPr>
              <a:t>General Public</a:t>
            </a:r>
            <a:r>
              <a:rPr lang="en" sz="2000">
                <a:solidFill>
                  <a:srgbClr val="262261"/>
                </a:solidFill>
                <a:latin typeface="Barlow Condensed"/>
                <a:ea typeface="Barlow Condensed"/>
                <a:cs typeface="Barlow Condensed"/>
                <a:sym typeface="Barlow Condensed"/>
              </a:rPr>
              <a:t> – Demystified sleep paralysis through accessible science.</a:t>
            </a:r>
            <a:endParaRPr sz="2000">
              <a:solidFill>
                <a:srgbClr val="262261"/>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