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31cf1ab98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431cf1ab98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60e80217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360e802173c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0e802173c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360e802173c_4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0e802173c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360e802173c_4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31cf1ab98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431cf1ab98_1_2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31cf1ab98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431cf1ab98_1_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31cf1ab98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431cf1ab98_1_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31cf1ab98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3431cf1ab98_1_1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60e936134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60e936134e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31cf1ab98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431cf1ab98_1_1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31cf1ab98_1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431cf1ab98_1_1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0e7be965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60e7be965c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0e802173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60e802173c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hyperlink" Target="https://sisuloome.e-koolikott.ee/node/25818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6" l="0" r="0" t="-776"/>
            </a:stretch>
          </a:blipFill>
          <a:ln>
            <a:noFill/>
          </a:ln>
        </p:spPr>
      </p:sp>
      <p:sp>
        <p:nvSpPr>
          <p:cNvPr id="130" name="Google Shape;130;p25"/>
          <p:cNvSpPr/>
          <p:nvPr/>
        </p:nvSpPr>
        <p:spPr>
          <a:xfrm>
            <a:off x="514350" y="2765600"/>
            <a:ext cx="1308091" cy="1308091"/>
          </a:xfrm>
          <a:custGeom>
            <a:rect b="b" l="l" r="r" t="t"/>
            <a:pathLst>
              <a:path extrusionOk="0" h="2616182" w="2616182">
                <a:moveTo>
                  <a:pt x="0" y="0"/>
                </a:moveTo>
                <a:lnTo>
                  <a:pt x="2616182" y="0"/>
                </a:lnTo>
                <a:lnTo>
                  <a:pt x="2616182" y="2616183"/>
                </a:lnTo>
                <a:lnTo>
                  <a:pt x="0" y="2616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25"/>
          <p:cNvSpPr txBox="1"/>
          <p:nvPr/>
        </p:nvSpPr>
        <p:spPr>
          <a:xfrm>
            <a:off x="514350" y="864894"/>
            <a:ext cx="4731999" cy="1536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SOOME KEELE DIGITAALNE ÕPPEMATERJAL EESTI ÕPPIJALE II</a:t>
            </a:r>
            <a:endParaRPr sz="700"/>
          </a:p>
        </p:txBody>
      </p:sp>
      <p:sp>
        <p:nvSpPr>
          <p:cNvPr id="132" name="Google Shape;132;p25"/>
          <p:cNvSpPr txBox="1"/>
          <p:nvPr/>
        </p:nvSpPr>
        <p:spPr>
          <a:xfrm>
            <a:off x="514350" y="4399856"/>
            <a:ext cx="4731999" cy="229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13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ELU PROJEKT 2025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9" l="0" r="0" t="-809"/>
            </a:stretch>
          </a:blipFill>
          <a:ln>
            <a:noFill/>
          </a:ln>
        </p:spPr>
      </p:sp>
      <p:grpSp>
        <p:nvGrpSpPr>
          <p:cNvPr id="274" name="Google Shape;274;p34"/>
          <p:cNvGrpSpPr/>
          <p:nvPr/>
        </p:nvGrpSpPr>
        <p:grpSpPr>
          <a:xfrm>
            <a:off x="817350" y="725199"/>
            <a:ext cx="7509172" cy="2540340"/>
            <a:chOff x="0" y="-57150"/>
            <a:chExt cx="3955527" cy="913200"/>
          </a:xfrm>
        </p:grpSpPr>
        <p:sp>
          <p:nvSpPr>
            <p:cNvPr id="275" name="Google Shape;275;p34"/>
            <p:cNvSpPr/>
            <p:nvPr/>
          </p:nvSpPr>
          <p:spPr>
            <a:xfrm>
              <a:off x="0" y="0"/>
              <a:ext cx="3955527" cy="856042"/>
            </a:xfrm>
            <a:custGeom>
              <a:rect b="b" l="l" r="r" t="t"/>
              <a:pathLst>
                <a:path extrusionOk="0" h="856042" w="3955527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829752"/>
                  </a:lnTo>
                  <a:cubicBezTo>
                    <a:pt x="3955527" y="844272"/>
                    <a:pt x="3943757" y="856042"/>
                    <a:pt x="3929237" y="856042"/>
                  </a:cubicBezTo>
                  <a:lnTo>
                    <a:pt x="26290" y="856042"/>
                  </a:lnTo>
                  <a:cubicBezTo>
                    <a:pt x="11770" y="856042"/>
                    <a:pt x="0" y="844272"/>
                    <a:pt x="0" y="829752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4"/>
            <p:cNvSpPr txBox="1"/>
            <p:nvPr/>
          </p:nvSpPr>
          <p:spPr>
            <a:xfrm>
              <a:off x="0" y="-57150"/>
              <a:ext cx="3955500" cy="9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34"/>
          <p:cNvSpPr txBox="1"/>
          <p:nvPr/>
        </p:nvSpPr>
        <p:spPr>
          <a:xfrm>
            <a:off x="2107488" y="1134775"/>
            <a:ext cx="492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8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ILMNENUD PROBLEEMID</a:t>
            </a:r>
            <a:endParaRPr sz="700"/>
          </a:p>
        </p:txBody>
      </p:sp>
      <p:sp>
        <p:nvSpPr>
          <p:cNvPr id="278" name="Google Shape;278;p34"/>
          <p:cNvSpPr txBox="1"/>
          <p:nvPr/>
        </p:nvSpPr>
        <p:spPr>
          <a:xfrm>
            <a:off x="1245743" y="1897826"/>
            <a:ext cx="66525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Dialoogide ja tekstide lindistamine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Puu </a:t>
            </a: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ehitamisega</a:t>
            </a: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 kaasnenud piirangud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Raskused eelmise aasta materjalide ületoomisel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34"/>
          <p:cNvSpPr txBox="1"/>
          <p:nvPr/>
        </p:nvSpPr>
        <p:spPr>
          <a:xfrm>
            <a:off x="1881754" y="3322146"/>
            <a:ext cx="5380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9" l="0" r="0" t="-809"/>
            </a:stretch>
          </a:blipFill>
          <a:ln>
            <a:noFill/>
          </a:ln>
        </p:spPr>
      </p:sp>
      <p:grpSp>
        <p:nvGrpSpPr>
          <p:cNvPr id="285" name="Google Shape;285;p35"/>
          <p:cNvGrpSpPr/>
          <p:nvPr/>
        </p:nvGrpSpPr>
        <p:grpSpPr>
          <a:xfrm>
            <a:off x="817413" y="1275073"/>
            <a:ext cx="7509172" cy="2154787"/>
            <a:chOff x="0" y="-57150"/>
            <a:chExt cx="3955527" cy="913200"/>
          </a:xfrm>
        </p:grpSpPr>
        <p:sp>
          <p:nvSpPr>
            <p:cNvPr id="286" name="Google Shape;286;p35"/>
            <p:cNvSpPr/>
            <p:nvPr/>
          </p:nvSpPr>
          <p:spPr>
            <a:xfrm>
              <a:off x="0" y="0"/>
              <a:ext cx="3955527" cy="856042"/>
            </a:xfrm>
            <a:custGeom>
              <a:rect b="b" l="l" r="r" t="t"/>
              <a:pathLst>
                <a:path extrusionOk="0" h="856042" w="3955527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829752"/>
                  </a:lnTo>
                  <a:cubicBezTo>
                    <a:pt x="3955527" y="844272"/>
                    <a:pt x="3943757" y="856042"/>
                    <a:pt x="3929237" y="856042"/>
                  </a:cubicBezTo>
                  <a:lnTo>
                    <a:pt x="26290" y="856042"/>
                  </a:lnTo>
                  <a:cubicBezTo>
                    <a:pt x="11770" y="856042"/>
                    <a:pt x="0" y="844272"/>
                    <a:pt x="0" y="829752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5"/>
            <p:cNvSpPr txBox="1"/>
            <p:nvPr/>
          </p:nvSpPr>
          <p:spPr>
            <a:xfrm>
              <a:off x="0" y="-57150"/>
              <a:ext cx="3955500" cy="9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35"/>
          <p:cNvSpPr txBox="1"/>
          <p:nvPr/>
        </p:nvSpPr>
        <p:spPr>
          <a:xfrm>
            <a:off x="2598911" y="658635"/>
            <a:ext cx="407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JÄTKUSUUTLIKKUS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1366606" y="1862863"/>
            <a:ext cx="66525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e-Koolikoti keskkond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Juhendmaterjal edasistele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Olemasolevatest materjalidest täiemahuline digitaalne õppematerjal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1881754" y="3322146"/>
            <a:ext cx="5380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9" l="0" r="0" t="-809"/>
            </a:stretch>
          </a:blipFill>
          <a:ln>
            <a:noFill/>
          </a:ln>
        </p:spPr>
      </p:sp>
      <p:sp>
        <p:nvSpPr>
          <p:cNvPr id="296" name="Google Shape;296;p36"/>
          <p:cNvSpPr txBox="1"/>
          <p:nvPr/>
        </p:nvSpPr>
        <p:spPr>
          <a:xfrm>
            <a:off x="2535424" y="1021610"/>
            <a:ext cx="4073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97" name="Google Shape;297;p36"/>
          <p:cNvSpPr txBox="1"/>
          <p:nvPr/>
        </p:nvSpPr>
        <p:spPr>
          <a:xfrm>
            <a:off x="1245693" y="1452701"/>
            <a:ext cx="665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6"/>
          <p:cNvSpPr/>
          <p:nvPr/>
        </p:nvSpPr>
        <p:spPr>
          <a:xfrm>
            <a:off x="1626475" y="2047600"/>
            <a:ext cx="6002018" cy="1117049"/>
          </a:xfrm>
          <a:custGeom>
            <a:rect b="b" l="l" r="r" t="t"/>
            <a:pathLst>
              <a:path extrusionOk="0" h="479935" w="2781932">
                <a:moveTo>
                  <a:pt x="37381" y="0"/>
                </a:moveTo>
                <a:lnTo>
                  <a:pt x="2744551" y="0"/>
                </a:lnTo>
                <a:cubicBezTo>
                  <a:pt x="2754465" y="0"/>
                  <a:pt x="2763973" y="3938"/>
                  <a:pt x="2770983" y="10949"/>
                </a:cubicBezTo>
                <a:cubicBezTo>
                  <a:pt x="2777994" y="17959"/>
                  <a:pt x="2781932" y="27467"/>
                  <a:pt x="2781932" y="37381"/>
                </a:cubicBezTo>
                <a:lnTo>
                  <a:pt x="2781932" y="442554"/>
                </a:lnTo>
                <a:cubicBezTo>
                  <a:pt x="2781932" y="452468"/>
                  <a:pt x="2777994" y="461976"/>
                  <a:pt x="2770983" y="468986"/>
                </a:cubicBezTo>
                <a:cubicBezTo>
                  <a:pt x="2763973" y="475996"/>
                  <a:pt x="2754465" y="479935"/>
                  <a:pt x="2744551" y="479935"/>
                </a:cubicBezTo>
                <a:lnTo>
                  <a:pt x="37381" y="479935"/>
                </a:lnTo>
                <a:cubicBezTo>
                  <a:pt x="27467" y="479935"/>
                  <a:pt x="17959" y="475996"/>
                  <a:pt x="10949" y="468986"/>
                </a:cubicBezTo>
                <a:cubicBezTo>
                  <a:pt x="3938" y="461976"/>
                  <a:pt x="0" y="452468"/>
                  <a:pt x="0" y="442554"/>
                </a:cubicBezTo>
                <a:lnTo>
                  <a:pt x="0" y="37381"/>
                </a:lnTo>
                <a:cubicBezTo>
                  <a:pt x="0" y="27467"/>
                  <a:pt x="3938" y="17959"/>
                  <a:pt x="10949" y="10949"/>
                </a:cubicBezTo>
                <a:cubicBezTo>
                  <a:pt x="17959" y="3938"/>
                  <a:pt x="27467" y="0"/>
                  <a:pt x="37381" y="0"/>
                </a:cubicBez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Soome keele digitaalne materjal eesti õppijale</a:t>
            </a:r>
            <a:endParaRPr sz="2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1881754" y="3322146"/>
            <a:ext cx="5380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1" l="0" r="0" t="-813"/>
            </a:stretch>
          </a:blipFill>
          <a:ln>
            <a:noFill/>
          </a:ln>
        </p:spPr>
      </p:sp>
      <p:sp>
        <p:nvSpPr>
          <p:cNvPr id="305" name="Google Shape;305;p37"/>
          <p:cNvSpPr txBox="1"/>
          <p:nvPr/>
        </p:nvSpPr>
        <p:spPr>
          <a:xfrm>
            <a:off x="2008842" y="2225040"/>
            <a:ext cx="5126316" cy="688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4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AITÄH!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1" l="0" r="0" t="-813"/>
            </a:stretch>
          </a:blipFill>
          <a:ln>
            <a:noFill/>
          </a:ln>
        </p:spPr>
      </p:sp>
      <p:grpSp>
        <p:nvGrpSpPr>
          <p:cNvPr id="138" name="Google Shape;138;p26"/>
          <p:cNvGrpSpPr/>
          <p:nvPr/>
        </p:nvGrpSpPr>
        <p:grpSpPr>
          <a:xfrm>
            <a:off x="817339" y="220739"/>
            <a:ext cx="7509321" cy="1733638"/>
            <a:chOff x="0" y="-57150"/>
            <a:chExt cx="3955527" cy="913192"/>
          </a:xfrm>
        </p:grpSpPr>
        <p:sp>
          <p:nvSpPr>
            <p:cNvPr id="139" name="Google Shape;139;p26"/>
            <p:cNvSpPr/>
            <p:nvPr/>
          </p:nvSpPr>
          <p:spPr>
            <a:xfrm>
              <a:off x="0" y="0"/>
              <a:ext cx="3955527" cy="856042"/>
            </a:xfrm>
            <a:custGeom>
              <a:rect b="b" l="l" r="r" t="t"/>
              <a:pathLst>
                <a:path extrusionOk="0" h="856042" w="3955527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829752"/>
                  </a:lnTo>
                  <a:cubicBezTo>
                    <a:pt x="3955527" y="844272"/>
                    <a:pt x="3943757" y="856042"/>
                    <a:pt x="3929237" y="856042"/>
                  </a:cubicBezTo>
                  <a:lnTo>
                    <a:pt x="26290" y="856042"/>
                  </a:lnTo>
                  <a:cubicBezTo>
                    <a:pt x="11770" y="856042"/>
                    <a:pt x="0" y="844272"/>
                    <a:pt x="0" y="829752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6"/>
            <p:cNvSpPr txBox="1"/>
            <p:nvPr/>
          </p:nvSpPr>
          <p:spPr>
            <a:xfrm>
              <a:off x="0" y="-57150"/>
              <a:ext cx="3955527" cy="913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26"/>
          <p:cNvSpPr txBox="1"/>
          <p:nvPr/>
        </p:nvSpPr>
        <p:spPr>
          <a:xfrm>
            <a:off x="2535486" y="435582"/>
            <a:ext cx="4073028" cy="504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8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PROJEKTI TAUST</a:t>
            </a:r>
            <a:endParaRPr sz="700"/>
          </a:p>
        </p:txBody>
      </p:sp>
      <p:sp>
        <p:nvSpPr>
          <p:cNvPr id="142" name="Google Shape;142;p26"/>
          <p:cNvSpPr txBox="1"/>
          <p:nvPr/>
        </p:nvSpPr>
        <p:spPr>
          <a:xfrm>
            <a:off x="1245806" y="992683"/>
            <a:ext cx="6652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B-võõrkeele õppimisel vähemalt kahe võõrkeele valiku olemasolu</a:t>
            </a:r>
            <a:r>
              <a:rPr lang="et" sz="700"/>
              <a:t>.</a:t>
            </a:r>
            <a:endParaRPr sz="700"/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Ajakohase soome keele õpiku puudumine eestikeelsel õppij</a:t>
            </a: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al</a:t>
            </a:r>
            <a:endParaRPr sz="700"/>
          </a:p>
        </p:txBody>
      </p:sp>
      <p:grpSp>
        <p:nvGrpSpPr>
          <p:cNvPr id="143" name="Google Shape;143;p26"/>
          <p:cNvGrpSpPr/>
          <p:nvPr/>
        </p:nvGrpSpPr>
        <p:grpSpPr>
          <a:xfrm>
            <a:off x="817339" y="3035940"/>
            <a:ext cx="7509321" cy="1769803"/>
            <a:chOff x="0" y="-76200"/>
            <a:chExt cx="3955527" cy="932242"/>
          </a:xfrm>
        </p:grpSpPr>
        <p:sp>
          <p:nvSpPr>
            <p:cNvPr id="144" name="Google Shape;144;p26"/>
            <p:cNvSpPr/>
            <p:nvPr/>
          </p:nvSpPr>
          <p:spPr>
            <a:xfrm>
              <a:off x="0" y="0"/>
              <a:ext cx="3955527" cy="856042"/>
            </a:xfrm>
            <a:custGeom>
              <a:rect b="b" l="l" r="r" t="t"/>
              <a:pathLst>
                <a:path extrusionOk="0" h="856042" w="3955527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829752"/>
                  </a:lnTo>
                  <a:cubicBezTo>
                    <a:pt x="3955527" y="844272"/>
                    <a:pt x="3943757" y="856042"/>
                    <a:pt x="3929237" y="856042"/>
                  </a:cubicBezTo>
                  <a:lnTo>
                    <a:pt x="26290" y="856042"/>
                  </a:lnTo>
                  <a:cubicBezTo>
                    <a:pt x="11770" y="856042"/>
                    <a:pt x="0" y="844272"/>
                    <a:pt x="0" y="829752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6"/>
            <p:cNvSpPr txBox="1"/>
            <p:nvPr/>
          </p:nvSpPr>
          <p:spPr>
            <a:xfrm>
              <a:off x="0" y="-76200"/>
              <a:ext cx="3955527" cy="9322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23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26"/>
          <p:cNvSpPr txBox="1"/>
          <p:nvPr/>
        </p:nvSpPr>
        <p:spPr>
          <a:xfrm>
            <a:off x="817339" y="3248620"/>
            <a:ext cx="7509321" cy="504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8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EESMÄRK</a:t>
            </a:r>
            <a:endParaRPr sz="700"/>
          </a:p>
        </p:txBody>
      </p:sp>
      <p:sp>
        <p:nvSpPr>
          <p:cNvPr id="147" name="Google Shape;147;p26"/>
          <p:cNvSpPr txBox="1"/>
          <p:nvPr/>
        </p:nvSpPr>
        <p:spPr>
          <a:xfrm>
            <a:off x="817340" y="3691469"/>
            <a:ext cx="7509300" cy="13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Eelmise aasta materjalide täiendamine 6 teemag</a:t>
            </a: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a;</a:t>
            </a:r>
            <a:endParaRPr sz="700"/>
          </a:p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k</a:t>
            </a: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aasahaaravad ja kättesaadavad õp</a:t>
            </a: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pematerjalid;</a:t>
            </a:r>
            <a:endParaRPr sz="700"/>
          </a:p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õ</a:t>
            </a: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ppimise lihtsustamine.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8" name="Google Shape;148;p26"/>
          <p:cNvGrpSpPr/>
          <p:nvPr/>
        </p:nvGrpSpPr>
        <p:grpSpPr>
          <a:xfrm>
            <a:off x="817340" y="1964944"/>
            <a:ext cx="3622435" cy="1096594"/>
            <a:chOff x="0" y="-57150"/>
            <a:chExt cx="1908114" cy="577630"/>
          </a:xfrm>
        </p:grpSpPr>
        <p:sp>
          <p:nvSpPr>
            <p:cNvPr id="149" name="Google Shape;149;p26"/>
            <p:cNvSpPr/>
            <p:nvPr/>
          </p:nvSpPr>
          <p:spPr>
            <a:xfrm>
              <a:off x="0" y="0"/>
              <a:ext cx="1908114" cy="520480"/>
            </a:xfrm>
            <a:custGeom>
              <a:rect b="b" l="l" r="r" t="t"/>
              <a:pathLst>
                <a:path extrusionOk="0" h="520480" w="1908114">
                  <a:moveTo>
                    <a:pt x="54499" y="0"/>
                  </a:moveTo>
                  <a:lnTo>
                    <a:pt x="1853615" y="0"/>
                  </a:lnTo>
                  <a:cubicBezTo>
                    <a:pt x="1883714" y="0"/>
                    <a:pt x="1908114" y="24400"/>
                    <a:pt x="1908114" y="54499"/>
                  </a:cubicBezTo>
                  <a:lnTo>
                    <a:pt x="1908114" y="465981"/>
                  </a:lnTo>
                  <a:cubicBezTo>
                    <a:pt x="1908114" y="480435"/>
                    <a:pt x="1902372" y="494297"/>
                    <a:pt x="1892152" y="504517"/>
                  </a:cubicBezTo>
                  <a:cubicBezTo>
                    <a:pt x="1881931" y="514738"/>
                    <a:pt x="1868069" y="520480"/>
                    <a:pt x="1853615" y="520480"/>
                  </a:cubicBezTo>
                  <a:lnTo>
                    <a:pt x="54499" y="520480"/>
                  </a:lnTo>
                  <a:cubicBezTo>
                    <a:pt x="40045" y="520480"/>
                    <a:pt x="26183" y="514738"/>
                    <a:pt x="15962" y="504517"/>
                  </a:cubicBezTo>
                  <a:cubicBezTo>
                    <a:pt x="5742" y="494297"/>
                    <a:pt x="0" y="480435"/>
                    <a:pt x="0" y="465981"/>
                  </a:cubicBezTo>
                  <a:lnTo>
                    <a:pt x="0" y="54499"/>
                  </a:lnTo>
                  <a:cubicBezTo>
                    <a:pt x="0" y="24400"/>
                    <a:pt x="24400" y="0"/>
                    <a:pt x="54499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6"/>
            <p:cNvSpPr txBox="1"/>
            <p:nvPr/>
          </p:nvSpPr>
          <p:spPr>
            <a:xfrm>
              <a:off x="0" y="-57150"/>
              <a:ext cx="1908114" cy="577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4704225" y="1969205"/>
            <a:ext cx="3622435" cy="1096594"/>
            <a:chOff x="0" y="-57150"/>
            <a:chExt cx="1908114" cy="577630"/>
          </a:xfrm>
        </p:grpSpPr>
        <p:sp>
          <p:nvSpPr>
            <p:cNvPr id="152" name="Google Shape;152;p26"/>
            <p:cNvSpPr/>
            <p:nvPr/>
          </p:nvSpPr>
          <p:spPr>
            <a:xfrm>
              <a:off x="0" y="0"/>
              <a:ext cx="1908114" cy="520480"/>
            </a:xfrm>
            <a:custGeom>
              <a:rect b="b" l="l" r="r" t="t"/>
              <a:pathLst>
                <a:path extrusionOk="0" h="520480" w="1908114">
                  <a:moveTo>
                    <a:pt x="54499" y="0"/>
                  </a:moveTo>
                  <a:lnTo>
                    <a:pt x="1853615" y="0"/>
                  </a:lnTo>
                  <a:cubicBezTo>
                    <a:pt x="1883714" y="0"/>
                    <a:pt x="1908114" y="24400"/>
                    <a:pt x="1908114" y="54499"/>
                  </a:cubicBezTo>
                  <a:lnTo>
                    <a:pt x="1908114" y="465981"/>
                  </a:lnTo>
                  <a:cubicBezTo>
                    <a:pt x="1908114" y="480435"/>
                    <a:pt x="1902372" y="494297"/>
                    <a:pt x="1892152" y="504517"/>
                  </a:cubicBezTo>
                  <a:cubicBezTo>
                    <a:pt x="1881931" y="514738"/>
                    <a:pt x="1868069" y="520480"/>
                    <a:pt x="1853615" y="520480"/>
                  </a:cubicBezTo>
                  <a:lnTo>
                    <a:pt x="54499" y="520480"/>
                  </a:lnTo>
                  <a:cubicBezTo>
                    <a:pt x="40045" y="520480"/>
                    <a:pt x="26183" y="514738"/>
                    <a:pt x="15962" y="504517"/>
                  </a:cubicBezTo>
                  <a:cubicBezTo>
                    <a:pt x="5742" y="494297"/>
                    <a:pt x="0" y="480435"/>
                    <a:pt x="0" y="465981"/>
                  </a:cubicBezTo>
                  <a:lnTo>
                    <a:pt x="0" y="54499"/>
                  </a:lnTo>
                  <a:cubicBezTo>
                    <a:pt x="0" y="24400"/>
                    <a:pt x="24400" y="0"/>
                    <a:pt x="54499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6"/>
            <p:cNvSpPr txBox="1"/>
            <p:nvPr/>
          </p:nvSpPr>
          <p:spPr>
            <a:xfrm>
              <a:off x="0" y="-57150"/>
              <a:ext cx="1908114" cy="5776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26"/>
          <p:cNvSpPr txBox="1"/>
          <p:nvPr/>
        </p:nvSpPr>
        <p:spPr>
          <a:xfrm>
            <a:off x="1113825" y="2191960"/>
            <a:ext cx="3029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4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Digiõppematerjalide interaktiivsus suurendab </a:t>
            </a:r>
            <a:r>
              <a:rPr b="0" i="0" lang="et" sz="14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noor</a:t>
            </a:r>
            <a:r>
              <a:rPr lang="et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te</a:t>
            </a:r>
            <a:r>
              <a:rPr b="0" i="0" lang="et" sz="14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 motivatsiooni (Real Torres, 2021) </a:t>
            </a:r>
            <a:endParaRPr sz="700"/>
          </a:p>
        </p:txBody>
      </p:sp>
      <p:sp>
        <p:nvSpPr>
          <p:cNvPr id="155" name="Google Shape;155;p26"/>
          <p:cNvSpPr txBox="1"/>
          <p:nvPr/>
        </p:nvSpPr>
        <p:spPr>
          <a:xfrm>
            <a:off x="5000735" y="2068047"/>
            <a:ext cx="30294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4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Eesti ja soome keele sarnasus lihtsustab </a:t>
            </a:r>
            <a:r>
              <a:rPr b="0" i="0" lang="et" sz="14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eestikeelsetel õppijatel</a:t>
            </a:r>
            <a:r>
              <a:rPr b="0" i="0" lang="et" sz="14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 õppida soome keelt kergemini (Kaivapalu, 2009)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1" l="0" r="0" t="-813"/>
            </a:stretch>
          </a:blipFill>
          <a:ln>
            <a:noFill/>
          </a:ln>
        </p:spPr>
      </p:sp>
      <p:sp>
        <p:nvSpPr>
          <p:cNvPr id="161" name="Google Shape;161;p27"/>
          <p:cNvSpPr txBox="1"/>
          <p:nvPr/>
        </p:nvSpPr>
        <p:spPr>
          <a:xfrm>
            <a:off x="1026743" y="744675"/>
            <a:ext cx="3076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grpSp>
        <p:nvGrpSpPr>
          <p:cNvPr id="162" name="Google Shape;162;p27"/>
          <p:cNvGrpSpPr/>
          <p:nvPr/>
        </p:nvGrpSpPr>
        <p:grpSpPr>
          <a:xfrm>
            <a:off x="807550" y="1538749"/>
            <a:ext cx="3544694" cy="2050564"/>
            <a:chOff x="0" y="-57150"/>
            <a:chExt cx="1867201" cy="1129165"/>
          </a:xfrm>
        </p:grpSpPr>
        <p:sp>
          <p:nvSpPr>
            <p:cNvPr id="163" name="Google Shape;163;p27"/>
            <p:cNvSpPr/>
            <p:nvPr/>
          </p:nvSpPr>
          <p:spPr>
            <a:xfrm>
              <a:off x="0" y="0"/>
              <a:ext cx="1867201" cy="1072015"/>
            </a:xfrm>
            <a:custGeom>
              <a:rect b="b" l="l" r="r" t="t"/>
              <a:pathLst>
                <a:path extrusionOk="0" h="1072015" w="1867201">
                  <a:moveTo>
                    <a:pt x="55693" y="0"/>
                  </a:moveTo>
                  <a:lnTo>
                    <a:pt x="1811507" y="0"/>
                  </a:lnTo>
                  <a:cubicBezTo>
                    <a:pt x="1826278" y="0"/>
                    <a:pt x="1840444" y="5868"/>
                    <a:pt x="1850888" y="16312"/>
                  </a:cubicBezTo>
                  <a:cubicBezTo>
                    <a:pt x="1861333" y="26757"/>
                    <a:pt x="1867201" y="40922"/>
                    <a:pt x="1867201" y="55693"/>
                  </a:cubicBezTo>
                  <a:lnTo>
                    <a:pt x="1867201" y="1016322"/>
                  </a:lnTo>
                  <a:cubicBezTo>
                    <a:pt x="1867201" y="1031093"/>
                    <a:pt x="1861333" y="1045259"/>
                    <a:pt x="1850888" y="1055703"/>
                  </a:cubicBezTo>
                  <a:cubicBezTo>
                    <a:pt x="1840444" y="1066148"/>
                    <a:pt x="1826278" y="1072015"/>
                    <a:pt x="1811507" y="1072015"/>
                  </a:cubicBezTo>
                  <a:lnTo>
                    <a:pt x="55693" y="1072015"/>
                  </a:lnTo>
                  <a:cubicBezTo>
                    <a:pt x="40922" y="1072015"/>
                    <a:pt x="26757" y="1066148"/>
                    <a:pt x="16312" y="1055703"/>
                  </a:cubicBezTo>
                  <a:cubicBezTo>
                    <a:pt x="5868" y="1045259"/>
                    <a:pt x="0" y="1031093"/>
                    <a:pt x="0" y="1016322"/>
                  </a:cubicBezTo>
                  <a:lnTo>
                    <a:pt x="0" y="55693"/>
                  </a:lnTo>
                  <a:cubicBezTo>
                    <a:pt x="0" y="40922"/>
                    <a:pt x="5868" y="26757"/>
                    <a:pt x="16312" y="16312"/>
                  </a:cubicBezTo>
                  <a:cubicBezTo>
                    <a:pt x="26757" y="5868"/>
                    <a:pt x="40922" y="0"/>
                    <a:pt x="55693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7"/>
            <p:cNvSpPr txBox="1"/>
            <p:nvPr/>
          </p:nvSpPr>
          <p:spPr>
            <a:xfrm>
              <a:off x="0" y="-57150"/>
              <a:ext cx="1867201" cy="112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27"/>
          <p:cNvGrpSpPr/>
          <p:nvPr/>
        </p:nvGrpSpPr>
        <p:grpSpPr>
          <a:xfrm>
            <a:off x="4791675" y="1538725"/>
            <a:ext cx="3544694" cy="2050564"/>
            <a:chOff x="0" y="-57150"/>
            <a:chExt cx="1867201" cy="1129165"/>
          </a:xfrm>
        </p:grpSpPr>
        <p:sp>
          <p:nvSpPr>
            <p:cNvPr id="166" name="Google Shape;166;p27"/>
            <p:cNvSpPr/>
            <p:nvPr/>
          </p:nvSpPr>
          <p:spPr>
            <a:xfrm>
              <a:off x="0" y="0"/>
              <a:ext cx="1867201" cy="1072015"/>
            </a:xfrm>
            <a:custGeom>
              <a:rect b="b" l="l" r="r" t="t"/>
              <a:pathLst>
                <a:path extrusionOk="0" h="1072015" w="1867201">
                  <a:moveTo>
                    <a:pt x="55693" y="0"/>
                  </a:moveTo>
                  <a:lnTo>
                    <a:pt x="1811507" y="0"/>
                  </a:lnTo>
                  <a:cubicBezTo>
                    <a:pt x="1826278" y="0"/>
                    <a:pt x="1840444" y="5868"/>
                    <a:pt x="1850888" y="16312"/>
                  </a:cubicBezTo>
                  <a:cubicBezTo>
                    <a:pt x="1861333" y="26757"/>
                    <a:pt x="1867201" y="40922"/>
                    <a:pt x="1867201" y="55693"/>
                  </a:cubicBezTo>
                  <a:lnTo>
                    <a:pt x="1867201" y="1016322"/>
                  </a:lnTo>
                  <a:cubicBezTo>
                    <a:pt x="1867201" y="1031093"/>
                    <a:pt x="1861333" y="1045259"/>
                    <a:pt x="1850888" y="1055703"/>
                  </a:cubicBezTo>
                  <a:cubicBezTo>
                    <a:pt x="1840444" y="1066148"/>
                    <a:pt x="1826278" y="1072015"/>
                    <a:pt x="1811507" y="1072015"/>
                  </a:cubicBezTo>
                  <a:lnTo>
                    <a:pt x="55693" y="1072015"/>
                  </a:lnTo>
                  <a:cubicBezTo>
                    <a:pt x="40922" y="1072015"/>
                    <a:pt x="26757" y="1066148"/>
                    <a:pt x="16312" y="1055703"/>
                  </a:cubicBezTo>
                  <a:cubicBezTo>
                    <a:pt x="5868" y="1045259"/>
                    <a:pt x="0" y="1031093"/>
                    <a:pt x="0" y="1016322"/>
                  </a:cubicBezTo>
                  <a:lnTo>
                    <a:pt x="0" y="55693"/>
                  </a:lnTo>
                  <a:cubicBezTo>
                    <a:pt x="0" y="40922"/>
                    <a:pt x="5868" y="26757"/>
                    <a:pt x="16312" y="16312"/>
                  </a:cubicBezTo>
                  <a:cubicBezTo>
                    <a:pt x="26757" y="5868"/>
                    <a:pt x="40922" y="0"/>
                    <a:pt x="55693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7"/>
            <p:cNvSpPr txBox="1"/>
            <p:nvPr/>
          </p:nvSpPr>
          <p:spPr>
            <a:xfrm>
              <a:off x="0" y="-57150"/>
              <a:ext cx="1867201" cy="1129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7"/>
          <p:cNvSpPr txBox="1"/>
          <p:nvPr/>
        </p:nvSpPr>
        <p:spPr>
          <a:xfrm>
            <a:off x="1056651" y="1645045"/>
            <a:ext cx="30465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Johanna Sinik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Hanna Maria Uusma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Alice Peterson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Martina Tomson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Aleksandra Anashkevich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Liisi Nkonde</a:t>
            </a:r>
            <a:endParaRPr sz="7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5040846" y="1645045"/>
            <a:ext cx="30465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Natali Weddro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Greete-Liis Rünt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Katrin Heiste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Liis Rinaldo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Lisette Puhmaste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Mia Meet</a:t>
            </a:r>
            <a:endParaRPr sz="700"/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5665176" y="744677"/>
            <a:ext cx="1797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grpSp>
        <p:nvGrpSpPr>
          <p:cNvPr id="171" name="Google Shape;171;p27"/>
          <p:cNvGrpSpPr/>
          <p:nvPr/>
        </p:nvGrpSpPr>
        <p:grpSpPr>
          <a:xfrm>
            <a:off x="2799618" y="3746311"/>
            <a:ext cx="3544764" cy="1174903"/>
            <a:chOff x="0" y="-76200"/>
            <a:chExt cx="1867201" cy="618879"/>
          </a:xfrm>
        </p:grpSpPr>
        <p:sp>
          <p:nvSpPr>
            <p:cNvPr id="172" name="Google Shape;172;p27"/>
            <p:cNvSpPr/>
            <p:nvPr/>
          </p:nvSpPr>
          <p:spPr>
            <a:xfrm>
              <a:off x="0" y="0"/>
              <a:ext cx="1867201" cy="542679"/>
            </a:xfrm>
            <a:custGeom>
              <a:rect b="b" l="l" r="r" t="t"/>
              <a:pathLst>
                <a:path extrusionOk="0" h="542679" w="1867201">
                  <a:moveTo>
                    <a:pt x="55693" y="0"/>
                  </a:moveTo>
                  <a:lnTo>
                    <a:pt x="1811507" y="0"/>
                  </a:lnTo>
                  <a:cubicBezTo>
                    <a:pt x="1826278" y="0"/>
                    <a:pt x="1840444" y="5868"/>
                    <a:pt x="1850888" y="16312"/>
                  </a:cubicBezTo>
                  <a:cubicBezTo>
                    <a:pt x="1861333" y="26757"/>
                    <a:pt x="1867201" y="40922"/>
                    <a:pt x="1867201" y="55693"/>
                  </a:cubicBezTo>
                  <a:lnTo>
                    <a:pt x="1867201" y="486986"/>
                  </a:lnTo>
                  <a:cubicBezTo>
                    <a:pt x="1867201" y="501756"/>
                    <a:pt x="1861333" y="515922"/>
                    <a:pt x="1850888" y="526367"/>
                  </a:cubicBezTo>
                  <a:cubicBezTo>
                    <a:pt x="1840444" y="536811"/>
                    <a:pt x="1826278" y="542679"/>
                    <a:pt x="1811507" y="542679"/>
                  </a:cubicBezTo>
                  <a:lnTo>
                    <a:pt x="55693" y="542679"/>
                  </a:lnTo>
                  <a:cubicBezTo>
                    <a:pt x="40922" y="542679"/>
                    <a:pt x="26757" y="536811"/>
                    <a:pt x="16312" y="526367"/>
                  </a:cubicBezTo>
                  <a:cubicBezTo>
                    <a:pt x="5868" y="515922"/>
                    <a:pt x="0" y="501756"/>
                    <a:pt x="0" y="486986"/>
                  </a:cubicBezTo>
                  <a:lnTo>
                    <a:pt x="0" y="55693"/>
                  </a:lnTo>
                  <a:cubicBezTo>
                    <a:pt x="0" y="40922"/>
                    <a:pt x="5868" y="26757"/>
                    <a:pt x="16312" y="16312"/>
                  </a:cubicBezTo>
                  <a:cubicBezTo>
                    <a:pt x="26757" y="5868"/>
                    <a:pt x="40922" y="0"/>
                    <a:pt x="55693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7"/>
            <p:cNvSpPr txBox="1"/>
            <p:nvPr/>
          </p:nvSpPr>
          <p:spPr>
            <a:xfrm>
              <a:off x="0" y="-76200"/>
              <a:ext cx="1867201" cy="6188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t" sz="1500" u="none" cap="none" strike="noStrike">
                  <a:solidFill>
                    <a:srgbClr val="0A152F"/>
                  </a:solidFill>
                  <a:latin typeface="Poppins"/>
                  <a:ea typeface="Poppins"/>
                  <a:cs typeface="Poppins"/>
                  <a:sym typeface="Poppins"/>
                </a:rPr>
                <a:t>Karola Velberg</a:t>
              </a:r>
              <a:endParaRPr sz="700"/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t" sz="1500" u="none" cap="none" strike="noStrike">
                  <a:solidFill>
                    <a:srgbClr val="0A152F"/>
                  </a:solidFill>
                  <a:latin typeface="Poppins"/>
                  <a:ea typeface="Poppins"/>
                  <a:cs typeface="Poppins"/>
                  <a:sym typeface="Poppins"/>
                </a:rPr>
                <a:t>Maija Yli-Jokipii</a:t>
              </a:r>
              <a:endParaRPr sz="700"/>
            </a:p>
          </p:txBody>
        </p:sp>
      </p:grpSp>
      <p:grpSp>
        <p:nvGrpSpPr>
          <p:cNvPr id="174" name="Google Shape;174;p27"/>
          <p:cNvGrpSpPr/>
          <p:nvPr/>
        </p:nvGrpSpPr>
        <p:grpSpPr>
          <a:xfrm>
            <a:off x="785531" y="436123"/>
            <a:ext cx="7550754" cy="1174920"/>
            <a:chOff x="-5459" y="-38115"/>
            <a:chExt cx="1872660" cy="618900"/>
          </a:xfrm>
        </p:grpSpPr>
        <p:sp>
          <p:nvSpPr>
            <p:cNvPr id="175" name="Google Shape;175;p27"/>
            <p:cNvSpPr/>
            <p:nvPr/>
          </p:nvSpPr>
          <p:spPr>
            <a:xfrm>
              <a:off x="0" y="0"/>
              <a:ext cx="1867201" cy="542679"/>
            </a:xfrm>
            <a:custGeom>
              <a:rect b="b" l="l" r="r" t="t"/>
              <a:pathLst>
                <a:path extrusionOk="0" h="542679" w="1867201">
                  <a:moveTo>
                    <a:pt x="55693" y="0"/>
                  </a:moveTo>
                  <a:lnTo>
                    <a:pt x="1811507" y="0"/>
                  </a:lnTo>
                  <a:cubicBezTo>
                    <a:pt x="1826278" y="0"/>
                    <a:pt x="1840444" y="5868"/>
                    <a:pt x="1850888" y="16312"/>
                  </a:cubicBezTo>
                  <a:cubicBezTo>
                    <a:pt x="1861333" y="26757"/>
                    <a:pt x="1867201" y="40922"/>
                    <a:pt x="1867201" y="55693"/>
                  </a:cubicBezTo>
                  <a:lnTo>
                    <a:pt x="1867201" y="486986"/>
                  </a:lnTo>
                  <a:cubicBezTo>
                    <a:pt x="1867201" y="501756"/>
                    <a:pt x="1861333" y="515922"/>
                    <a:pt x="1850888" y="526367"/>
                  </a:cubicBezTo>
                  <a:cubicBezTo>
                    <a:pt x="1840444" y="536811"/>
                    <a:pt x="1826278" y="542679"/>
                    <a:pt x="1811507" y="542679"/>
                  </a:cubicBezTo>
                  <a:lnTo>
                    <a:pt x="55693" y="542679"/>
                  </a:lnTo>
                  <a:cubicBezTo>
                    <a:pt x="40922" y="542679"/>
                    <a:pt x="26757" y="536811"/>
                    <a:pt x="16312" y="526367"/>
                  </a:cubicBezTo>
                  <a:cubicBezTo>
                    <a:pt x="5868" y="515922"/>
                    <a:pt x="0" y="501756"/>
                    <a:pt x="0" y="486986"/>
                  </a:cubicBezTo>
                  <a:lnTo>
                    <a:pt x="0" y="55693"/>
                  </a:lnTo>
                  <a:cubicBezTo>
                    <a:pt x="0" y="40922"/>
                    <a:pt x="5868" y="26757"/>
                    <a:pt x="16312" y="16312"/>
                  </a:cubicBezTo>
                  <a:cubicBezTo>
                    <a:pt x="26757" y="5868"/>
                    <a:pt x="40922" y="0"/>
                    <a:pt x="55693" y="0"/>
                  </a:cubicBez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7"/>
            <p:cNvSpPr txBox="1"/>
            <p:nvPr/>
          </p:nvSpPr>
          <p:spPr>
            <a:xfrm>
              <a:off x="-5459" y="-38115"/>
              <a:ext cx="1867200" cy="6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i="1" lang="et" sz="1200">
                  <a:solidFill>
                    <a:srgbClr val="0A152F"/>
                  </a:solidFill>
                  <a:latin typeface="Poppins"/>
                  <a:ea typeface="Poppins"/>
                  <a:cs typeface="Poppins"/>
                  <a:sym typeface="Poppins"/>
                </a:rPr>
                <a:t>12-liikmeline meeskond. Töö väikestes rühmades, igaüks panustas oma tugevuste põhjal. Regulaarne koostöö ülikoolis ja Zoomis. Oluline rõhk koostööl, tagasisidel ja vastutusel.</a:t>
              </a:r>
              <a:endParaRPr b="1" i="1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1" l="0" r="0" t="-813"/>
            </a:stretch>
          </a:blipFill>
          <a:ln>
            <a:noFill/>
          </a:ln>
        </p:spPr>
      </p:sp>
      <p:sp>
        <p:nvSpPr>
          <p:cNvPr id="182" name="Google Shape;182;p28"/>
          <p:cNvSpPr txBox="1"/>
          <p:nvPr/>
        </p:nvSpPr>
        <p:spPr>
          <a:xfrm>
            <a:off x="1443400" y="1381815"/>
            <a:ext cx="196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6 TEEMAT</a:t>
            </a:r>
            <a:endParaRPr sz="700"/>
          </a:p>
        </p:txBody>
      </p:sp>
      <p:grpSp>
        <p:nvGrpSpPr>
          <p:cNvPr id="183" name="Google Shape;183;p28"/>
          <p:cNvGrpSpPr/>
          <p:nvPr/>
        </p:nvGrpSpPr>
        <p:grpSpPr>
          <a:xfrm>
            <a:off x="733600" y="1906777"/>
            <a:ext cx="3445733" cy="2664379"/>
            <a:chOff x="0" y="-57150"/>
            <a:chExt cx="1553952" cy="1283667"/>
          </a:xfrm>
        </p:grpSpPr>
        <p:sp>
          <p:nvSpPr>
            <p:cNvPr id="184" name="Google Shape;184;p28"/>
            <p:cNvSpPr/>
            <p:nvPr/>
          </p:nvSpPr>
          <p:spPr>
            <a:xfrm>
              <a:off x="0" y="0"/>
              <a:ext cx="1553952" cy="1226517"/>
            </a:xfrm>
            <a:custGeom>
              <a:rect b="b" l="l" r="r" t="t"/>
              <a:pathLst>
                <a:path extrusionOk="0" h="1226517" w="1553952">
                  <a:moveTo>
                    <a:pt x="82199" y="0"/>
                  </a:moveTo>
                  <a:lnTo>
                    <a:pt x="1471752" y="0"/>
                  </a:lnTo>
                  <a:cubicBezTo>
                    <a:pt x="1517150" y="0"/>
                    <a:pt x="1553952" y="36802"/>
                    <a:pt x="1553952" y="82199"/>
                  </a:cubicBezTo>
                  <a:lnTo>
                    <a:pt x="1553952" y="1144317"/>
                  </a:lnTo>
                  <a:cubicBezTo>
                    <a:pt x="1553952" y="1189715"/>
                    <a:pt x="1517150" y="1226517"/>
                    <a:pt x="1471752" y="1226517"/>
                  </a:cubicBezTo>
                  <a:lnTo>
                    <a:pt x="82199" y="1226517"/>
                  </a:lnTo>
                  <a:cubicBezTo>
                    <a:pt x="36802" y="1226517"/>
                    <a:pt x="0" y="1189715"/>
                    <a:pt x="0" y="1144317"/>
                  </a:cubicBezTo>
                  <a:lnTo>
                    <a:pt x="0" y="82199"/>
                  </a:lnTo>
                  <a:cubicBezTo>
                    <a:pt x="0" y="36802"/>
                    <a:pt x="36802" y="0"/>
                    <a:pt x="82199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8"/>
            <p:cNvSpPr txBox="1"/>
            <p:nvPr/>
          </p:nvSpPr>
          <p:spPr>
            <a:xfrm>
              <a:off x="0" y="-57150"/>
              <a:ext cx="1553952" cy="1283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28"/>
          <p:cNvSpPr txBox="1"/>
          <p:nvPr/>
        </p:nvSpPr>
        <p:spPr>
          <a:xfrm>
            <a:off x="1506858" y="2192255"/>
            <a:ext cx="18348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6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Ilm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6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Kool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6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Loodus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6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Minu päev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6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Hobid</a:t>
            </a:r>
            <a:endParaRPr sz="10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6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Tunded</a:t>
            </a:r>
            <a:endParaRPr sz="1000"/>
          </a:p>
        </p:txBody>
      </p:sp>
      <p:grpSp>
        <p:nvGrpSpPr>
          <p:cNvPr id="187" name="Google Shape;187;p28"/>
          <p:cNvGrpSpPr/>
          <p:nvPr/>
        </p:nvGrpSpPr>
        <p:grpSpPr>
          <a:xfrm>
            <a:off x="4631998" y="1849678"/>
            <a:ext cx="3674941" cy="2721502"/>
            <a:chOff x="0" y="-57150"/>
            <a:chExt cx="1553952" cy="1283667"/>
          </a:xfrm>
        </p:grpSpPr>
        <p:sp>
          <p:nvSpPr>
            <p:cNvPr id="188" name="Google Shape;188;p28"/>
            <p:cNvSpPr/>
            <p:nvPr/>
          </p:nvSpPr>
          <p:spPr>
            <a:xfrm>
              <a:off x="0" y="0"/>
              <a:ext cx="1553952" cy="1226517"/>
            </a:xfrm>
            <a:custGeom>
              <a:rect b="b" l="l" r="r" t="t"/>
              <a:pathLst>
                <a:path extrusionOk="0" h="1226517" w="1553952">
                  <a:moveTo>
                    <a:pt x="82199" y="0"/>
                  </a:moveTo>
                  <a:lnTo>
                    <a:pt x="1471752" y="0"/>
                  </a:lnTo>
                  <a:cubicBezTo>
                    <a:pt x="1517150" y="0"/>
                    <a:pt x="1553952" y="36802"/>
                    <a:pt x="1553952" y="82199"/>
                  </a:cubicBezTo>
                  <a:lnTo>
                    <a:pt x="1553952" y="1144317"/>
                  </a:lnTo>
                  <a:cubicBezTo>
                    <a:pt x="1553952" y="1189715"/>
                    <a:pt x="1517150" y="1226517"/>
                    <a:pt x="1471752" y="1226517"/>
                  </a:cubicBezTo>
                  <a:lnTo>
                    <a:pt x="82199" y="1226517"/>
                  </a:lnTo>
                  <a:cubicBezTo>
                    <a:pt x="36802" y="1226517"/>
                    <a:pt x="0" y="1189715"/>
                    <a:pt x="0" y="1144317"/>
                  </a:cubicBezTo>
                  <a:lnTo>
                    <a:pt x="0" y="82199"/>
                  </a:lnTo>
                  <a:cubicBezTo>
                    <a:pt x="0" y="36802"/>
                    <a:pt x="36802" y="0"/>
                    <a:pt x="82199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8"/>
            <p:cNvSpPr txBox="1"/>
            <p:nvPr/>
          </p:nvSpPr>
          <p:spPr>
            <a:xfrm>
              <a:off x="0" y="-57150"/>
              <a:ext cx="1553952" cy="1283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28"/>
          <p:cNvSpPr txBox="1"/>
          <p:nvPr/>
        </p:nvSpPr>
        <p:spPr>
          <a:xfrm>
            <a:off x="4631975" y="2173675"/>
            <a:ext cx="3675000" cy="23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Sissejuhatav video;</a:t>
            </a:r>
            <a:endParaRPr sz="17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dialoogid ja sõnavara</a:t>
            </a:r>
            <a:r>
              <a:rPr lang="et" sz="17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  <a:endParaRPr sz="17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laul ja sellega seotud harjutused;</a:t>
            </a:r>
            <a:endParaRPr sz="17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sõnavara- ja grammatika harjutused;</a:t>
            </a:r>
            <a:endParaRPr sz="17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mängud, ristsõnad;</a:t>
            </a:r>
            <a:endParaRPr sz="17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7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valmis tunnikavad õpetajale.</a:t>
            </a:r>
            <a:endParaRPr sz="17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8"/>
          <p:cNvSpPr txBox="1"/>
          <p:nvPr/>
        </p:nvSpPr>
        <p:spPr>
          <a:xfrm>
            <a:off x="6133114" y="1849671"/>
            <a:ext cx="24363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ctr">
              <a:lnSpc>
                <a:spcPct val="161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5488613" y="1381827"/>
            <a:ext cx="1961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TUNNI SISU</a:t>
            </a:r>
            <a:endParaRPr sz="700"/>
          </a:p>
        </p:txBody>
      </p:sp>
      <p:sp>
        <p:nvSpPr>
          <p:cNvPr id="193" name="Google Shape;193;p28"/>
          <p:cNvSpPr txBox="1"/>
          <p:nvPr/>
        </p:nvSpPr>
        <p:spPr>
          <a:xfrm>
            <a:off x="6345258" y="602303"/>
            <a:ext cx="1961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grpSp>
        <p:nvGrpSpPr>
          <p:cNvPr id="194" name="Google Shape;194;p28"/>
          <p:cNvGrpSpPr/>
          <p:nvPr/>
        </p:nvGrpSpPr>
        <p:grpSpPr>
          <a:xfrm>
            <a:off x="733575" y="348825"/>
            <a:ext cx="7520195" cy="892967"/>
            <a:chOff x="0" y="-57219"/>
            <a:chExt cx="1553952" cy="1283736"/>
          </a:xfrm>
        </p:grpSpPr>
        <p:sp>
          <p:nvSpPr>
            <p:cNvPr id="195" name="Google Shape;195;p28"/>
            <p:cNvSpPr/>
            <p:nvPr/>
          </p:nvSpPr>
          <p:spPr>
            <a:xfrm>
              <a:off x="0" y="0"/>
              <a:ext cx="1553952" cy="1226517"/>
            </a:xfrm>
            <a:custGeom>
              <a:rect b="b" l="l" r="r" t="t"/>
              <a:pathLst>
                <a:path extrusionOk="0" h="1226517" w="1553952">
                  <a:moveTo>
                    <a:pt x="82199" y="0"/>
                  </a:moveTo>
                  <a:lnTo>
                    <a:pt x="1471752" y="0"/>
                  </a:lnTo>
                  <a:cubicBezTo>
                    <a:pt x="1517150" y="0"/>
                    <a:pt x="1553952" y="36802"/>
                    <a:pt x="1553952" y="82199"/>
                  </a:cubicBezTo>
                  <a:lnTo>
                    <a:pt x="1553952" y="1144317"/>
                  </a:lnTo>
                  <a:cubicBezTo>
                    <a:pt x="1553952" y="1189715"/>
                    <a:pt x="1517150" y="1226517"/>
                    <a:pt x="1471752" y="1226517"/>
                  </a:cubicBezTo>
                  <a:lnTo>
                    <a:pt x="82199" y="1226517"/>
                  </a:lnTo>
                  <a:cubicBezTo>
                    <a:pt x="36802" y="1226517"/>
                    <a:pt x="0" y="1189715"/>
                    <a:pt x="0" y="1144317"/>
                  </a:cubicBezTo>
                  <a:lnTo>
                    <a:pt x="0" y="82199"/>
                  </a:lnTo>
                  <a:cubicBezTo>
                    <a:pt x="0" y="36802"/>
                    <a:pt x="36802" y="0"/>
                    <a:pt x="82199" y="0"/>
                  </a:cubicBez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8"/>
            <p:cNvSpPr txBox="1"/>
            <p:nvPr/>
          </p:nvSpPr>
          <p:spPr>
            <a:xfrm>
              <a:off x="28588" y="-57219"/>
              <a:ext cx="1473300" cy="128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b="1" i="1" lang="et" sz="15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Materjalid vabalt kättesaadavad e-Koolikoti keskkonnas, kuhu koondatud ka eelmise aasta materjalid.</a:t>
              </a:r>
              <a:endParaRPr b="1" i="1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9" l="0" r="0" t="-809"/>
            </a:stretch>
          </a:blipFill>
          <a:ln>
            <a:noFill/>
          </a:ln>
        </p:spPr>
      </p:sp>
      <p:sp>
        <p:nvSpPr>
          <p:cNvPr id="202" name="Google Shape;202;p29"/>
          <p:cNvSpPr txBox="1"/>
          <p:nvPr/>
        </p:nvSpPr>
        <p:spPr>
          <a:xfrm>
            <a:off x="2008842" y="2225040"/>
            <a:ext cx="512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203" name="Google Shape;203;p29" title="kuvatõmmis õpetaja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50" y="206040"/>
            <a:ext cx="3990723" cy="211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9" title="kuvatõmmis harjutus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550" y="198900"/>
            <a:ext cx="3990723" cy="2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 title="kuvatõmmis laul män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550" y="198900"/>
            <a:ext cx="3990723" cy="2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 title="kuvatõmmis laul vide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9550" y="198900"/>
            <a:ext cx="3990723" cy="2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 title="kuvatõmmis laul mäng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2125" y="206050"/>
            <a:ext cx="4177900" cy="21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 title="kuvatõmmis harjutus 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2125" y="2571750"/>
            <a:ext cx="4177900" cy="213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9" title="kuvatõmmis õpetajal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550" y="2531425"/>
            <a:ext cx="3990723" cy="21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1" l="0" r="0" t="-813"/>
            </a:stretch>
          </a:blipFill>
          <a:ln>
            <a:noFill/>
          </a:ln>
        </p:spPr>
      </p:sp>
      <p:grpSp>
        <p:nvGrpSpPr>
          <p:cNvPr id="215" name="Google Shape;215;p30"/>
          <p:cNvGrpSpPr/>
          <p:nvPr/>
        </p:nvGrpSpPr>
        <p:grpSpPr>
          <a:xfrm>
            <a:off x="5093018" y="1273786"/>
            <a:ext cx="3249233" cy="2487386"/>
            <a:chOff x="0" y="-57150"/>
            <a:chExt cx="1711564" cy="1310254"/>
          </a:xfrm>
        </p:grpSpPr>
        <p:sp>
          <p:nvSpPr>
            <p:cNvPr id="216" name="Google Shape;216;p30"/>
            <p:cNvSpPr/>
            <p:nvPr/>
          </p:nvSpPr>
          <p:spPr>
            <a:xfrm>
              <a:off x="0" y="0"/>
              <a:ext cx="1711564" cy="1253104"/>
            </a:xfrm>
            <a:custGeom>
              <a:rect b="b" l="l" r="r" t="t"/>
              <a:pathLst>
                <a:path extrusionOk="0" h="1253104" w="1711564">
                  <a:moveTo>
                    <a:pt x="60757" y="0"/>
                  </a:moveTo>
                  <a:lnTo>
                    <a:pt x="1650806" y="0"/>
                  </a:lnTo>
                  <a:cubicBezTo>
                    <a:pt x="1666920" y="0"/>
                    <a:pt x="1682374" y="6401"/>
                    <a:pt x="1693768" y="17795"/>
                  </a:cubicBezTo>
                  <a:cubicBezTo>
                    <a:pt x="1705162" y="29190"/>
                    <a:pt x="1711564" y="44644"/>
                    <a:pt x="1711564" y="60757"/>
                  </a:cubicBezTo>
                  <a:lnTo>
                    <a:pt x="1711564" y="1192347"/>
                  </a:lnTo>
                  <a:cubicBezTo>
                    <a:pt x="1711564" y="1208461"/>
                    <a:pt x="1705162" y="1223915"/>
                    <a:pt x="1693768" y="1235309"/>
                  </a:cubicBezTo>
                  <a:cubicBezTo>
                    <a:pt x="1682374" y="1246703"/>
                    <a:pt x="1666920" y="1253104"/>
                    <a:pt x="1650806" y="1253104"/>
                  </a:cubicBezTo>
                  <a:lnTo>
                    <a:pt x="60757" y="1253104"/>
                  </a:lnTo>
                  <a:cubicBezTo>
                    <a:pt x="27202" y="1253104"/>
                    <a:pt x="0" y="1225902"/>
                    <a:pt x="0" y="1192347"/>
                  </a:cubicBezTo>
                  <a:lnTo>
                    <a:pt x="0" y="60757"/>
                  </a:lnTo>
                  <a:cubicBezTo>
                    <a:pt x="0" y="44644"/>
                    <a:pt x="6401" y="29190"/>
                    <a:pt x="17795" y="17795"/>
                  </a:cubicBezTo>
                  <a:cubicBezTo>
                    <a:pt x="29190" y="6401"/>
                    <a:pt x="44644" y="0"/>
                    <a:pt x="60757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 txBox="1"/>
            <p:nvPr/>
          </p:nvSpPr>
          <p:spPr>
            <a:xfrm>
              <a:off x="0" y="-57150"/>
              <a:ext cx="1711563" cy="131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30"/>
          <p:cNvGrpSpPr/>
          <p:nvPr/>
        </p:nvGrpSpPr>
        <p:grpSpPr>
          <a:xfrm>
            <a:off x="514350" y="1273784"/>
            <a:ext cx="3544764" cy="2487436"/>
            <a:chOff x="0" y="-57150"/>
            <a:chExt cx="1867201" cy="1310254"/>
          </a:xfrm>
        </p:grpSpPr>
        <p:sp>
          <p:nvSpPr>
            <p:cNvPr id="219" name="Google Shape;219;p30"/>
            <p:cNvSpPr/>
            <p:nvPr/>
          </p:nvSpPr>
          <p:spPr>
            <a:xfrm>
              <a:off x="0" y="0"/>
              <a:ext cx="1867201" cy="1253104"/>
            </a:xfrm>
            <a:custGeom>
              <a:rect b="b" l="l" r="r" t="t"/>
              <a:pathLst>
                <a:path extrusionOk="0" h="1253104" w="1867201">
                  <a:moveTo>
                    <a:pt x="55693" y="0"/>
                  </a:moveTo>
                  <a:lnTo>
                    <a:pt x="1811507" y="0"/>
                  </a:lnTo>
                  <a:cubicBezTo>
                    <a:pt x="1826278" y="0"/>
                    <a:pt x="1840444" y="5868"/>
                    <a:pt x="1850888" y="16312"/>
                  </a:cubicBezTo>
                  <a:cubicBezTo>
                    <a:pt x="1861333" y="26757"/>
                    <a:pt x="1867201" y="40922"/>
                    <a:pt x="1867201" y="55693"/>
                  </a:cubicBezTo>
                  <a:lnTo>
                    <a:pt x="1867201" y="1197411"/>
                  </a:lnTo>
                  <a:cubicBezTo>
                    <a:pt x="1867201" y="1212182"/>
                    <a:pt x="1861333" y="1226348"/>
                    <a:pt x="1850888" y="1236792"/>
                  </a:cubicBezTo>
                  <a:cubicBezTo>
                    <a:pt x="1840444" y="1247237"/>
                    <a:pt x="1826278" y="1253104"/>
                    <a:pt x="1811507" y="1253104"/>
                  </a:cubicBezTo>
                  <a:lnTo>
                    <a:pt x="55693" y="1253104"/>
                  </a:lnTo>
                  <a:cubicBezTo>
                    <a:pt x="40922" y="1253104"/>
                    <a:pt x="26757" y="1247237"/>
                    <a:pt x="16312" y="1236792"/>
                  </a:cubicBezTo>
                  <a:cubicBezTo>
                    <a:pt x="5868" y="1226348"/>
                    <a:pt x="0" y="1212182"/>
                    <a:pt x="0" y="1197411"/>
                  </a:cubicBezTo>
                  <a:lnTo>
                    <a:pt x="0" y="55693"/>
                  </a:lnTo>
                  <a:cubicBezTo>
                    <a:pt x="0" y="40922"/>
                    <a:pt x="5868" y="26757"/>
                    <a:pt x="16312" y="16312"/>
                  </a:cubicBezTo>
                  <a:cubicBezTo>
                    <a:pt x="26757" y="5868"/>
                    <a:pt x="40922" y="0"/>
                    <a:pt x="55693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 txBox="1"/>
            <p:nvPr/>
          </p:nvSpPr>
          <p:spPr>
            <a:xfrm>
              <a:off x="0" y="-57150"/>
              <a:ext cx="1867201" cy="131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30"/>
          <p:cNvSpPr txBox="1"/>
          <p:nvPr/>
        </p:nvSpPr>
        <p:spPr>
          <a:xfrm>
            <a:off x="763480" y="1417341"/>
            <a:ext cx="3046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Alushariduse pedagoog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Euroopa nüüdiskeeled ja kultuur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Eripedagoogika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Pedagoogika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Psühholoogia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Õigusteadus</a:t>
            </a:r>
            <a:endParaRPr sz="700"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Riigiteadused</a:t>
            </a:r>
            <a:endParaRPr sz="700"/>
          </a:p>
        </p:txBody>
      </p:sp>
      <p:sp>
        <p:nvSpPr>
          <p:cNvPr id="222" name="Google Shape;222;p30"/>
          <p:cNvSpPr txBox="1"/>
          <p:nvPr/>
        </p:nvSpPr>
        <p:spPr>
          <a:xfrm>
            <a:off x="5227837" y="1653925"/>
            <a:ext cx="29796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Vastavad õpilaste vajadustele </a:t>
            </a:r>
            <a:endParaRPr sz="700"/>
          </a:p>
          <a:p>
            <a:pPr indent="0" lvl="0" marL="0" marR="0" rtl="0" algn="ctr">
              <a:lnSpc>
                <a:spcPct val="16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ja riiklikule õppekavale;</a:t>
            </a:r>
            <a:endParaRPr sz="700"/>
          </a:p>
          <a:p>
            <a:pPr indent="0" lvl="0" marL="0" marR="0" rtl="0" algn="ctr">
              <a:lnSpc>
                <a:spcPct val="16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On kaasavad;</a:t>
            </a:r>
            <a:endParaRPr sz="700"/>
          </a:p>
          <a:p>
            <a:pPr indent="0" lvl="0" marL="0" marR="0" rtl="0" algn="ctr">
              <a:lnSpc>
                <a:spcPct val="16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Toetavad erinevaid õpistiile;</a:t>
            </a:r>
            <a:endParaRPr sz="700"/>
          </a:p>
          <a:p>
            <a:pPr indent="0" lvl="0" marL="0" marR="0" rtl="0" algn="ctr">
              <a:lnSpc>
                <a:spcPct val="16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Õpisõbralikud</a:t>
            </a:r>
            <a:endParaRPr sz="700"/>
          </a:p>
        </p:txBody>
      </p:sp>
      <p:sp>
        <p:nvSpPr>
          <p:cNvPr id="223" name="Google Shape;223;p30"/>
          <p:cNvSpPr txBox="1"/>
          <p:nvPr/>
        </p:nvSpPr>
        <p:spPr>
          <a:xfrm>
            <a:off x="305445" y="833431"/>
            <a:ext cx="3962574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INTERDISTSIPLINAARSUS</a:t>
            </a:r>
            <a:endParaRPr sz="700"/>
          </a:p>
        </p:txBody>
      </p:sp>
      <p:sp>
        <p:nvSpPr>
          <p:cNvPr id="224" name="Google Shape;224;p30"/>
          <p:cNvSpPr txBox="1"/>
          <p:nvPr/>
        </p:nvSpPr>
        <p:spPr>
          <a:xfrm>
            <a:off x="4796783" y="833431"/>
            <a:ext cx="3962574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5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MATERJALID: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1" l="0" r="0" t="-813"/>
            </a:stretch>
          </a:blipFill>
          <a:ln>
            <a:noFill/>
          </a:ln>
        </p:spPr>
      </p:sp>
      <p:grpSp>
        <p:nvGrpSpPr>
          <p:cNvPr id="230" name="Google Shape;230;p31"/>
          <p:cNvGrpSpPr/>
          <p:nvPr/>
        </p:nvGrpSpPr>
        <p:grpSpPr>
          <a:xfrm>
            <a:off x="817350" y="725198"/>
            <a:ext cx="7509172" cy="2154768"/>
            <a:chOff x="0" y="-57150"/>
            <a:chExt cx="3955527" cy="913192"/>
          </a:xfrm>
        </p:grpSpPr>
        <p:sp>
          <p:nvSpPr>
            <p:cNvPr id="231" name="Google Shape;231;p31"/>
            <p:cNvSpPr/>
            <p:nvPr/>
          </p:nvSpPr>
          <p:spPr>
            <a:xfrm>
              <a:off x="0" y="0"/>
              <a:ext cx="3955527" cy="856042"/>
            </a:xfrm>
            <a:custGeom>
              <a:rect b="b" l="l" r="r" t="t"/>
              <a:pathLst>
                <a:path extrusionOk="0" h="856042" w="3955527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829752"/>
                  </a:lnTo>
                  <a:cubicBezTo>
                    <a:pt x="3955527" y="844272"/>
                    <a:pt x="3943757" y="856042"/>
                    <a:pt x="3929237" y="856042"/>
                  </a:cubicBezTo>
                  <a:lnTo>
                    <a:pt x="26290" y="856042"/>
                  </a:lnTo>
                  <a:cubicBezTo>
                    <a:pt x="11770" y="856042"/>
                    <a:pt x="0" y="844272"/>
                    <a:pt x="0" y="829752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1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1"/>
            <p:cNvSpPr txBox="1"/>
            <p:nvPr/>
          </p:nvSpPr>
          <p:spPr>
            <a:xfrm>
              <a:off x="0" y="-57150"/>
              <a:ext cx="3955527" cy="913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31"/>
          <p:cNvSpPr txBox="1"/>
          <p:nvPr/>
        </p:nvSpPr>
        <p:spPr>
          <a:xfrm>
            <a:off x="2535424" y="1021610"/>
            <a:ext cx="407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t" sz="28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SIDUSRÜHMAD</a:t>
            </a:r>
            <a:endParaRPr sz="700"/>
          </a:p>
        </p:txBody>
      </p:sp>
      <p:sp>
        <p:nvSpPr>
          <p:cNvPr id="234" name="Google Shape;234;p31"/>
          <p:cNvSpPr txBox="1"/>
          <p:nvPr/>
        </p:nvSpPr>
        <p:spPr>
          <a:xfrm>
            <a:off x="1245693" y="1452700"/>
            <a:ext cx="6652500" cy="13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EVÕL - Eesti Võõrkeeleõpetajate Liit</a:t>
            </a:r>
            <a:endParaRPr sz="700"/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ESKÕS - Eesti Soome Keele Õpetajate Selts</a:t>
            </a:r>
            <a:endParaRPr sz="700"/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Üldhariduskoolide õpetajad ja nende </a:t>
            </a: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õpilased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Kõik teised huvilised</a:t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1983523" y="3169203"/>
            <a:ext cx="5278716" cy="910677"/>
          </a:xfrm>
          <a:custGeom>
            <a:rect b="b" l="l" r="r" t="t"/>
            <a:pathLst>
              <a:path extrusionOk="0" h="479935" w="2781932">
                <a:moveTo>
                  <a:pt x="37381" y="0"/>
                </a:moveTo>
                <a:lnTo>
                  <a:pt x="2744551" y="0"/>
                </a:lnTo>
                <a:cubicBezTo>
                  <a:pt x="2754465" y="0"/>
                  <a:pt x="2763973" y="3938"/>
                  <a:pt x="2770983" y="10949"/>
                </a:cubicBezTo>
                <a:cubicBezTo>
                  <a:pt x="2777994" y="17959"/>
                  <a:pt x="2781932" y="27467"/>
                  <a:pt x="2781932" y="37381"/>
                </a:cubicBezTo>
                <a:lnTo>
                  <a:pt x="2781932" y="442554"/>
                </a:lnTo>
                <a:cubicBezTo>
                  <a:pt x="2781932" y="452468"/>
                  <a:pt x="2777994" y="461976"/>
                  <a:pt x="2770983" y="468986"/>
                </a:cubicBezTo>
                <a:cubicBezTo>
                  <a:pt x="2763973" y="475996"/>
                  <a:pt x="2754465" y="479935"/>
                  <a:pt x="2744551" y="479935"/>
                </a:cubicBezTo>
                <a:lnTo>
                  <a:pt x="37381" y="479935"/>
                </a:lnTo>
                <a:cubicBezTo>
                  <a:pt x="27467" y="479935"/>
                  <a:pt x="17959" y="475996"/>
                  <a:pt x="10949" y="468986"/>
                </a:cubicBezTo>
                <a:cubicBezTo>
                  <a:pt x="3938" y="461976"/>
                  <a:pt x="0" y="452468"/>
                  <a:pt x="0" y="442554"/>
                </a:cubicBezTo>
                <a:lnTo>
                  <a:pt x="0" y="37381"/>
                </a:lnTo>
                <a:cubicBezTo>
                  <a:pt x="0" y="27467"/>
                  <a:pt x="3938" y="17959"/>
                  <a:pt x="10949" y="10949"/>
                </a:cubicBezTo>
                <a:cubicBezTo>
                  <a:pt x="17959" y="3938"/>
                  <a:pt x="27467" y="0"/>
                  <a:pt x="37381" y="0"/>
                </a:cubicBez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1"/>
          <p:cNvSpPr txBox="1"/>
          <p:nvPr/>
        </p:nvSpPr>
        <p:spPr>
          <a:xfrm>
            <a:off x="1881754" y="3322146"/>
            <a:ext cx="53805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Tagasiside</a:t>
            </a:r>
            <a:r>
              <a:rPr lang="et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na:</a:t>
            </a:r>
            <a:r>
              <a:rPr b="0" i="0" lang="e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kas eelmisel aastal valminud </a:t>
            </a:r>
            <a:endParaRPr b="0" i="0" sz="15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materjalid on täitnud oma eesmärki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9" l="0" r="0" t="-809"/>
            </a:stretch>
          </a:blipFill>
          <a:ln>
            <a:noFill/>
          </a:ln>
        </p:spPr>
      </p:sp>
      <p:grpSp>
        <p:nvGrpSpPr>
          <p:cNvPr id="242" name="Google Shape;242;p32"/>
          <p:cNvGrpSpPr/>
          <p:nvPr/>
        </p:nvGrpSpPr>
        <p:grpSpPr>
          <a:xfrm>
            <a:off x="817450" y="709901"/>
            <a:ext cx="7509172" cy="841331"/>
            <a:chOff x="0" y="-57150"/>
            <a:chExt cx="3955527" cy="913200"/>
          </a:xfrm>
        </p:grpSpPr>
        <p:sp>
          <p:nvSpPr>
            <p:cNvPr id="243" name="Google Shape;243;p32"/>
            <p:cNvSpPr/>
            <p:nvPr/>
          </p:nvSpPr>
          <p:spPr>
            <a:xfrm>
              <a:off x="0" y="0"/>
              <a:ext cx="3955527" cy="856042"/>
            </a:xfrm>
            <a:custGeom>
              <a:rect b="b" l="l" r="r" t="t"/>
              <a:pathLst>
                <a:path extrusionOk="0" h="856042" w="3955527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829752"/>
                  </a:lnTo>
                  <a:cubicBezTo>
                    <a:pt x="3955527" y="844272"/>
                    <a:pt x="3943757" y="856042"/>
                    <a:pt x="3929237" y="856042"/>
                  </a:cubicBezTo>
                  <a:lnTo>
                    <a:pt x="26290" y="856042"/>
                  </a:lnTo>
                  <a:cubicBezTo>
                    <a:pt x="11770" y="856042"/>
                    <a:pt x="0" y="844272"/>
                    <a:pt x="0" y="829752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2"/>
            <p:cNvSpPr txBox="1"/>
            <p:nvPr/>
          </p:nvSpPr>
          <p:spPr>
            <a:xfrm>
              <a:off x="0" y="-57150"/>
              <a:ext cx="3955500" cy="9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32"/>
          <p:cNvSpPr txBox="1"/>
          <p:nvPr/>
        </p:nvSpPr>
        <p:spPr>
          <a:xfrm>
            <a:off x="2598361" y="278810"/>
            <a:ext cx="407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MINIUURING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1245756" y="897400"/>
            <a:ext cx="66525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t" sz="1500" u="none" cap="none" strike="noStrike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Üldhariduskoolide õpetajad </a:t>
            </a:r>
            <a:endParaRPr sz="700"/>
          </a:p>
        </p:txBody>
      </p:sp>
      <p:sp>
        <p:nvSpPr>
          <p:cNvPr id="247" name="Google Shape;247;p32"/>
          <p:cNvSpPr txBox="1"/>
          <p:nvPr/>
        </p:nvSpPr>
        <p:spPr>
          <a:xfrm>
            <a:off x="1881754" y="3322146"/>
            <a:ext cx="5380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1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grpSp>
        <p:nvGrpSpPr>
          <p:cNvPr id="248" name="Google Shape;248;p32"/>
          <p:cNvGrpSpPr/>
          <p:nvPr/>
        </p:nvGrpSpPr>
        <p:grpSpPr>
          <a:xfrm>
            <a:off x="844625" y="2266972"/>
            <a:ext cx="3525561" cy="2462352"/>
            <a:chOff x="0" y="-57150"/>
            <a:chExt cx="3955527" cy="913200"/>
          </a:xfrm>
        </p:grpSpPr>
        <p:sp>
          <p:nvSpPr>
            <p:cNvPr id="249" name="Google Shape;249;p32"/>
            <p:cNvSpPr/>
            <p:nvPr/>
          </p:nvSpPr>
          <p:spPr>
            <a:xfrm>
              <a:off x="0" y="0"/>
              <a:ext cx="3955527" cy="856042"/>
            </a:xfrm>
            <a:custGeom>
              <a:rect b="b" l="l" r="r" t="t"/>
              <a:pathLst>
                <a:path extrusionOk="0" h="856042" w="3955527">
                  <a:moveTo>
                    <a:pt x="26290" y="0"/>
                  </a:moveTo>
                  <a:lnTo>
                    <a:pt x="3929237" y="0"/>
                  </a:lnTo>
                  <a:cubicBezTo>
                    <a:pt x="3943757" y="0"/>
                    <a:pt x="3955527" y="11770"/>
                    <a:pt x="3955527" y="26290"/>
                  </a:cubicBezTo>
                  <a:lnTo>
                    <a:pt x="3955527" y="829752"/>
                  </a:lnTo>
                  <a:cubicBezTo>
                    <a:pt x="3955527" y="844272"/>
                    <a:pt x="3943757" y="856042"/>
                    <a:pt x="3929237" y="856042"/>
                  </a:cubicBezTo>
                  <a:lnTo>
                    <a:pt x="26290" y="856042"/>
                  </a:lnTo>
                  <a:cubicBezTo>
                    <a:pt x="11770" y="856042"/>
                    <a:pt x="0" y="844272"/>
                    <a:pt x="0" y="829752"/>
                  </a:cubicBezTo>
                  <a:lnTo>
                    <a:pt x="0" y="26290"/>
                  </a:lnTo>
                  <a:cubicBezTo>
                    <a:pt x="0" y="11770"/>
                    <a:pt x="11770" y="0"/>
                    <a:pt x="26290" y="0"/>
                  </a:cubicBez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2"/>
            <p:cNvSpPr txBox="1"/>
            <p:nvPr/>
          </p:nvSpPr>
          <p:spPr>
            <a:xfrm>
              <a:off x="0" y="-57150"/>
              <a:ext cx="3955500" cy="91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32"/>
          <p:cNvSpPr txBox="1"/>
          <p:nvPr/>
        </p:nvSpPr>
        <p:spPr>
          <a:xfrm>
            <a:off x="959950" y="2657550"/>
            <a:ext cx="3294900" cy="16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Materjalid on loogilised ja arusaadavad.</a:t>
            </a:r>
            <a:endParaRPr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Interaktiivne lähenemine suurendas motivatsiooni ja kaasatust.</a:t>
            </a:r>
            <a:endParaRPr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Videod ja helisalvestused olid väga hinnatu</a:t>
            </a:r>
            <a:r>
              <a:rPr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d.</a:t>
            </a:r>
            <a:endParaRPr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Sobib hästi uue teema tutvustamiseks.</a:t>
            </a:r>
            <a:endParaRPr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3072038" y="18358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TAGASISIDE</a:t>
            </a:r>
            <a:endParaRPr sz="200"/>
          </a:p>
        </p:txBody>
      </p:sp>
      <p:sp>
        <p:nvSpPr>
          <p:cNvPr id="253" name="Google Shape;253;p32"/>
          <p:cNvSpPr/>
          <p:nvPr/>
        </p:nvSpPr>
        <p:spPr>
          <a:xfrm>
            <a:off x="4796325" y="2409462"/>
            <a:ext cx="3530308" cy="2319874"/>
          </a:xfrm>
          <a:custGeom>
            <a:rect b="b" l="l" r="r" t="t"/>
            <a:pathLst>
              <a:path extrusionOk="0" h="856042" w="3955527">
                <a:moveTo>
                  <a:pt x="26290" y="0"/>
                </a:moveTo>
                <a:lnTo>
                  <a:pt x="3929237" y="0"/>
                </a:lnTo>
                <a:cubicBezTo>
                  <a:pt x="3943757" y="0"/>
                  <a:pt x="3955527" y="11770"/>
                  <a:pt x="3955527" y="26290"/>
                </a:cubicBezTo>
                <a:lnTo>
                  <a:pt x="3955527" y="829752"/>
                </a:lnTo>
                <a:cubicBezTo>
                  <a:pt x="3955527" y="844272"/>
                  <a:pt x="3943757" y="856042"/>
                  <a:pt x="3929237" y="856042"/>
                </a:cubicBezTo>
                <a:lnTo>
                  <a:pt x="26290" y="856042"/>
                </a:lnTo>
                <a:cubicBezTo>
                  <a:pt x="11770" y="856042"/>
                  <a:pt x="0" y="844272"/>
                  <a:pt x="0" y="829752"/>
                </a:cubicBezTo>
                <a:lnTo>
                  <a:pt x="0" y="26290"/>
                </a:lnTo>
                <a:cubicBezTo>
                  <a:pt x="0" y="11770"/>
                  <a:pt x="11770" y="0"/>
                  <a:pt x="26290" y="0"/>
                </a:cubicBezTo>
                <a:close/>
              </a:path>
            </a:pathLst>
          </a:custGeom>
          <a:solidFill>
            <a:srgbClr val="FFFFFF">
              <a:alpha val="7490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4882675" y="2507850"/>
            <a:ext cx="3357600" cy="1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Tulevikus tähelepanu:</a:t>
            </a:r>
            <a:endParaRPr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Helisalvestiste kvaliteedile. Mitmekesisematele harjutustüüpidele.</a:t>
            </a:r>
            <a:endParaRPr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6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t" sz="12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rPr>
              <a:t>Materjalid on kasutatavad, sisukad ja vajalikud. Toimiv, hea alus tulevaste materjalide arendamiseks.</a:t>
            </a:r>
            <a:endParaRPr b="1" i="1" sz="12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819" l="0" r="0" t="-809"/>
            </a:stretch>
          </a:blipFill>
          <a:ln>
            <a:noFill/>
          </a:ln>
        </p:spPr>
      </p:sp>
      <p:sp>
        <p:nvSpPr>
          <p:cNvPr id="260" name="Google Shape;260;p33"/>
          <p:cNvSpPr txBox="1"/>
          <p:nvPr/>
        </p:nvSpPr>
        <p:spPr>
          <a:xfrm>
            <a:off x="1026743" y="744675"/>
            <a:ext cx="3076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261" name="Google Shape;261;p33"/>
          <p:cNvSpPr txBox="1"/>
          <p:nvPr/>
        </p:nvSpPr>
        <p:spPr>
          <a:xfrm>
            <a:off x="1056651" y="1645045"/>
            <a:ext cx="3046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5040846" y="1645045"/>
            <a:ext cx="3046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A152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5665176" y="744677"/>
            <a:ext cx="17979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grpSp>
        <p:nvGrpSpPr>
          <p:cNvPr id="264" name="Google Shape;264;p33"/>
          <p:cNvGrpSpPr/>
          <p:nvPr/>
        </p:nvGrpSpPr>
        <p:grpSpPr>
          <a:xfrm>
            <a:off x="500100" y="2038502"/>
            <a:ext cx="3544694" cy="1578815"/>
            <a:chOff x="-1049340" y="-1109747"/>
            <a:chExt cx="1867201" cy="831656"/>
          </a:xfrm>
        </p:grpSpPr>
        <p:sp>
          <p:nvSpPr>
            <p:cNvPr id="265" name="Google Shape;265;p33"/>
            <p:cNvSpPr/>
            <p:nvPr/>
          </p:nvSpPr>
          <p:spPr>
            <a:xfrm>
              <a:off x="-1049340" y="-1109747"/>
              <a:ext cx="1867201" cy="831656"/>
            </a:xfrm>
            <a:custGeom>
              <a:rect b="b" l="l" r="r" t="t"/>
              <a:pathLst>
                <a:path extrusionOk="0" h="542679" w="1867201">
                  <a:moveTo>
                    <a:pt x="55693" y="0"/>
                  </a:moveTo>
                  <a:lnTo>
                    <a:pt x="1811507" y="0"/>
                  </a:lnTo>
                  <a:cubicBezTo>
                    <a:pt x="1826278" y="0"/>
                    <a:pt x="1840444" y="5868"/>
                    <a:pt x="1850888" y="16312"/>
                  </a:cubicBezTo>
                  <a:cubicBezTo>
                    <a:pt x="1861333" y="26757"/>
                    <a:pt x="1867201" y="40922"/>
                    <a:pt x="1867201" y="55693"/>
                  </a:cubicBezTo>
                  <a:lnTo>
                    <a:pt x="1867201" y="486986"/>
                  </a:lnTo>
                  <a:cubicBezTo>
                    <a:pt x="1867201" y="501756"/>
                    <a:pt x="1861333" y="515922"/>
                    <a:pt x="1850888" y="526367"/>
                  </a:cubicBezTo>
                  <a:cubicBezTo>
                    <a:pt x="1840444" y="536811"/>
                    <a:pt x="1826278" y="542679"/>
                    <a:pt x="1811507" y="542679"/>
                  </a:cubicBezTo>
                  <a:lnTo>
                    <a:pt x="55693" y="542679"/>
                  </a:lnTo>
                  <a:cubicBezTo>
                    <a:pt x="40922" y="542679"/>
                    <a:pt x="26757" y="536811"/>
                    <a:pt x="16312" y="526367"/>
                  </a:cubicBezTo>
                  <a:cubicBezTo>
                    <a:pt x="5868" y="515922"/>
                    <a:pt x="0" y="501756"/>
                    <a:pt x="0" y="486986"/>
                  </a:cubicBezTo>
                  <a:lnTo>
                    <a:pt x="0" y="55693"/>
                  </a:lnTo>
                  <a:cubicBezTo>
                    <a:pt x="0" y="40922"/>
                    <a:pt x="5868" y="26757"/>
                    <a:pt x="16312" y="16312"/>
                  </a:cubicBezTo>
                  <a:cubicBezTo>
                    <a:pt x="26757" y="5868"/>
                    <a:pt x="40922" y="0"/>
                    <a:pt x="55693" y="0"/>
                  </a:cubicBez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3"/>
            <p:cNvSpPr txBox="1"/>
            <p:nvPr/>
          </p:nvSpPr>
          <p:spPr>
            <a:xfrm>
              <a:off x="-982139" y="-1003369"/>
              <a:ext cx="1732800" cy="6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t" sz="1500">
                  <a:solidFill>
                    <a:srgbClr val="0A152F"/>
                  </a:solidFill>
                  <a:latin typeface="Poppins"/>
                  <a:ea typeface="Poppins"/>
                  <a:cs typeface="Poppins"/>
                  <a:sym typeface="Poppins"/>
                </a:rPr>
                <a:t>Kuku Raadio</a:t>
              </a:r>
              <a:endParaRPr b="1"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t" sz="1500">
                  <a:solidFill>
                    <a:srgbClr val="0A152F"/>
                  </a:solidFill>
                  <a:latin typeface="Poppins"/>
                  <a:ea typeface="Poppins"/>
                  <a:cs typeface="Poppins"/>
                  <a:sym typeface="Poppins"/>
                </a:rPr>
                <a:t>ELU projekt, soome keele õpingutest koolis</a:t>
              </a:r>
              <a:endParaRPr sz="1500">
                <a:solidFill>
                  <a:srgbClr val="0A152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67" name="Google Shape;267;p33"/>
          <p:cNvSpPr txBox="1"/>
          <p:nvPr/>
        </p:nvSpPr>
        <p:spPr>
          <a:xfrm>
            <a:off x="807556" y="307798"/>
            <a:ext cx="75288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KAJASTAMINE MEEDIAS</a:t>
            </a:r>
            <a:endParaRPr b="1"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8" name="Google Shape;268;p33" title="att.0vTOZCCeJ80MGPJigguGksZGfEtnDpw7Wsa9yDoM4c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750" y="1482600"/>
            <a:ext cx="3559598" cy="2669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