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Barlow" panose="00000500000000000000" pitchFamily="2" charset="-70"/>
      <p:regular r:id="rId24"/>
      <p:bold r:id="rId25"/>
      <p:italic r:id="rId26"/>
      <p:boldItalic r:id="rId27"/>
    </p:embeddedFont>
    <p:embeddedFont>
      <p:font typeface="Barlow Condensed" panose="00000506000000000000" pitchFamily="2" charset="-70"/>
      <p:regular r:id="rId28"/>
      <p:bold r:id="rId29"/>
      <p:italic r:id="rId30"/>
      <p:boldItalic r:id="rId31"/>
    </p:embeddedFont>
    <p:embeddedFont>
      <p:font typeface="Barlow Condensed ExtraLight" panose="00000306000000000000" pitchFamily="2" charset="-70"/>
      <p:regular r:id="rId32"/>
      <p:bold r:id="rId33"/>
      <p:italic r:id="rId34"/>
      <p:boldItalic r:id="rId35"/>
    </p:embeddedFont>
    <p:embeddedFont>
      <p:font typeface="Barlow Condensed Medium" panose="00000606000000000000" pitchFamily="2" charset="-70"/>
      <p:regular r:id="rId36"/>
      <p:bold r:id="rId37"/>
      <p:italic r:id="rId38"/>
      <p:boldItalic r:id="rId39"/>
    </p:embeddedFont>
    <p:embeddedFont>
      <p:font typeface="EB Garamond" panose="000005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jWHsdPCnK6gXgR2aQ/suzEg8KW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2" y="27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b3f427351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3b3f4273512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87" name="Google Shape;187;g3b3f4273512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b3f427351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3b3f4273512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95" name="Google Shape;195;g3b3f4273512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b3f4273512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3b3f427351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b3f427351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3b3f4273512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208" name="Google Shape;208;g3b3f4273512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60a3d6573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360a3d65734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360a3d65734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b3f427351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3b3f4273512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3b3f4273512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b3f4273512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3b3f427351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b3f427351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3b3f4273512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239" name="Google Shape;239;g3b3f4273512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b3f4273512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3b3f427351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b3f427351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3b3f4273512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250" name="Google Shape;250;g3b3f4273512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39" name="Google Shape;13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b3f427351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3b3f4273512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47" name="Google Shape;147;g3b3f4273512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b3f427351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b3f4273512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55" name="Google Shape;155;g3b3f4273512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b3f427351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3b3f4273512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63" name="Google Shape;163;g3b3f4273512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76" name="Google Shape;17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islaid (valge)">
  <p:cSld name="Esislaid (valge)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5" descr="TLY-es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5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w="444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69025" y="27865019"/>
            <a:ext cx="1749449" cy="17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4165" y="715318"/>
            <a:ext cx="1810421" cy="17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 01">
  <p:cSld name="võrdlus 0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2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 02">
  <p:cSld name="võrdlus 0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body" idx="1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2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">
  <p:cSld name="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415007" y="458412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sz="38000" b="0" i="1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2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1">
  <p:cSld name="kolm ruutu 0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27"/>
          <p:cNvSpPr txBox="1">
            <a:spLocks noGrp="1"/>
          </p:cNvSpPr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>
            <a:spLocks noGrp="1"/>
          </p:cNvSpPr>
          <p:nvPr>
            <p:ph type="pic" idx="2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7"/>
          <p:cNvSpPr>
            <a:spLocks noGrp="1"/>
          </p:cNvSpPr>
          <p:nvPr>
            <p:ph type="pic" idx="3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/>
          <p:nvPr/>
        </p:nvSpPr>
        <p:spPr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2">
  <p:cSld name="kolm ruutu 0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>
            <a:spLocks noGrp="1"/>
          </p:cNvSpPr>
          <p:nvPr>
            <p:ph type="pic" idx="3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8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28"/>
          <p:cNvSpPr txBox="1">
            <a:spLocks noGrp="1"/>
          </p:cNvSpPr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/>
          <p:nvPr/>
        </p:nvSpPr>
        <p:spPr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3">
  <p:cSld name="kolm ruutu 0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>
            <a:spLocks noGrp="1"/>
          </p:cNvSpPr>
          <p:nvPr>
            <p:ph type="pic" idx="2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9"/>
          <p:cNvSpPr>
            <a:spLocks noGrp="1"/>
          </p:cNvSpPr>
          <p:nvPr>
            <p:ph type="pic" idx="3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9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29"/>
          <p:cNvSpPr txBox="1">
            <a:spLocks noGrp="1"/>
          </p:cNvSpPr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/>
          <p:nvPr/>
        </p:nvSpPr>
        <p:spPr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9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ike ringpilt + sisu">
  <p:cSld name="väike ringpilt + sisu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>
            <a:spLocks noGrp="1"/>
          </p:cNvSpPr>
          <p:nvPr>
            <p:ph type="pic" idx="2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" name="Google Shape;82;p30"/>
          <p:cNvSpPr txBox="1">
            <a:spLocks noGrp="1"/>
          </p:cNvSpPr>
          <p:nvPr>
            <p:ph type="body" idx="1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ringpilt + sisu">
  <p:cSld name="suur ringpilt + sisu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>
            <a:spLocks noGrp="1"/>
          </p:cNvSpPr>
          <p:nvPr>
            <p:ph type="body" idx="1"/>
          </p:nvPr>
        </p:nvSpPr>
        <p:spPr>
          <a:xfrm>
            <a:off x="451930" y="1963490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>
            <a:spLocks noGrp="1"/>
          </p:cNvSpPr>
          <p:nvPr>
            <p:ph type="pic" idx="2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pealkiri + sisu">
  <p:cSld name="pilt + pealkiri + sisu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>
            <a:spLocks noGrp="1"/>
          </p:cNvSpPr>
          <p:nvPr>
            <p:ph type="pic" idx="2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2"/>
          <p:cNvSpPr txBox="1">
            <a:spLocks noGrp="1"/>
          </p:cNvSpPr>
          <p:nvPr>
            <p:ph type="title"/>
          </p:nvPr>
        </p:nvSpPr>
        <p:spPr>
          <a:xfrm>
            <a:off x="470288" y="984230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body" idx="1"/>
          </p:nvPr>
        </p:nvSpPr>
        <p:spPr>
          <a:xfrm>
            <a:off x="515430" y="25635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sisu">
  <p:cSld name="pilt + sisu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3"/>
          <p:cNvSpPr>
            <a:spLocks noGrp="1"/>
          </p:cNvSpPr>
          <p:nvPr>
            <p:ph type="pic" idx="2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3"/>
          <p:cNvSpPr txBox="1">
            <a:spLocks noGrp="1"/>
          </p:cNvSpPr>
          <p:nvPr>
            <p:ph type="body" idx="1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tt pealkirjaga 02">
  <p:cSld name="jutt pealkirjaga 0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pildiallkiri">
  <p:cSld name="pilt + pildiallkiri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4"/>
          <p:cNvSpPr>
            <a:spLocks noGrp="1"/>
          </p:cNvSpPr>
          <p:nvPr>
            <p:ph type="pic" idx="2"/>
          </p:nvPr>
        </p:nvSpPr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4"/>
          <p:cNvSpPr txBox="1">
            <a:spLocks noGrp="1"/>
          </p:cNvSpPr>
          <p:nvPr>
            <p:ph type="body" idx="1"/>
          </p:nvPr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01">
  <p:cSld name="pealkiri 0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5"/>
          <p:cNvSpPr txBox="1">
            <a:spLocks noGrp="1"/>
          </p:cNvSpPr>
          <p:nvPr>
            <p:ph type="title"/>
          </p:nvPr>
        </p:nvSpPr>
        <p:spPr>
          <a:xfrm>
            <a:off x="393700" y="471140"/>
            <a:ext cx="8356600" cy="140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02">
  <p:cSld name="pealkiri 0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6"/>
          <p:cNvSpPr txBox="1">
            <a:spLocks noGrp="1"/>
          </p:cNvSpPr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">
  <p:cSld name="tühi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">
  <p:cSld name="pil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9"/>
          <p:cNvSpPr>
            <a:spLocks noGrp="1"/>
          </p:cNvSpPr>
          <p:nvPr>
            <p:ph type="pic" idx="2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5" name="Google Shape;105;p39"/>
          <p:cNvSpPr>
            <a:spLocks noGrp="1"/>
          </p:cNvSpPr>
          <p:nvPr>
            <p:ph type="pic" idx="3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39"/>
          <p:cNvSpPr>
            <a:spLocks noGrp="1"/>
          </p:cNvSpPr>
          <p:nvPr>
            <p:ph type="pic" idx="4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7" name="Google Shape;107;p39"/>
          <p:cNvSpPr>
            <a:spLocks noGrp="1"/>
          </p:cNvSpPr>
          <p:nvPr>
            <p:ph type="pic" idx="5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8" name="Google Shape;108;p39"/>
          <p:cNvSpPr>
            <a:spLocks noGrp="1"/>
          </p:cNvSpPr>
          <p:nvPr>
            <p:ph type="pic" idx="6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9" name="Google Shape;109;p39"/>
          <p:cNvSpPr>
            <a:spLocks noGrp="1"/>
          </p:cNvSpPr>
          <p:nvPr>
            <p:ph type="pic" idx="7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0" name="Google Shape;110;p39"/>
          <p:cNvSpPr txBox="1">
            <a:spLocks noGrp="1"/>
          </p:cNvSpPr>
          <p:nvPr>
            <p:ph type="body" idx="1"/>
          </p:nvPr>
        </p:nvSpPr>
        <p:spPr>
          <a:xfrm>
            <a:off x="7874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9"/>
          <p:cNvSpPr txBox="1">
            <a:spLocks noGrp="1"/>
          </p:cNvSpPr>
          <p:nvPr>
            <p:ph type="body" idx="8"/>
          </p:nvPr>
        </p:nvSpPr>
        <p:spPr>
          <a:xfrm>
            <a:off x="32512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9"/>
          <p:cNvSpPr txBox="1">
            <a:spLocks noGrp="1"/>
          </p:cNvSpPr>
          <p:nvPr>
            <p:ph type="body" idx="9"/>
          </p:nvPr>
        </p:nvSpPr>
        <p:spPr>
          <a:xfrm>
            <a:off x="56769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3"/>
          </p:nvPr>
        </p:nvSpPr>
        <p:spPr>
          <a:xfrm>
            <a:off x="66802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body" idx="14"/>
          </p:nvPr>
        </p:nvSpPr>
        <p:spPr>
          <a:xfrm>
            <a:off x="42037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body" idx="15"/>
          </p:nvPr>
        </p:nvSpPr>
        <p:spPr>
          <a:xfrm>
            <a:off x="17526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01 (valge)">
  <p:cSld name="tees 01 (valge)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6" name="Google Shape;26;p17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ringpilt + pealkiri + sisu">
  <p:cSld name="suur ringpilt + pealkiri + sisu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>
            <a:spLocks noGrp="1"/>
          </p:cNvSpPr>
          <p:nvPr>
            <p:ph type="pic" idx="2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02 (valge)">
  <p:cSld name="tees 02 (valge)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2469826" y="141872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" name="Google Shape;33;p19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selgitusega 01 (valge)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2472940" y="142106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1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7" name="Google Shape;37;p20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selgitusega 02 (valge)">
  <p:cSld name="tees selgitusega 02 (valge)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2469826" y="141872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1" name="Google Shape;41;p21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lgitus">
  <p:cSld name="selgitu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2499021" y="1490409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4" name="Google Shape;44;p22"/>
          <p:cNvCxnSpPr/>
          <p:nvPr/>
        </p:nvCxnSpPr>
        <p:spPr>
          <a:xfrm flipH="1">
            <a:off x="1130535" y="1195554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tt pealkirjaga 01">
  <p:cSld name="jutt pealkirjaga 0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body" idx="1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92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4" descr="TLY-est.png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iusamisvaba.ee/kiusamisvaba-kool/projektid/elu-2025-2026-projekt-tark-tegutsemine-kiusamise-vast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 txBox="1">
            <a:spLocks noGrp="1"/>
          </p:cNvSpPr>
          <p:nvPr>
            <p:ph type="title"/>
          </p:nvPr>
        </p:nvSpPr>
        <p:spPr>
          <a:xfrm>
            <a:off x="707000" y="3429000"/>
            <a:ext cx="45336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7000"/>
              <a:buFont typeface="Barlow Condensed ExtraLight"/>
              <a:buNone/>
            </a:pPr>
            <a:r>
              <a:rPr lang="en-US" sz="24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Tallinn 2025</a:t>
            </a:r>
            <a:endParaRPr sz="24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7000"/>
              <a:buFont typeface="Barlow Condensed ExtraLight"/>
              <a:buNone/>
            </a:pPr>
            <a:endParaRPr sz="24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166375" y="909075"/>
            <a:ext cx="5919900" cy="14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000" b="0" i="1" u="none" strike="noStrike" cap="none" dirty="0" err="1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Targalt</a:t>
            </a:r>
            <a:r>
              <a:rPr lang="en-US" sz="4000" b="0" i="1" u="none" strike="noStrike" cap="none" dirty="0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</a:t>
            </a:r>
            <a:r>
              <a:rPr lang="en-US" sz="4000" b="0" i="1" u="none" strike="noStrike" cap="none" dirty="0" err="1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kiusamise</a:t>
            </a:r>
            <a:r>
              <a:rPr lang="en-US" sz="4000" b="0" i="1" u="none" strike="noStrike" cap="none" dirty="0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</a:t>
            </a:r>
            <a:r>
              <a:rPr lang="en-US" sz="4000" b="0" i="1" u="none" strike="noStrike" cap="none" dirty="0" err="1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vastu</a:t>
            </a:r>
            <a:r>
              <a:rPr lang="en-US" sz="4000" b="0" i="1" u="none" strike="noStrike" cap="none" dirty="0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: </a:t>
            </a:r>
            <a:r>
              <a:rPr lang="en-US" sz="4000" b="0" i="1" u="none" strike="noStrike" cap="none" dirty="0" err="1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Ennetamine</a:t>
            </a:r>
            <a:r>
              <a:rPr lang="en-US" sz="4000" b="0" i="1" u="none" strike="noStrike" cap="none" dirty="0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ja </a:t>
            </a:r>
            <a:r>
              <a:rPr lang="en-US" sz="4000" b="0" i="1" u="none" strike="noStrike" cap="none" dirty="0" err="1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juhtumi</a:t>
            </a:r>
            <a:r>
              <a:rPr lang="en-US" sz="4000" i="1" dirty="0" err="1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te</a:t>
            </a:r>
            <a:r>
              <a:rPr lang="en-US" sz="4000" i="1" dirty="0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</a:t>
            </a:r>
            <a:r>
              <a:rPr lang="en-US" sz="4000" i="1" dirty="0" err="1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analüüs</a:t>
            </a:r>
            <a:endParaRPr sz="4000" b="0" i="1" u="none" strike="noStrike" cap="none" dirty="0">
              <a:solidFill>
                <a:srgbClr val="EC008B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2800" b="0" i="1" u="none" strike="noStrike" cap="none" dirty="0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T</a:t>
            </a:r>
            <a:r>
              <a:rPr lang="et-EE" sz="2800" b="0" i="1" u="none" strike="noStrike" cap="none" dirty="0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ea</a:t>
            </a:r>
            <a:r>
              <a:rPr lang="en-US" sz="2800" b="0" i="1" u="none" strike="noStrike" cap="none" dirty="0" err="1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duspõhine</a:t>
            </a:r>
            <a:r>
              <a:rPr lang="en-US" sz="2800" b="0" i="1" u="none" strike="noStrike" cap="none" dirty="0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</a:t>
            </a:r>
            <a:r>
              <a:rPr lang="en-US" sz="2800" b="0" i="1" u="none" strike="noStrike" cap="none" dirty="0" err="1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arendusprojekt</a:t>
            </a:r>
            <a:r>
              <a:rPr lang="en-US" sz="2800" b="0" i="1" u="none" strike="noStrike" cap="none" dirty="0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</a:t>
            </a:r>
            <a:r>
              <a:rPr lang="en-US" sz="2800" b="0" i="1" u="none" strike="noStrike" cap="none" dirty="0" err="1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õpetajakoolituse</a:t>
            </a:r>
            <a:r>
              <a:rPr lang="en-US" sz="2800" b="0" i="1" u="none" strike="noStrike" cap="none" dirty="0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</a:t>
            </a:r>
            <a:r>
              <a:rPr lang="en-US" sz="2800" i="1" dirty="0" err="1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t</a:t>
            </a:r>
            <a:r>
              <a:rPr lang="en-US" sz="2800" b="0" i="1" u="none" strike="noStrike" cap="none" dirty="0" err="1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oetamiseks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2059349" y="1370525"/>
            <a:ext cx="6331500" cy="21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TEADUSPÕHISUS  JA INTERDISTSIPLINAARSUS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b3f4273512_0_75"/>
          <p:cNvSpPr txBox="1">
            <a:spLocks noGrp="1"/>
          </p:cNvSpPr>
          <p:nvPr>
            <p:ph type="body" idx="1"/>
          </p:nvPr>
        </p:nvSpPr>
        <p:spPr>
          <a:xfrm>
            <a:off x="884288" y="630488"/>
            <a:ext cx="4841700" cy="2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Barlow Condensed"/>
              <a:buChar char="❖"/>
            </a:pP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Sotsiaal-emotsionaalse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õppimise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(SEL)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raamistikud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sz="1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492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Barlow Condensed"/>
              <a:buChar char="❖"/>
            </a:pP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Bandura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sotsiaalse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õppimise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teooria</a:t>
            </a:r>
            <a:endParaRPr sz="1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492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Barlow Condensed"/>
              <a:buChar char="❖"/>
            </a:pP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KiVa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programm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sz="1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492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1900"/>
              <a:buFont typeface="Barlow Condensed"/>
              <a:buChar char="❖"/>
            </a:pP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Bronfenbrenneri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ökoloogiline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süsteemiteooria</a:t>
            </a:r>
            <a:endParaRPr sz="1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492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1900"/>
              <a:buFont typeface="Barlow Condensed"/>
              <a:buChar char="❖"/>
            </a:pP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MTSS (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mitmetasandiline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toetussüsteem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)</a:t>
            </a:r>
            <a:endParaRPr sz="1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492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Barlow Condensed"/>
              <a:buChar char="❖"/>
            </a:pP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Kognitiivse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visuaalse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õppimise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teooriad</a:t>
            </a:r>
            <a:endParaRPr sz="1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492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1900"/>
              <a:buFont typeface="Barlow Condensed"/>
              <a:buChar char="❖"/>
            </a:pP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Kognitiivse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koormuse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teooria</a:t>
            </a:r>
            <a:endParaRPr sz="1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492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1900"/>
              <a:buFont typeface="Barlow Condensed"/>
              <a:buChar char="❖"/>
            </a:pP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Visuaalse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õppimise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info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disaini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põhimõtted</a:t>
            </a:r>
            <a:endParaRPr sz="1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90" name="Google Shape;190;g3b3f4273512_0_75"/>
          <p:cNvSpPr txBox="1">
            <a:spLocks noGrp="1"/>
          </p:cNvSpPr>
          <p:nvPr>
            <p:ph type="title"/>
          </p:nvPr>
        </p:nvSpPr>
        <p:spPr>
          <a:xfrm>
            <a:off x="104400" y="109000"/>
            <a:ext cx="73446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3600"/>
              <a:buFont typeface="Barlow Condensed ExtraLight"/>
              <a:buNone/>
            </a:pPr>
            <a:r>
              <a:rPr lang="en-US" sz="3409" b="1" i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Allikad ja uuringud</a:t>
            </a:r>
            <a:endParaRPr sz="3409" b="1" i="1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91" name="Google Shape;191;g3b3f4273512_0_75"/>
          <p:cNvPicPr preferRelativeResize="0"/>
          <p:nvPr/>
        </p:nvPicPr>
        <p:blipFill rotWithShape="1">
          <a:blip r:embed="rId3">
            <a:alphaModFix/>
          </a:blip>
          <a:srcRect l="16666" r="16666"/>
          <a:stretch/>
        </p:blipFill>
        <p:spPr>
          <a:xfrm>
            <a:off x="6505875" y="-254700"/>
            <a:ext cx="53094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b3f4273512_0_82"/>
          <p:cNvSpPr txBox="1">
            <a:spLocks noGrp="1"/>
          </p:cNvSpPr>
          <p:nvPr>
            <p:ph type="body" idx="1"/>
          </p:nvPr>
        </p:nvSpPr>
        <p:spPr>
          <a:xfrm>
            <a:off x="645550" y="774575"/>
            <a:ext cx="4841700" cy="2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❖"/>
            </a:pP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Psühholoogia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: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emotsioonide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käitumise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mõistmine</a:t>
            </a:r>
            <a:endParaRPr sz="20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❖"/>
            </a:pP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Õpetajakoolitus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: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õppimise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õpetamise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protsessid</a:t>
            </a:r>
            <a:endParaRPr sz="20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❖"/>
            </a:pP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Sotsiaalvaldkond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: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ennetus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tugi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süsteemne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vaade</a:t>
            </a:r>
            <a:endParaRPr sz="20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D0043C"/>
              </a:buClr>
              <a:buSzPts val="2300"/>
              <a:buFont typeface="Barlow Condensed"/>
              <a:buChar char="❖"/>
            </a:pP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Interdistsiplinaarsus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ei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olnud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eesmärk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omaette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vaid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vahend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parema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lahenduse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loomiseks</a:t>
            </a:r>
            <a:endParaRPr sz="20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98" name="Google Shape;198;g3b3f4273512_0_82"/>
          <p:cNvSpPr txBox="1">
            <a:spLocks noGrp="1"/>
          </p:cNvSpPr>
          <p:nvPr>
            <p:ph type="title"/>
          </p:nvPr>
        </p:nvSpPr>
        <p:spPr>
          <a:xfrm>
            <a:off x="104400" y="109000"/>
            <a:ext cx="73446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3600"/>
              <a:buFont typeface="Barlow Condensed ExtraLight"/>
              <a:buNone/>
            </a:pPr>
            <a:r>
              <a:rPr lang="en-US" sz="3409" b="1" i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Interdistsiplinaarsus</a:t>
            </a:r>
            <a:endParaRPr sz="3409" b="1" i="1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99" name="Google Shape;199;g3b3f4273512_0_82"/>
          <p:cNvPicPr preferRelativeResize="0"/>
          <p:nvPr/>
        </p:nvPicPr>
        <p:blipFill rotWithShape="1">
          <a:blip r:embed="rId3">
            <a:alphaModFix/>
          </a:blip>
          <a:srcRect l="16666" r="16666"/>
          <a:stretch/>
        </p:blipFill>
        <p:spPr>
          <a:xfrm>
            <a:off x="6505875" y="-254700"/>
            <a:ext cx="53094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b3f4273512_0_32"/>
          <p:cNvSpPr txBox="1">
            <a:spLocks noGrp="1"/>
          </p:cNvSpPr>
          <p:nvPr>
            <p:ph type="title"/>
          </p:nvPr>
        </p:nvSpPr>
        <p:spPr>
          <a:xfrm>
            <a:off x="2059349" y="1370525"/>
            <a:ext cx="6331500" cy="21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TULEMUS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b3f4273512_0_36"/>
          <p:cNvSpPr txBox="1">
            <a:spLocks noGrp="1"/>
          </p:cNvSpPr>
          <p:nvPr>
            <p:ph type="body" idx="1"/>
          </p:nvPr>
        </p:nvSpPr>
        <p:spPr>
          <a:xfrm>
            <a:off x="564450" y="786425"/>
            <a:ext cx="80151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Valmisid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teaduspõhised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haridusliku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lahenduse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prototüübid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sz="1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Kaardipõhine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praktiline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töövahend</a:t>
            </a:r>
            <a:endParaRPr sz="1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Kogutud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kasutajate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sisend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tagasiside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sz="1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Alus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edasiseks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arenduseks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rakendamiseks</a:t>
            </a:r>
            <a:endParaRPr lang="et-EE" sz="1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8255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None/>
            </a:pPr>
            <a:endParaRPr sz="1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C008B"/>
                </a:solidFill>
                <a:latin typeface="Barlow Condensed" panose="00000506000000000000" pitchFamily="2" charset="-70"/>
                <a:ea typeface="Barlow Condensed"/>
                <a:cs typeface="Barlow Condensed"/>
                <a:sym typeface="Barlow Condensed"/>
              </a:rPr>
              <a:t>Mitme</a:t>
            </a:r>
            <a:r>
              <a:rPr lang="en-US" sz="2800" dirty="0">
                <a:solidFill>
                  <a:srgbClr val="EC008B"/>
                </a:solidFill>
                <a:latin typeface="Barlow Condensed" panose="00000506000000000000" pitchFamily="2" charset="-70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800" dirty="0" err="1">
                <a:solidFill>
                  <a:srgbClr val="EC008B"/>
                </a:solidFill>
                <a:latin typeface="Barlow Condensed" panose="00000506000000000000" pitchFamily="2" charset="-70"/>
                <a:ea typeface="Barlow Condensed"/>
                <a:cs typeface="Barlow Condensed"/>
                <a:sym typeface="Barlow Condensed"/>
              </a:rPr>
              <a:t>inimeseni</a:t>
            </a:r>
            <a:r>
              <a:rPr lang="en-US" sz="2800" dirty="0">
                <a:solidFill>
                  <a:srgbClr val="EC008B"/>
                </a:solidFill>
                <a:latin typeface="Barlow Condensed" panose="00000506000000000000" pitchFamily="2" charset="-70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800" dirty="0" err="1">
                <a:solidFill>
                  <a:srgbClr val="EC008B"/>
                </a:solidFill>
                <a:latin typeface="Barlow Condensed" panose="00000506000000000000" pitchFamily="2" charset="-70"/>
                <a:ea typeface="Barlow Condensed"/>
                <a:cs typeface="Barlow Condensed"/>
                <a:sym typeface="Barlow Condensed"/>
              </a:rPr>
              <a:t>jõudsi</a:t>
            </a:r>
            <a:r>
              <a:rPr lang="et-EE" sz="2800" dirty="0">
                <a:solidFill>
                  <a:srgbClr val="EC008B"/>
                </a:solidFill>
                <a:latin typeface="Barlow Condensed" panose="00000506000000000000" pitchFamily="2" charset="-70"/>
                <a:ea typeface="Barlow Condensed"/>
                <a:cs typeface="Barlow Condensed"/>
                <a:sym typeface="Barlow Condensed"/>
              </a:rPr>
              <a:t>m</a:t>
            </a:r>
            <a:r>
              <a:rPr lang="en-US" sz="2800" dirty="0">
                <a:solidFill>
                  <a:srgbClr val="EC008B"/>
                </a:solidFill>
                <a:latin typeface="Barlow Condensed" panose="00000506000000000000" pitchFamily="2" charset="-70"/>
                <a:ea typeface="Barlow Condensed"/>
                <a:cs typeface="Barlow Condensed"/>
                <a:sym typeface="Barlow Condensed"/>
              </a:rPr>
              <a:t>e </a:t>
            </a:r>
            <a:r>
              <a:rPr lang="en-US" sz="2800" dirty="0" err="1">
                <a:solidFill>
                  <a:srgbClr val="EC008B"/>
                </a:solidFill>
                <a:latin typeface="Barlow Condensed" panose="00000506000000000000" pitchFamily="2" charset="-70"/>
                <a:ea typeface="Barlow Condensed"/>
                <a:cs typeface="Barlow Condensed"/>
                <a:sym typeface="Barlow Condensed"/>
              </a:rPr>
              <a:t>või</a:t>
            </a:r>
            <a:r>
              <a:rPr lang="en-US" sz="2800" dirty="0">
                <a:solidFill>
                  <a:srgbClr val="EC008B"/>
                </a:solidFill>
                <a:latin typeface="Barlow Condensed" panose="00000506000000000000" pitchFamily="2" charset="-70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800" dirty="0" err="1">
                <a:solidFill>
                  <a:srgbClr val="EC008B"/>
                </a:solidFill>
                <a:latin typeface="Barlow Condensed" panose="00000506000000000000" pitchFamily="2" charset="-70"/>
                <a:ea typeface="Barlow Condensed"/>
                <a:cs typeface="Barlow Condensed"/>
                <a:sym typeface="Barlow Condensed"/>
              </a:rPr>
              <a:t>keda</a:t>
            </a:r>
            <a:r>
              <a:rPr lang="en-US" sz="2800" dirty="0">
                <a:solidFill>
                  <a:srgbClr val="EC008B"/>
                </a:solidFill>
                <a:latin typeface="Barlow Condensed" panose="00000506000000000000" pitchFamily="2" charset="-70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800" dirty="0" err="1">
                <a:solidFill>
                  <a:srgbClr val="EC008B"/>
                </a:solidFill>
                <a:latin typeface="Barlow Condensed" panose="00000506000000000000" pitchFamily="2" charset="-70"/>
                <a:ea typeface="Barlow Condensed"/>
                <a:cs typeface="Barlow Condensed"/>
                <a:sym typeface="Barlow Condensed"/>
              </a:rPr>
              <a:t>mõjutasime</a:t>
            </a:r>
            <a:r>
              <a:rPr lang="en-US" sz="2800" dirty="0">
                <a:solidFill>
                  <a:srgbClr val="EC008B"/>
                </a:solidFill>
                <a:latin typeface="Barlow Condensed" panose="00000506000000000000" pitchFamily="2" charset="-70"/>
                <a:ea typeface="Barlow Condensed"/>
                <a:cs typeface="Barlow Condensed"/>
                <a:sym typeface="Barlow Condensed"/>
              </a:rPr>
              <a:t>?</a:t>
            </a:r>
            <a:endParaRPr sz="2800" dirty="0">
              <a:solidFill>
                <a:srgbClr val="EC008B"/>
              </a:solidFill>
              <a:latin typeface="Barlow Condensed" panose="00000506000000000000" pitchFamily="2" charset="-70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testfaasis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:</a:t>
            </a:r>
            <a:endParaRPr sz="1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8001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õpetajad</a:t>
            </a:r>
            <a:endParaRPr sz="1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Kaudne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mõju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: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koolid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haridusasutused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kus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lahendust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saab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edaspidi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rakendada</a:t>
            </a:r>
            <a:endParaRPr sz="1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1" name="Google Shape;211;g3b3f4273512_0_36"/>
          <p:cNvSpPr txBox="1">
            <a:spLocks noGrp="1"/>
          </p:cNvSpPr>
          <p:nvPr>
            <p:ph type="title"/>
          </p:nvPr>
        </p:nvSpPr>
        <p:spPr>
          <a:xfrm>
            <a:off x="104400" y="109000"/>
            <a:ext cx="73446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3600"/>
              <a:buFont typeface="Barlow Condensed ExtraLight"/>
              <a:buNone/>
            </a:pPr>
            <a:r>
              <a:rPr lang="en-US" sz="3409" b="1" i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Konkreetsed tulemused</a:t>
            </a:r>
            <a:endParaRPr sz="3409" b="1" i="1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60a3d65734_1_0"/>
          <p:cNvSpPr txBox="1">
            <a:spLocks noGrp="1"/>
          </p:cNvSpPr>
          <p:nvPr>
            <p:ph type="title"/>
          </p:nvPr>
        </p:nvSpPr>
        <p:spPr>
          <a:xfrm>
            <a:off x="67875" y="85175"/>
            <a:ext cx="55851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Barlow Condensed"/>
                <a:ea typeface="Barlow Condensed"/>
                <a:cs typeface="Barlow Condensed"/>
                <a:sym typeface="Barlow Condensed"/>
              </a:rPr>
              <a:t>Valminud kaartide näidised: ENNETAMINE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8" name="Google Shape;218;g360a3d65734_1_0"/>
          <p:cNvSpPr txBox="1"/>
          <p:nvPr/>
        </p:nvSpPr>
        <p:spPr>
          <a:xfrm>
            <a:off x="152400" y="695550"/>
            <a:ext cx="7243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Kaardid</a:t>
            </a:r>
            <a:r>
              <a:rPr lang="en-US" sz="1800" dirty="0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toetavad</a:t>
            </a:r>
            <a:r>
              <a:rPr lang="en-US" sz="1800" dirty="0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enesejuhtimist</a:t>
            </a:r>
            <a:r>
              <a:rPr lang="en-US" sz="1800" dirty="0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1800" dirty="0" err="1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eneseväljendust</a:t>
            </a:r>
            <a:r>
              <a:rPr lang="en-US" sz="1800" dirty="0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 ja </a:t>
            </a:r>
            <a:r>
              <a:rPr lang="en-US" sz="1800" dirty="0" err="1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refleksiooni</a:t>
            </a:r>
            <a:endParaRPr sz="1800" dirty="0">
              <a:solidFill>
                <a:srgbClr val="24285D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19" name="Google Shape;219;g360a3d65734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850" y="1251325"/>
            <a:ext cx="2732203" cy="37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360a3d65734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8025" y="1251325"/>
            <a:ext cx="2732200" cy="378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360a3d65734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5200" y="1317738"/>
            <a:ext cx="2784005" cy="365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b3f4273512_0_96"/>
          <p:cNvSpPr txBox="1">
            <a:spLocks noGrp="1"/>
          </p:cNvSpPr>
          <p:nvPr>
            <p:ph type="title"/>
          </p:nvPr>
        </p:nvSpPr>
        <p:spPr>
          <a:xfrm>
            <a:off x="470300" y="135500"/>
            <a:ext cx="66900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Barlow Condensed"/>
                <a:ea typeface="Barlow Condensed"/>
                <a:cs typeface="Barlow Condensed"/>
                <a:sym typeface="Barlow Condensed"/>
              </a:rPr>
              <a:t>Valminud kaartide näidised: JUHTUMI ANALÜÜS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28" name="Google Shape;228;g3b3f4273512_0_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0" y="1412056"/>
            <a:ext cx="4279325" cy="3022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3b3f4273512_0_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8200" y="1385524"/>
            <a:ext cx="4279326" cy="3048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3b3f4273512_0_96"/>
          <p:cNvSpPr txBox="1"/>
          <p:nvPr/>
        </p:nvSpPr>
        <p:spPr>
          <a:xfrm>
            <a:off x="143100" y="611650"/>
            <a:ext cx="8701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Kaardid</a:t>
            </a:r>
            <a:r>
              <a:rPr lang="en-US" sz="2000" dirty="0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toetavad</a:t>
            </a:r>
            <a:r>
              <a:rPr lang="en-US" sz="2000" dirty="0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õpetajat</a:t>
            </a:r>
            <a:r>
              <a:rPr lang="en-US" sz="2000" dirty="0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otsustamisel</a:t>
            </a:r>
            <a:r>
              <a:rPr lang="en-US" sz="2000" dirty="0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nii</a:t>
            </a:r>
            <a:r>
              <a:rPr lang="en-US" sz="2000" dirty="0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koheses</a:t>
            </a:r>
            <a:r>
              <a:rPr lang="en-US" sz="2000" dirty="0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olukorras</a:t>
            </a:r>
            <a:r>
              <a:rPr lang="en-US" sz="2000" dirty="0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kui</a:t>
            </a:r>
            <a:r>
              <a:rPr lang="en-US" sz="2000" dirty="0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pikemas</a:t>
            </a:r>
            <a:r>
              <a:rPr lang="en-US" sz="2000" dirty="0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"/>
                <a:ea typeface="Barlow"/>
                <a:cs typeface="Barlow"/>
                <a:sym typeface="Barlow"/>
              </a:rPr>
              <a:t>vaates</a:t>
            </a:r>
            <a:endParaRPr sz="2000" dirty="0">
              <a:solidFill>
                <a:srgbClr val="24285D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b3f4273512_0_43"/>
          <p:cNvSpPr txBox="1">
            <a:spLocks noGrp="1"/>
          </p:cNvSpPr>
          <p:nvPr>
            <p:ph type="title"/>
          </p:nvPr>
        </p:nvSpPr>
        <p:spPr>
          <a:xfrm>
            <a:off x="2059349" y="1370525"/>
            <a:ext cx="6331500" cy="21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JÄRELDUSED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b3f4273512_0_47"/>
          <p:cNvSpPr txBox="1">
            <a:spLocks noGrp="1"/>
          </p:cNvSpPr>
          <p:nvPr>
            <p:ph type="body" idx="1"/>
          </p:nvPr>
        </p:nvSpPr>
        <p:spPr>
          <a:xfrm>
            <a:off x="564450" y="786425"/>
            <a:ext cx="8015100" cy="28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Kiusamise ennetus vajab teadlikke oskusi ja praktilisi tööriistu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Teaduspõhine info peab olema rakendatav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Õpetajate ettevalmistus vajab süsteemset tuge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Rakendamise mudel õpetajate koolituses (spikker + tunnistsenaariumid) ja mõju hindamise plaan (kasutatavus, enesekindlus, normid) 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Praktiline töövahend vähendab õpetajate ebakindlust ja toetab süsteemset tegutsemist 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Teaduspõhine info peab olema kergesti haaratav, mitte mahukas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b3f4273512_0_52"/>
          <p:cNvSpPr txBox="1">
            <a:spLocks noGrp="1"/>
          </p:cNvSpPr>
          <p:nvPr>
            <p:ph type="title"/>
          </p:nvPr>
        </p:nvSpPr>
        <p:spPr>
          <a:xfrm>
            <a:off x="2059349" y="1370525"/>
            <a:ext cx="6331500" cy="21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KOKKUVÕTE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subTitle" idx="4294967295"/>
          </p:nvPr>
        </p:nvSpPr>
        <p:spPr>
          <a:xfrm>
            <a:off x="557525" y="170100"/>
            <a:ext cx="32034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ct val="83333"/>
              <a:buFont typeface="Merriweather Sans"/>
              <a:buNone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Grupp nr. 1 </a:t>
            </a:r>
            <a:r>
              <a:rPr lang="en-US" sz="2400" dirty="0" err="1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Ennetamine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ct val="100000"/>
              <a:buFont typeface="Merriweather Sans"/>
              <a:buNone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Anastassia</a:t>
            </a:r>
            <a:r>
              <a:rPr lang="en-US" dirty="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(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Psühholoogia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)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ct val="100000"/>
              <a:buFont typeface="Merriweather Sans"/>
              <a:buNone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Kadi </a:t>
            </a:r>
            <a:r>
              <a:rPr lang="en-US" dirty="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Kehakultuur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)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ct val="100000"/>
              <a:buFont typeface="Merriweather Sans"/>
              <a:buNone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Kertu </a:t>
            </a:r>
            <a:r>
              <a:rPr lang="en-US" dirty="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Pedagoogika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)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ct val="100000"/>
              <a:buFont typeface="Merriweather Sans"/>
              <a:buNone/>
            </a:pPr>
            <a:r>
              <a:rPr lang="en-US" sz="2000" b="0" i="0" u="none" strike="noStrike" cap="none" dirty="0" err="1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Kärolin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dirty="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Kutsepedagoogika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)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ct val="100000"/>
              <a:buFont typeface="Merriweather Sans"/>
              <a:buNone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Külli </a:t>
            </a:r>
            <a:r>
              <a:rPr lang="en-US" dirty="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Sotsiaalpedagoogika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)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ct val="100000"/>
              <a:buFont typeface="Merriweather Sans"/>
              <a:buNone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Siiri </a:t>
            </a:r>
            <a:r>
              <a:rPr lang="en-US" dirty="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Andragoogika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)</a:t>
            </a:r>
            <a:endParaRPr sz="2000" b="0" i="0" u="none" strike="noStrike" cap="none" dirty="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ct val="83333"/>
              <a:buFont typeface="Merriweather Sans"/>
              <a:buNone/>
            </a:pPr>
            <a:r>
              <a:rPr lang="en-US" sz="2400" b="0" i="0" u="none" strike="noStrike" cap="none" dirty="0" err="1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Juhendaja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: 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ct val="111111"/>
              <a:buFont typeface="Merriweather Sans"/>
              <a:buNone/>
            </a:pPr>
            <a:r>
              <a:rPr lang="en-US" sz="1800" b="0" i="1" u="none" strike="noStrike" cap="none" dirty="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Kristiina Treial, SA </a:t>
            </a:r>
            <a:r>
              <a:rPr lang="en-US" sz="1800" b="0" i="1" u="none" strike="noStrike" cap="none" dirty="0" err="1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Kiusamisvaba</a:t>
            </a:r>
            <a:r>
              <a:rPr lang="en-US" sz="1800" b="0" i="1" u="none" strike="noStrike" cap="none" dirty="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Kool</a:t>
            </a:r>
            <a:endParaRPr sz="2000" b="0" i="0" u="none" strike="noStrike" cap="none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ct val="111111"/>
              <a:buFont typeface="Merriweather Sans"/>
              <a:buNone/>
            </a:pPr>
            <a:endParaRPr sz="1800" i="0" u="none" strike="noStrike" cap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9" name="Google Shape;129;p3"/>
          <p:cNvSpPr txBox="1">
            <a:spLocks noGrp="1"/>
          </p:cNvSpPr>
          <p:nvPr>
            <p:ph type="subTitle" idx="4294967295"/>
          </p:nvPr>
        </p:nvSpPr>
        <p:spPr>
          <a:xfrm>
            <a:off x="3895075" y="170100"/>
            <a:ext cx="3203400" cy="41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ct val="83333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Grupp nr. </a:t>
            </a:r>
            <a:r>
              <a:rPr lang="en-US" sz="2400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2 Juhtumi analüüs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ct val="100000"/>
              <a:buFont typeface="Merriweather Sans"/>
              <a:buNone/>
            </a:pPr>
            <a:r>
              <a:rPr lang="en-US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Sigrid (Kutsepedagoogika)   </a:t>
            </a:r>
            <a:endParaRPr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ct val="100000"/>
              <a:buFont typeface="Merriweather Sans"/>
              <a:buNone/>
            </a:pPr>
            <a:r>
              <a:rPr lang="en-US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Tiia (Lastekaitse)  </a:t>
            </a:r>
            <a:endParaRPr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ct val="100000"/>
              <a:buFont typeface="Merriweather Sans"/>
              <a:buNone/>
            </a:pPr>
            <a:r>
              <a:rPr lang="en-US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Deana (Sotsiaalpedagoogika)</a:t>
            </a:r>
            <a:endParaRPr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ct val="100000"/>
              <a:buFont typeface="Merriweather Sans"/>
              <a:buNone/>
            </a:pPr>
            <a:r>
              <a:rPr lang="en-US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Jaanika (Sotsiaaltöö)</a:t>
            </a:r>
            <a:endParaRPr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ct val="100000"/>
              <a:buFont typeface="Merriweather Sans"/>
              <a:buNone/>
            </a:pPr>
            <a:r>
              <a:rPr lang="en-US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Jevgeni (Kutsepedagoogika)</a:t>
            </a:r>
            <a:endParaRPr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ct val="100000"/>
              <a:buFont typeface="Merriweather Sans"/>
              <a:buNone/>
            </a:pPr>
            <a:r>
              <a:rPr lang="en-US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Gregor (Kehakultuur)  </a:t>
            </a:r>
            <a:endParaRPr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ct val="83333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Juhendaja: 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ct val="111111"/>
              <a:buFont typeface="Merriweather Sans"/>
              <a:buNone/>
            </a:pPr>
            <a:r>
              <a:rPr lang="en-US" sz="1800" b="0" i="1" u="none" strike="noStrike" cap="none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Kristiina Treial, SA Kiusamisvaba Kool</a:t>
            </a:r>
            <a:endParaRPr sz="2000" b="0" i="0" u="none" strike="noStrike" cap="none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ct val="111111"/>
              <a:buFont typeface="Merriweather San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484406" y="4410000"/>
            <a:ext cx="8778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Meeskond</a:t>
            </a:r>
            <a:r>
              <a:rPr lang="en-US" sz="1800" dirty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ühendas</a:t>
            </a:r>
            <a:r>
              <a:rPr lang="en-US" sz="1800" dirty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psühholoogia</a:t>
            </a:r>
            <a:r>
              <a:rPr lang="en-US" sz="1800" dirty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pedagoogika</a:t>
            </a:r>
            <a:r>
              <a:rPr lang="en-US" sz="1800" dirty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sotsiaal</a:t>
            </a:r>
            <a:r>
              <a:rPr lang="en-US" sz="1800" dirty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- ja </a:t>
            </a:r>
            <a:r>
              <a:rPr lang="en-US" sz="1800" dirty="0" err="1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haridusvaldkonna</a:t>
            </a:r>
            <a:r>
              <a:rPr lang="en-US" sz="1800" dirty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kompetentsid</a:t>
            </a:r>
            <a:r>
              <a:rPr lang="en-US" sz="1800" dirty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ühise</a:t>
            </a:r>
            <a:r>
              <a:rPr lang="en-US" sz="1800" dirty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lahenduse</a:t>
            </a:r>
            <a:r>
              <a:rPr lang="en-US" sz="1800" dirty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loomiseks</a:t>
            </a:r>
            <a:endParaRPr sz="1800" dirty="0">
              <a:solidFill>
                <a:srgbClr val="0020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b3f4273512_0_56"/>
          <p:cNvSpPr txBox="1">
            <a:spLocks noGrp="1"/>
          </p:cNvSpPr>
          <p:nvPr>
            <p:ph type="body" idx="1"/>
          </p:nvPr>
        </p:nvSpPr>
        <p:spPr>
          <a:xfrm>
            <a:off x="564450" y="786425"/>
            <a:ext cx="8015100" cy="28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 täitis reaalse vajaduse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Kaheosaline lähenemine (ennetamine + juhtumianalüüs) oli põhjendatud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Loodud lahendus on edasiarendatav ja laiemalt rakendatav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 loob silla teadusuuringute ja igapäevase koolipraktika vahele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Materjalide levitamine läbi SA Kiusamisvaba Kooli tagab jätkusuutlikkuse: </a:t>
            </a:r>
            <a:r>
              <a:rPr lang="en-US" sz="2300" u="sng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  <a:hlinkClick r:id="rId3"/>
              </a:rPr>
              <a:t>https://kiusamisvaba.ee/kiusamisvaba-kool/projektid/elu-2025-2026-projekt-tark-tegutsemine-kiusamise-vastu/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/>
          <p:nvPr/>
        </p:nvSpPr>
        <p:spPr>
          <a:xfrm>
            <a:off x="608451" y="1341475"/>
            <a:ext cx="4461600" cy="3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</a:t>
            </a:r>
            <a:endParaRPr sz="8000" b="0" i="1" u="none" strike="noStrike" cap="non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</a:t>
            </a:r>
            <a:r>
              <a:rPr lang="en-US" sz="8000" b="0" i="1" u="none" strike="noStrike" cap="non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TÄNAME KUULAMAST</a:t>
            </a:r>
            <a:endParaRPr sz="8000" b="0" i="1" u="none" strike="noStrike" cap="non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 </a:t>
            </a:r>
            <a:endParaRPr sz="8000" b="0" i="1" u="none" strike="noStrike" cap="non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2105078" y="1794510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PROBLEEM, OLULISUS JA EESMÄRK 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104399" y="774610"/>
            <a:ext cx="6317831" cy="10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300"/>
              <a:buFont typeface="Barlow Condensed"/>
              <a:buChar char="❖"/>
            </a:pP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Kiusamine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Eesti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koolides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jätkuv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süsteemne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probleem</a:t>
            </a:r>
            <a:endParaRPr sz="20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300"/>
              <a:buFont typeface="Barlow Condensed"/>
              <a:buChar char="❖"/>
            </a:pP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Õpetajatel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tulevastel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õpetajatel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puudub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piisav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praktiline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ettevalmistus</a:t>
            </a:r>
            <a:endParaRPr sz="20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300"/>
              <a:buFont typeface="Barlow Condensed"/>
              <a:buChar char="❖"/>
            </a:pP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Teaduspõhine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teadmine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ei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jõua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piisavalt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igapäevasesse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koolipraktikasse</a:t>
            </a:r>
            <a:endParaRPr sz="20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300"/>
              <a:buFont typeface="Barlow Condensed"/>
              <a:buChar char="❖"/>
            </a:pP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Õpetajatel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puudub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struktureeritud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töövahend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kiireks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otsustamiseks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emotsionaalselt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laetud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olukordades</a:t>
            </a:r>
            <a:endParaRPr sz="20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0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0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791650" y="109000"/>
            <a:ext cx="65694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3600"/>
              <a:buFont typeface="Barlow Condensed ExtraLight"/>
              <a:buNone/>
            </a:pPr>
            <a:r>
              <a:rPr lang="et-EE" i="1" dirty="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</a:t>
            </a:r>
            <a:r>
              <a:rPr lang="en-US" i="1" dirty="0" err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illine</a:t>
            </a:r>
            <a:r>
              <a:rPr lang="en-US" i="1" dirty="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i="1" dirty="0" err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oli</a:t>
            </a:r>
            <a:r>
              <a:rPr lang="en-US" i="1" dirty="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i="1" dirty="0" err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probleem</a:t>
            </a:r>
            <a:r>
              <a:rPr lang="en-US" i="1" dirty="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i="1" dirty="0" err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mida</a:t>
            </a:r>
            <a:r>
              <a:rPr lang="en-US" i="1" dirty="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i="1" dirty="0" err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lahendasime</a:t>
            </a:r>
            <a:r>
              <a:rPr lang="en-US" i="1" dirty="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?</a:t>
            </a:r>
            <a:endParaRPr i="1" dirty="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 l="16667" r="16666"/>
          <a:stretch/>
        </p:blipFill>
        <p:spPr>
          <a:xfrm>
            <a:off x="6353379" y="-254690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b3f4273512_0_2"/>
          <p:cNvSpPr txBox="1">
            <a:spLocks noGrp="1"/>
          </p:cNvSpPr>
          <p:nvPr>
            <p:ph type="body" idx="1"/>
          </p:nvPr>
        </p:nvSpPr>
        <p:spPr>
          <a:xfrm>
            <a:off x="104399" y="774610"/>
            <a:ext cx="6317700" cy="10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300"/>
              <a:buFont typeface="Barlow Condensed"/>
              <a:buChar char="❖"/>
            </a:pP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Kiusamine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mõjutab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otseselt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õpilaste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vaimset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tervist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õpitulemusi</a:t>
            </a:r>
            <a:endParaRPr sz="20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300"/>
              <a:buFont typeface="Barlow Condensed"/>
              <a:buChar char="❖"/>
            </a:pP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Õpetajate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ebakindlus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vähendab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sekkumise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tõhusust</a:t>
            </a:r>
            <a:endParaRPr sz="20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300"/>
              <a:buFont typeface="Barlow Condensed"/>
              <a:buChar char="❖"/>
            </a:pP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Ennetus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tõhusam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kui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hiline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sekkumine</a:t>
            </a:r>
            <a:endParaRPr sz="20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300"/>
              <a:buFont typeface="Barlow Condensed"/>
              <a:buChar char="❖"/>
            </a:pP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Riiklikult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seatud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eesmärk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kiusamise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vähendamiseks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vaimse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tervise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toetamiseks</a:t>
            </a:r>
            <a:endParaRPr sz="20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300"/>
              <a:buFont typeface="Barlow Condensed"/>
              <a:buChar char="❖"/>
            </a:pP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Ilma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varase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ennetuseta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kasvab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vajadus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keerukamate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kulukamate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sekkumiste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järele</a:t>
            </a:r>
            <a:endParaRPr sz="20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0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0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0" name="Google Shape;150;g3b3f4273512_0_2"/>
          <p:cNvSpPr txBox="1">
            <a:spLocks noGrp="1"/>
          </p:cNvSpPr>
          <p:nvPr>
            <p:ph type="title"/>
          </p:nvPr>
        </p:nvSpPr>
        <p:spPr>
          <a:xfrm>
            <a:off x="791650" y="109000"/>
            <a:ext cx="68586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3600"/>
              <a:buFont typeface="Barlow Condensed ExtraLight"/>
              <a:buNone/>
            </a:pPr>
            <a:r>
              <a:rPr lang="en-US" sz="3200" i="1" dirty="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Miks </a:t>
            </a:r>
            <a:r>
              <a:rPr lang="en-US" sz="3200" i="1" dirty="0" err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oli</a:t>
            </a:r>
            <a:r>
              <a:rPr lang="en-US" sz="3200" i="1" dirty="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3200" i="1" dirty="0" err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oluline</a:t>
            </a:r>
            <a:r>
              <a:rPr lang="en-US" sz="3200" i="1" dirty="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3200" i="1" dirty="0" err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selle</a:t>
            </a:r>
            <a:r>
              <a:rPr lang="en-US" sz="3200" i="1" dirty="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3200" i="1" dirty="0" err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teemaga</a:t>
            </a:r>
            <a:r>
              <a:rPr lang="en-US" sz="3200" i="1" dirty="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3200" i="1" dirty="0" err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tegeleda</a:t>
            </a:r>
            <a:r>
              <a:rPr lang="en-US" sz="3200" i="1" dirty="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?</a:t>
            </a:r>
            <a:endParaRPr sz="3200" i="1" dirty="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51" name="Google Shape;151;g3b3f4273512_0_2"/>
          <p:cNvPicPr preferRelativeResize="0"/>
          <p:nvPr/>
        </p:nvPicPr>
        <p:blipFill rotWithShape="1">
          <a:blip r:embed="rId3">
            <a:alphaModFix/>
          </a:blip>
          <a:srcRect l="16666" r="16666"/>
          <a:stretch/>
        </p:blipFill>
        <p:spPr>
          <a:xfrm>
            <a:off x="6353379" y="-254690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b3f4273512_0_9"/>
          <p:cNvSpPr txBox="1">
            <a:spLocks noGrp="1"/>
          </p:cNvSpPr>
          <p:nvPr>
            <p:ph type="body" idx="1"/>
          </p:nvPr>
        </p:nvSpPr>
        <p:spPr>
          <a:xfrm>
            <a:off x="104399" y="774610"/>
            <a:ext cx="6317700" cy="10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300"/>
              <a:buFont typeface="Barlow Condensed"/>
              <a:buChar char="❖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Luua teaduspõhine ja praktiline hariduslik lahendus, mis: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914400" lvl="1" indent="-3746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300"/>
              <a:buFont typeface="Barlow Condensed"/>
              <a:buChar char="-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tõstab haridustöötajate ja õpetajakoolituse üliõpilaste kiusuennetuse pädevust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914400" lvl="1" indent="-3746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300"/>
              <a:buFont typeface="Barlow Condensed"/>
              <a:buChar char="-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toetab kiusamisvaba haridustee kujundamist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914400" lvl="1" indent="-3746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300"/>
              <a:buFont typeface="Barlow Condensed"/>
              <a:buChar char="-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on kasutatav nii koolides kui õpetajakoolituses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300"/>
              <a:buFont typeface="Barlow Condensed"/>
              <a:buChar char="❖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Eesmärk ei olnud luua teoreetilist materjali, vaid rakendatav töövahend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8" name="Google Shape;158;g3b3f4273512_0_9"/>
          <p:cNvSpPr txBox="1">
            <a:spLocks noGrp="1"/>
          </p:cNvSpPr>
          <p:nvPr>
            <p:ph type="title"/>
          </p:nvPr>
        </p:nvSpPr>
        <p:spPr>
          <a:xfrm>
            <a:off x="791650" y="109000"/>
            <a:ext cx="60162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3600"/>
              <a:buFont typeface="Barlow Condensed ExtraLight"/>
              <a:buNone/>
            </a:pPr>
            <a:r>
              <a:rPr lang="en-US" sz="3409" b="1" i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eesmärk</a:t>
            </a:r>
            <a:endParaRPr sz="3409" b="1" i="1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59" name="Google Shape;159;g3b3f4273512_0_9"/>
          <p:cNvPicPr preferRelativeResize="0"/>
          <p:nvPr/>
        </p:nvPicPr>
        <p:blipFill rotWithShape="1">
          <a:blip r:embed="rId3">
            <a:alphaModFix/>
          </a:blip>
          <a:srcRect l="16666" r="16666"/>
          <a:stretch/>
        </p:blipFill>
        <p:spPr>
          <a:xfrm>
            <a:off x="6353379" y="-254690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b3f4273512_0_68"/>
          <p:cNvSpPr txBox="1">
            <a:spLocks noGrp="1"/>
          </p:cNvSpPr>
          <p:nvPr>
            <p:ph type="body" idx="1"/>
          </p:nvPr>
        </p:nvSpPr>
        <p:spPr>
          <a:xfrm>
            <a:off x="783875" y="1237050"/>
            <a:ext cx="4841700" cy="2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300"/>
              <a:buFont typeface="Barlow Condensed"/>
              <a:buChar char="❖"/>
            </a:pPr>
            <a:r>
              <a:rPr lang="en-US" sz="23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Kaartide</a:t>
            </a:r>
            <a:r>
              <a:rPr lang="en-US" sz="23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sisu </a:t>
            </a:r>
            <a:r>
              <a:rPr lang="en-US" sz="23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täiendati</a:t>
            </a:r>
            <a:r>
              <a:rPr lang="en-US" sz="23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3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reaalsete</a:t>
            </a:r>
            <a:r>
              <a:rPr lang="en-US" sz="23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3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kasutajate</a:t>
            </a:r>
            <a:r>
              <a:rPr lang="en-US" sz="23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3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tagasiside</a:t>
            </a:r>
            <a:r>
              <a:rPr lang="en-US" sz="23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3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põhjal</a:t>
            </a:r>
            <a:endParaRPr sz="23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300"/>
              <a:buFont typeface="Barlow Condensed"/>
              <a:buChar char="❖"/>
            </a:pPr>
            <a:r>
              <a:rPr lang="en-US" sz="23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Testimine</a:t>
            </a:r>
            <a:r>
              <a:rPr lang="en-US" sz="23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3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näitas</a:t>
            </a:r>
            <a:r>
              <a:rPr lang="en-US" sz="23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3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kaartide</a:t>
            </a:r>
            <a:r>
              <a:rPr lang="en-US" sz="23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3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sobivust</a:t>
            </a:r>
            <a:r>
              <a:rPr lang="en-US" sz="23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3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nii</a:t>
            </a:r>
            <a:r>
              <a:rPr lang="en-US" sz="23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3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ennetavaks</a:t>
            </a:r>
            <a:r>
              <a:rPr lang="en-US" sz="23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3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tööks</a:t>
            </a:r>
            <a:r>
              <a:rPr lang="en-US" sz="23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3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kui</a:t>
            </a:r>
            <a:r>
              <a:rPr lang="en-US" sz="23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3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juhtumite</a:t>
            </a:r>
            <a:r>
              <a:rPr lang="en-US" sz="23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3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analüüsiks</a:t>
            </a:r>
            <a:endParaRPr sz="23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66" name="Google Shape;166;g3b3f4273512_0_68"/>
          <p:cNvSpPr txBox="1">
            <a:spLocks noGrp="1"/>
          </p:cNvSpPr>
          <p:nvPr>
            <p:ph type="title"/>
          </p:nvPr>
        </p:nvSpPr>
        <p:spPr>
          <a:xfrm>
            <a:off x="126567" y="571350"/>
            <a:ext cx="73446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3600"/>
              <a:buFont typeface="Barlow Condensed ExtraLight"/>
              <a:buNone/>
            </a:pPr>
            <a:r>
              <a:rPr lang="en-US" sz="3409" b="1" i="1" dirty="0" err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Kuidas</a:t>
            </a:r>
            <a:r>
              <a:rPr lang="en-US" sz="3409" b="1" i="1" dirty="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3409" b="1" i="1" dirty="0" err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teame</a:t>
            </a:r>
            <a:r>
              <a:rPr lang="en-US" sz="3409" b="1" i="1" dirty="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et </a:t>
            </a:r>
            <a:r>
              <a:rPr lang="en-US" sz="3409" b="1" i="1" dirty="0" err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oleme</a:t>
            </a:r>
            <a:r>
              <a:rPr lang="en-US" sz="3409" b="1" i="1" dirty="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3409" b="1" i="1" dirty="0" err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eesmärgi</a:t>
            </a:r>
            <a:r>
              <a:rPr lang="en-US" sz="3409" b="1" i="1" dirty="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3409" b="1" i="1" dirty="0" err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saavutanud</a:t>
            </a:r>
            <a:r>
              <a:rPr lang="en-US" sz="3409" b="1" i="1" dirty="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?</a:t>
            </a:r>
            <a:endParaRPr sz="3409" b="1" i="1" dirty="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67" name="Google Shape;167;g3b3f4273512_0_68"/>
          <p:cNvPicPr preferRelativeResize="0"/>
          <p:nvPr/>
        </p:nvPicPr>
        <p:blipFill rotWithShape="1">
          <a:blip r:embed="rId3">
            <a:alphaModFix/>
          </a:blip>
          <a:srcRect l="16666" r="16666"/>
          <a:stretch/>
        </p:blipFill>
        <p:spPr>
          <a:xfrm>
            <a:off x="6505875" y="-254700"/>
            <a:ext cx="53094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2091430" y="2210767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RAKENDATUD TEGEVUSED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>
            <a:spLocks noGrp="1"/>
          </p:cNvSpPr>
          <p:nvPr>
            <p:ph type="body" idx="1"/>
          </p:nvPr>
        </p:nvSpPr>
        <p:spPr>
          <a:xfrm>
            <a:off x="438600" y="455025"/>
            <a:ext cx="84429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Disain toimus interaktiivselt: 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-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teooria → prototüüp → katsetus → täiendamine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Teadusuuringute ja rahvusvaheliste praktikate analüüs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Kiusamisvaba Kooli veebikoolituse läbimine teoreetilise alusena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Haridustöötajate vajaduste kaardistamine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Juhtumianalüüs ja sisendite kogumine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Kaardipõhise praktilise lahenduse prototüübi loomine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Testimine sihtrühmaga ja tagasiside kogumine</a:t>
            </a:r>
            <a:endParaRPr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74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300"/>
              <a:buFont typeface="Barlow Condensed"/>
              <a:buChar char="❖"/>
            </a:pPr>
            <a:r>
              <a:rPr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Lahenduse täiendamine vastavalt saadud sisendile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579</Words>
  <Application>Microsoft Office PowerPoint</Application>
  <PresentationFormat>Ekraaniseanss (16:9)</PresentationFormat>
  <Paragraphs>113</Paragraphs>
  <Slides>21</Slides>
  <Notes>21</Notes>
  <HiddenSlides>0</HiddenSlides>
  <MMClips>0</MMClips>
  <ScaleCrop>false</ScaleCrop>
  <HeadingPairs>
    <vt:vector size="6" baseType="variant">
      <vt:variant>
        <vt:lpstr>Kasutatud fondid</vt:lpstr>
      </vt:variant>
      <vt:variant>
        <vt:i4>9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21</vt:i4>
      </vt:variant>
    </vt:vector>
  </HeadingPairs>
  <TitlesOfParts>
    <vt:vector size="31" baseType="lpstr">
      <vt:lpstr>Barlow Condensed Medium</vt:lpstr>
      <vt:lpstr>Barlow Condensed</vt:lpstr>
      <vt:lpstr>Times New Roman</vt:lpstr>
      <vt:lpstr>Barlow Condensed ExtraLight</vt:lpstr>
      <vt:lpstr>Calibri</vt:lpstr>
      <vt:lpstr>Merriweather Sans</vt:lpstr>
      <vt:lpstr>Arial</vt:lpstr>
      <vt:lpstr>EB Garamond</vt:lpstr>
      <vt:lpstr>Barlow</vt:lpstr>
      <vt:lpstr>TLU Esitlus - valge</vt:lpstr>
      <vt:lpstr>Tallinn 2025 </vt:lpstr>
      <vt:lpstr>PowerPointi esitlus</vt:lpstr>
      <vt:lpstr>PROBLEEM, OLULISUS JA EESMÄRK </vt:lpstr>
      <vt:lpstr>Milline oli probleem, mida lahendasime?</vt:lpstr>
      <vt:lpstr>Miks oli oluline selle teemaga tegeleda?</vt:lpstr>
      <vt:lpstr>Projekti eesmärk</vt:lpstr>
      <vt:lpstr>Kuidas teame, et oleme eesmärgi saavutanud?</vt:lpstr>
      <vt:lpstr>RAKENDATUD TEGEVUSED</vt:lpstr>
      <vt:lpstr>PowerPointi esitlus</vt:lpstr>
      <vt:lpstr>TEADUSPÕHISUS  JA INTERDISTSIPLINAARSUS</vt:lpstr>
      <vt:lpstr>Allikad ja uuringud</vt:lpstr>
      <vt:lpstr>Interdistsiplinaarsus</vt:lpstr>
      <vt:lpstr>PROJEKTI TULEMUS </vt:lpstr>
      <vt:lpstr>Konkreetsed tulemused</vt:lpstr>
      <vt:lpstr>Valminud kaartide näidised: ENNETAMINE</vt:lpstr>
      <vt:lpstr>Valminud kaartide näidised: JUHTUMI ANALÜÜS</vt:lpstr>
      <vt:lpstr>PROJEKTI JÄRELDUSED</vt:lpstr>
      <vt:lpstr>PowerPointi esitlus</vt:lpstr>
      <vt:lpstr>PROJEKTI KOKKUVÕTE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Greta Raidma</dc:creator>
  <cp:lastModifiedBy>Kristiina Treial</cp:lastModifiedBy>
  <cp:revision>2</cp:revision>
  <dcterms:modified xsi:type="dcterms:W3CDTF">2026-01-06T08:20:28Z</dcterms:modified>
</cp:coreProperties>
</file>