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Barlow Condensed ExtraLight"/>
      <p:regular r:id="rId29"/>
      <p:bold r:id="rId30"/>
      <p:italic r:id="rId31"/>
      <p:boldItalic r:id="rId32"/>
    </p:embeddedFont>
    <p:embeddedFont>
      <p:font typeface="Barlow Condensed Medium"/>
      <p:regular r:id="rId33"/>
      <p:bold r:id="rId34"/>
      <p:italic r:id="rId35"/>
      <p:boldItalic r:id="rId36"/>
    </p:embeddedFont>
    <p:embeddedFont>
      <p:font typeface="Barlow Condensed"/>
      <p:regular r:id="rId37"/>
      <p:bold r:id="rId38"/>
      <p:italic r:id="rId39"/>
      <p:boldItalic r:id="rId40"/>
    </p:embeddedFont>
    <p:embeddedFont>
      <p:font typeface="EB Garamond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gCHlF3kpL27DkbfdpyRHgAH5Vu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Condensed-boldItalic.fntdata"/><Relationship Id="rId20" Type="http://schemas.openxmlformats.org/officeDocument/2006/relationships/slide" Target="slides/slide16.xml"/><Relationship Id="rId42" Type="http://schemas.openxmlformats.org/officeDocument/2006/relationships/font" Target="fonts/EBGaramond-bold.fntdata"/><Relationship Id="rId41" Type="http://schemas.openxmlformats.org/officeDocument/2006/relationships/font" Target="fonts/EBGaramond-regular.fntdata"/><Relationship Id="rId22" Type="http://schemas.openxmlformats.org/officeDocument/2006/relationships/slide" Target="slides/slide18.xml"/><Relationship Id="rId44" Type="http://schemas.openxmlformats.org/officeDocument/2006/relationships/font" Target="fonts/EBGaramond-boldItalic.fntdata"/><Relationship Id="rId21" Type="http://schemas.openxmlformats.org/officeDocument/2006/relationships/slide" Target="slides/slide17.xml"/><Relationship Id="rId43" Type="http://schemas.openxmlformats.org/officeDocument/2006/relationships/font" Target="fonts/EBGaramond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BarlowCondensedExtraLigh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BarlowCondensedExtraLight-italic.fntdata"/><Relationship Id="rId30" Type="http://schemas.openxmlformats.org/officeDocument/2006/relationships/font" Target="fonts/BarlowCondensedExtraLight-bold.fntdata"/><Relationship Id="rId11" Type="http://schemas.openxmlformats.org/officeDocument/2006/relationships/slide" Target="slides/slide7.xml"/><Relationship Id="rId33" Type="http://schemas.openxmlformats.org/officeDocument/2006/relationships/font" Target="fonts/BarlowCondensedMedium-regular.fntdata"/><Relationship Id="rId10" Type="http://schemas.openxmlformats.org/officeDocument/2006/relationships/slide" Target="slides/slide6.xml"/><Relationship Id="rId32" Type="http://schemas.openxmlformats.org/officeDocument/2006/relationships/font" Target="fonts/BarlowCondensedExtraLight-boldItalic.fntdata"/><Relationship Id="rId13" Type="http://schemas.openxmlformats.org/officeDocument/2006/relationships/slide" Target="slides/slide9.xml"/><Relationship Id="rId35" Type="http://schemas.openxmlformats.org/officeDocument/2006/relationships/font" Target="fonts/BarlowCondensedMedium-italic.fntdata"/><Relationship Id="rId12" Type="http://schemas.openxmlformats.org/officeDocument/2006/relationships/slide" Target="slides/slide8.xml"/><Relationship Id="rId34" Type="http://schemas.openxmlformats.org/officeDocument/2006/relationships/font" Target="fonts/BarlowCondensedMedium-bold.fntdata"/><Relationship Id="rId15" Type="http://schemas.openxmlformats.org/officeDocument/2006/relationships/slide" Target="slides/slide11.xml"/><Relationship Id="rId37" Type="http://schemas.openxmlformats.org/officeDocument/2006/relationships/font" Target="fonts/BarlowCondensed-regular.fntdata"/><Relationship Id="rId14" Type="http://schemas.openxmlformats.org/officeDocument/2006/relationships/slide" Target="slides/slide10.xml"/><Relationship Id="rId36" Type="http://schemas.openxmlformats.org/officeDocument/2006/relationships/font" Target="fonts/BarlowCondensedMedium-boldItalic.fntdata"/><Relationship Id="rId17" Type="http://schemas.openxmlformats.org/officeDocument/2006/relationships/slide" Target="slides/slide13.xml"/><Relationship Id="rId39" Type="http://schemas.openxmlformats.org/officeDocument/2006/relationships/font" Target="fonts/BarlowCondensed-italic.fntdata"/><Relationship Id="rId16" Type="http://schemas.openxmlformats.org/officeDocument/2006/relationships/slide" Target="slides/slide12.xml"/><Relationship Id="rId38" Type="http://schemas.openxmlformats.org/officeDocument/2006/relationships/font" Target="fonts/BarlowCondensed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t-E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22171360e_0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22171360e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3922171360e_0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22171360e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22171360e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922171360e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22171360e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22171360e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922171360e_0_1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22171360e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22171360e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922171360e_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922171360e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922171360e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922171360e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22171360e_6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22171360e_6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922171360e_6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922171360e_6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922171360e_6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922171360e_6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22171360e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22171360e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922171360e_0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922171360e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922171360e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922171360e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922171360e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922171360e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922171360e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22171360e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922171360e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922171360e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4220513ca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3b4220513ca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/>
          </a:p>
        </p:txBody>
      </p:sp>
      <p:sp>
        <p:nvSpPr>
          <p:cNvPr id="109" name="Google Shape;109;g3b4220513ca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22171360e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922171360e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922171360e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22171360e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922171360e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922171360e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2221c028e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92221c028e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392221c028e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22171360e_0_2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22171360e_0_2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3922171360e_0_2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22171360e_0_2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3922171360e_0_2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22171360e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22171360e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922171360e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22171360e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922171360e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922171360e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22171360e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22171360e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922171360e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22171360e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22171360e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922171360e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22171360e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922171360e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922171360e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922171360e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922171360e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922171360e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22171360e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22171360e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922171360e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slaid (valge)">
  <p:cSld name="Esislaid (valge)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/>
          <p:nvPr/>
        </p:nvSpPr>
        <p:spPr>
          <a:xfrm>
            <a:off x="0" y="5757333"/>
            <a:ext cx="4351867" cy="11006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" name="Google Shape;1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74395" y="3748111"/>
            <a:ext cx="2344499" cy="1356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LY-est.png" id="18" name="Google Shape;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4146" y="5493952"/>
            <a:ext cx="2298801" cy="4731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7"/>
          <p:cNvCxnSpPr/>
          <p:nvPr/>
        </p:nvCxnSpPr>
        <p:spPr>
          <a:xfrm flipH="1">
            <a:off x="7569202" y="812801"/>
            <a:ext cx="1066799" cy="5184785"/>
          </a:xfrm>
          <a:prstGeom prst="straightConnector1">
            <a:avLst/>
          </a:prstGeom>
          <a:noFill/>
          <a:ln cap="flat" cmpd="sng" w="444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7"/>
          <p:cNvSpPr txBox="1"/>
          <p:nvPr>
            <p:ph type="title"/>
          </p:nvPr>
        </p:nvSpPr>
        <p:spPr>
          <a:xfrm>
            <a:off x="837605" y="833731"/>
            <a:ext cx="6375996" cy="5133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i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25367" y="37153359"/>
            <a:ext cx="2332599" cy="233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5554" y="953758"/>
            <a:ext cx="2413895" cy="23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ur ringpilt + pealkiri + sisu">
  <p:cSld name="suur ringpilt + pealkiri + sisu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idx="1" type="body"/>
          </p:nvPr>
        </p:nvSpPr>
        <p:spPr>
          <a:xfrm>
            <a:off x="636440" y="3418087"/>
            <a:ext cx="4622080" cy="1732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2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-"/>
              <a:defRPr sz="3200"/>
            </a:lvl1pPr>
            <a:lvl2pPr indent="-355600" lvl="1" marL="9144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667"/>
            </a:lvl2pPr>
            <a:lvl3pPr indent="-342900" lvl="2" marL="13716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2400"/>
            </a:lvl3pPr>
            <a:lvl4pPr indent="-342900" lvl="3" marL="18288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8"/>
          <p:cNvSpPr/>
          <p:nvPr>
            <p:ph idx="2" type="pic"/>
          </p:nvPr>
        </p:nvSpPr>
        <p:spPr>
          <a:xfrm>
            <a:off x="6228531" y="-891573"/>
            <a:ext cx="8976000" cy="897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8"/>
          <p:cNvSpPr txBox="1"/>
          <p:nvPr>
            <p:ph type="title"/>
          </p:nvPr>
        </p:nvSpPr>
        <p:spPr>
          <a:xfrm>
            <a:off x="627052" y="1346173"/>
            <a:ext cx="4602825" cy="19024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i="0" sz="3733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es 01 (valge)">
  <p:cSld name="tees 01 (valge)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type="title"/>
          </p:nvPr>
        </p:nvSpPr>
        <p:spPr>
          <a:xfrm>
            <a:off x="3297253" y="1894747"/>
            <a:ext cx="7904747" cy="2814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" name="Google Shape;29;p9"/>
          <p:cNvCxnSpPr/>
          <p:nvPr/>
        </p:nvCxnSpPr>
        <p:spPr>
          <a:xfrm flipH="1">
            <a:off x="1507381" y="1616649"/>
            <a:ext cx="594233" cy="3142128"/>
          </a:xfrm>
          <a:prstGeom prst="straightConnector1">
            <a:avLst/>
          </a:prstGeom>
          <a:noFill/>
          <a:ln cap="flat" cmpd="sng" w="57150">
            <a:solidFill>
              <a:srgbClr val="D0043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instagram.com/stories/highlights/17854799277565332/?hl=en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Relationship Id="rId5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922171360e_0_155" title="Screenshot 2026-01-02 at 10.05.5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879"/>
            <a:ext cx="11887201" cy="597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922171360e_0_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0775" y="5897539"/>
            <a:ext cx="1309846" cy="491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22171360e_0_1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„Elulised olukorrad, elupäästvad oskused“</a:t>
            </a:r>
            <a:endParaRPr/>
          </a:p>
        </p:txBody>
      </p:sp>
      <p:sp>
        <p:nvSpPr>
          <p:cNvPr id="171" name="Google Shape;171;g3922171360e_0_10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8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Tallinna Ülikooli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ohutusnädala raames </a:t>
            </a:r>
            <a:r>
              <a:rPr b="1"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11.11.2025 kell 13:00-14:30 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TLÜ Astra A018 Eesti Punane Risti koolitaja Ain Siimon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infarkti / insuldi tunnused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mürgistused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AED kasutamine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võõrkeha hingamisteedes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922171360e_0_1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Töötuba pildis</a:t>
            </a:r>
            <a:endParaRPr/>
          </a:p>
        </p:txBody>
      </p:sp>
      <p:sp>
        <p:nvSpPr>
          <p:cNvPr id="178" name="Google Shape;178;g3922171360e_0_1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g3922171360e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206295" y="2154378"/>
            <a:ext cx="4924947" cy="369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922171360e_0_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633512" y="2154378"/>
            <a:ext cx="4924947" cy="369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922171360e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8951" y="1538740"/>
            <a:ext cx="3693727" cy="492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22171360e_0_1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Töötuba pildis</a:t>
            </a:r>
            <a:endParaRPr/>
          </a:p>
        </p:txBody>
      </p:sp>
      <p:pic>
        <p:nvPicPr>
          <p:cNvPr id="188" name="Google Shape;188;g3922171360e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513" y="1675975"/>
            <a:ext cx="3720393" cy="465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922171360e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638" y="1694577"/>
            <a:ext cx="6175853" cy="463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22171360e_0_1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Töötuba pildis</a:t>
            </a:r>
            <a:endParaRPr/>
          </a:p>
        </p:txBody>
      </p:sp>
      <p:pic>
        <p:nvPicPr>
          <p:cNvPr id="196" name="Google Shape;196;g3922171360e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6000" y="1573171"/>
            <a:ext cx="3252643" cy="487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922171360e_0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6691" y="1549875"/>
            <a:ext cx="3649302" cy="486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922171360e_6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Kriisivarude tutvustuse töötuba</a:t>
            </a:r>
            <a:endParaRPr/>
          </a:p>
        </p:txBody>
      </p:sp>
      <p:sp>
        <p:nvSpPr>
          <p:cNvPr id="204" name="Google Shape;204;g3922171360e_6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13. novembril 2025 kell 10:00-14:00  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viisime koos</a:t>
            </a: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Päästeametiga kriisivarude tutvustuse töötoa.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000"/>
              <a:buFont typeface="Barlow Condensed"/>
              <a:buChar char="-"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Tutvustasime koduseid kriisivarusid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000"/>
              <a:buFont typeface="Barlow Condensed"/>
              <a:buChar char="-"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Andsime ülevaate varude kogumise põhitõdedest ja käitumisest kriisiolukorras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2000"/>
              <a:buFont typeface="Barlow Condensed"/>
              <a:buChar char="-"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Päästeamet tutvustas vetelpäästevahendeid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22171360e_6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</a:t>
            </a: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öötuba pildis</a:t>
            </a:r>
            <a:endParaRPr/>
          </a:p>
        </p:txBody>
      </p:sp>
      <p:pic>
        <p:nvPicPr>
          <p:cNvPr id="211" name="Google Shape;211;g3922171360e_6_19" title="2614773b-2882-4f5b-9cc2-68d897189c5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34" y="1418869"/>
            <a:ext cx="2628375" cy="310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922171360e_6_19" title="A73046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2913" y="1418868"/>
            <a:ext cx="2628376" cy="310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922171360e_6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4269" y="1418871"/>
            <a:ext cx="4009016" cy="310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922171360e_6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4363" y="4595846"/>
            <a:ext cx="4479901" cy="183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22171360e_0_1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</a:t>
            </a: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meeskond</a:t>
            </a:r>
            <a:endParaRPr/>
          </a:p>
        </p:txBody>
      </p:sp>
      <p:sp>
        <p:nvSpPr>
          <p:cNvPr id="221" name="Google Shape;221;g3922171360e_0_1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Tanel Ronimois	Rekreatsioonikorraldus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Lisbeth Soone		Rekreatsioonikorraldus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Mei Sameli		Euroopa nüüdiskeeled ja kultuurid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Siiri Häidma		Psühholoogia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Ronan Raavik		Kehakultuur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Airiin Aps			Lastekaitse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22" name="Google Shape;222;g3922171360e_0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5912" y="1509239"/>
            <a:ext cx="2467319" cy="226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922171360e_0_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8203" y="4196765"/>
            <a:ext cx="942736" cy="115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22171360e_0_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Turundusmeeskonna eesmärgid</a:t>
            </a:r>
            <a:endParaRPr/>
          </a:p>
        </p:txBody>
      </p:sp>
      <p:sp>
        <p:nvSpPr>
          <p:cNvPr id="230" name="Google Shape;230;g3922171360e_0_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Informeerida Tallinna Ülikooli üliõpilasi ning töötajaid Ohutusnädala tegevustest ning praktilise meeskonna poolt välja töötatud töötubadest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Viia läbi sotsiaalmeediakampaania suunitlusega ülikooliperele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Otsida projekti edukaks toimimiseks koostöövõimalusi ning sponsoreid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Hoolitseda projekti dokumentatsiooni eest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22171360e_0_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37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Turundusmeeskonna tegevused pildis</a:t>
            </a:r>
            <a:endParaRPr/>
          </a:p>
        </p:txBody>
      </p:sp>
      <p:sp>
        <p:nvSpPr>
          <p:cNvPr id="237" name="Google Shape;237;g3922171360e_0_5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2200" u="sng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https://www.instagram.com/stories/highlights/17854799277565332/?hl=en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922171360e_0_24"/>
          <p:cNvSpPr txBox="1"/>
          <p:nvPr>
            <p:ph type="title"/>
          </p:nvPr>
        </p:nvSpPr>
        <p:spPr>
          <a:xfrm>
            <a:off x="518692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37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Turundusmeeskonna tegevused pildis</a:t>
            </a:r>
            <a:endParaRPr i="1" sz="3700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15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kuvatõmmised Tallinna Ülikooli Tudengite infokiri (03.11.2025) ja töötajate Nädalainfo (04.11–10.11.2025)</a:t>
            </a:r>
            <a:endParaRPr i="1" sz="3000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44" name="Google Shape;244;g3922171360e_0_24" title="Screenshot 2025-12-31 at 04.55.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586" y="1690825"/>
            <a:ext cx="5759024" cy="516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922171360e_0_24" title="Screenshot 2025-12-31 at 04.53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7497" y="0"/>
            <a:ext cx="446906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b4220513ca_0_115"/>
          <p:cNvSpPr txBox="1"/>
          <p:nvPr/>
        </p:nvSpPr>
        <p:spPr>
          <a:xfrm>
            <a:off x="1057925" y="1571075"/>
            <a:ext cx="10311300" cy="5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2" name="Google Shape;112;g3b4220513ca_0_115"/>
          <p:cNvSpPr txBox="1"/>
          <p:nvPr/>
        </p:nvSpPr>
        <p:spPr>
          <a:xfrm>
            <a:off x="421325" y="1022150"/>
            <a:ext cx="11584500" cy="7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700"/>
              <a:buFont typeface="Barlow Condensed"/>
              <a:buChar char="●"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nimi:</a:t>
            </a:r>
            <a:r>
              <a:rPr lang="et-EE" sz="20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,,Valmis igaks kriisiks”</a:t>
            </a:r>
            <a:endParaRPr sz="20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33655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1700"/>
              <a:buFont typeface="Barlow Condensed"/>
              <a:buChar char="●"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Rühma nimi/nr: </a:t>
            </a:r>
            <a:r>
              <a:rPr lang="et-EE" sz="20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grupp 1 (Praktiline meeskond) ja grupp 2 (Turundusmeeskond)</a:t>
            </a:r>
            <a:endParaRPr sz="20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33655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1700"/>
              <a:buFont typeface="Barlow Condensed"/>
              <a:buChar char="●"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Juhendajad:</a:t>
            </a:r>
            <a:r>
              <a:rPr lang="et-EE" sz="20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</a:t>
            </a:r>
            <a:endParaRPr sz="20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Kadri Pakaste, ülikooli mentor - üliõpilasteenuste peaspetsialist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Vivika Kendra, juhendaja - projekti idee esitaja, projekti läbiviija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Natalja Rosenthal, juhendaja – projekti tehniline tugi, projekti läbiviija </a:t>
            </a:r>
            <a:endParaRPr sz="2000">
              <a:solidFill>
                <a:srgbClr val="26226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336550" lvl="0" marL="457200" marR="36576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261"/>
              </a:buClr>
              <a:buSzPts val="1700"/>
              <a:buFont typeface="Barlow Condensed"/>
              <a:buChar char="●"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Liikmed:</a:t>
            </a:r>
            <a:r>
              <a:rPr lang="et-EE" sz="2000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Tulika Geimonen (sotsiaaltöö), Erkki Pikk (organisatsioonikäitumine), Lisbeth Soone (rekreatsioonikorraldus), Airiin Aps  (lastekaitse), Taidi Bluum (lastekaitse), Kaire Vahur (tervisejuht), Siiri Häidma (psühholoogia), Jane Kuusalu (noorsootöö), Ronan Raavik (kehakultuur), Mari-Liis Ojaniit (sotsiaaltöö), Mei Sameli (Euroopa nüüdiskeeled ja kultuurid), Tanel Ronimois (rekreatsioonikorraldus), Katrin Aid (kutsepedagoogika, vabatahtlik).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None/>
            </a:pPr>
            <a:r>
              <a:t/>
            </a:r>
            <a:endParaRPr b="0" i="0" sz="22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922171360e_0_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37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Turundusmeeskonna tegevused pildis</a:t>
            </a:r>
            <a:endParaRPr/>
          </a:p>
        </p:txBody>
      </p:sp>
      <p:pic>
        <p:nvPicPr>
          <p:cNvPr id="252" name="Google Shape;252;g3922171360e_0_34" title="A73046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425" y="1455250"/>
            <a:ext cx="3240793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922171360e_0_34" title="A730463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968" y="1455250"/>
            <a:ext cx="3240793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922171360e_0_34" title="A730462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0511" y="1455250"/>
            <a:ext cx="3888952" cy="486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22171360e_0_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37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Turundusmeeskonna tegevused pildis</a:t>
            </a:r>
            <a:endParaRPr/>
          </a:p>
        </p:txBody>
      </p:sp>
      <p:pic>
        <p:nvPicPr>
          <p:cNvPr id="261" name="Google Shape;261;g3922171360e_0_43" title="A73046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907" y="1625136"/>
            <a:ext cx="3807822" cy="476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922171360e_0_43" title="A73046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951" y="1625136"/>
            <a:ext cx="3173185" cy="476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922171360e_0_43" title="A730459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00" y="1641654"/>
            <a:ext cx="3173175" cy="476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392221c028e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513" y="647361"/>
            <a:ext cx="4570900" cy="55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92221c028e_1_9" title="Unknown-1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738" y="647371"/>
            <a:ext cx="4189567" cy="558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922171360e_0_2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37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Õppetunnid</a:t>
            </a:r>
            <a:endParaRPr/>
          </a:p>
        </p:txBody>
      </p:sp>
      <p:sp>
        <p:nvSpPr>
          <p:cNvPr id="277" name="Google Shape;277;g3922171360e_0_27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000"/>
              <a:buFont typeface="Barlow Condensed"/>
              <a:buChar char="●"/>
            </a:pP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</a:t>
            </a: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raktilised töötoad ja  situatsiooniõpe toetavad kriisideks valmistumisel teemade mõistmist ja oskuste omandamist tõhusamalt kui ainult teoreetilised materjalid</a:t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000"/>
              <a:buFont typeface="Barlow Condensed"/>
              <a:buChar char="●"/>
            </a:pP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valdkonna spetsialistide kaasamine suurendab töötubade sisulist kvaliteeti ja usaldusväärsust</a:t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000"/>
              <a:buFont typeface="Barlow Condensed"/>
              <a:buChar char="●"/>
            </a:pP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instagram takeover oli edukas ning jõudis päeva jooksul keskeltläbi 930-1600 ülikooli konto külastajani</a:t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000"/>
              <a:buFont typeface="Barlow Condensed"/>
              <a:buChar char="●"/>
            </a:pP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praktiliste ja digitaalsete tegevuste kombineerimine suurendab projekti nähtavust, kuid vajab põhjalikku eeltööd ning temaatilise loojutustuse </a:t>
            </a: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baaskoolitust</a:t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000"/>
              <a:buFont typeface="Barlow Condensed"/>
              <a:buChar char="●"/>
            </a:pPr>
            <a:r>
              <a:rPr lang="et-EE" sz="2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vältimaks ürituse toimumise ajal möödarääkimisi, on hädavajalik varakult planeeritud koostöö ülikooli-siseste struktuuriüksustega, kuna üliõpilased ei pruugi olla teadlikud kõikidest ülikooliruumidega seotud peendetailidest</a:t>
            </a: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922171360e_0_280"/>
          <p:cNvSpPr/>
          <p:nvPr/>
        </p:nvSpPr>
        <p:spPr>
          <a:xfrm>
            <a:off x="1730602" y="1676700"/>
            <a:ext cx="5864400" cy="4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t-EE" sz="67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</a:t>
            </a:r>
            <a:endParaRPr b="0" i="1" sz="107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t-EE" sz="107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</a:t>
            </a:r>
            <a:r>
              <a:rPr b="0" i="1" lang="et-EE" sz="10700" u="none" cap="none" strike="noStrik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TÄNAME KUULAMAST</a:t>
            </a:r>
            <a:endParaRPr b="0" i="1" sz="107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t-EE" sz="10700" u="none" cap="none" strike="noStrik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   </a:t>
            </a:r>
            <a:endParaRPr b="0" i="1" sz="10700" u="none" cap="none" strike="noStrik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22171360e_0_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taust ja kirjeldus </a:t>
            </a:r>
            <a:endParaRPr/>
          </a:p>
        </p:txBody>
      </p:sp>
      <p:sp>
        <p:nvSpPr>
          <p:cNvPr id="119" name="Google Shape;119;g3922171360e_0_5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19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eesmärgid:</a:t>
            </a:r>
            <a:endParaRPr b="1" sz="19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23850" lvl="0" marL="457200" marR="36576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262261"/>
              </a:buClr>
              <a:buSzPts val="1500"/>
              <a:buFont typeface="Barlow Condensed"/>
              <a:buChar char="●"/>
            </a:pPr>
            <a:r>
              <a:rPr lang="et-EE" sz="19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tõsta TLÜ tudengite teadlikkust kriisideks valmistumisest, elupäästvast ja psühholoogilisest esmaabist</a:t>
            </a:r>
            <a:endParaRPr sz="19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23850" lvl="0" marL="45720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500"/>
              <a:buFont typeface="Barlow Condensed"/>
              <a:buChar char="●"/>
            </a:pPr>
            <a:r>
              <a:rPr lang="et-EE" sz="19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arendada noorte praktilisi ja vaimseid toimetulekuoskusi</a:t>
            </a:r>
            <a:endParaRPr sz="19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19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Mis võivad olla kriisid: </a:t>
            </a:r>
            <a:r>
              <a:rPr lang="et-EE" sz="1900">
                <a:solidFill>
                  <a:srgbClr val="262261"/>
                </a:solidFill>
                <a:highlight>
                  <a:schemeClr val="lt1"/>
                </a:highlight>
                <a:latin typeface="Barlow Condensed"/>
                <a:ea typeface="Barlow Condensed"/>
                <a:cs typeface="Barlow Condensed"/>
                <a:sym typeface="Barlow Condensed"/>
              </a:rPr>
              <a:t>sõda, terrorirünnak, tuuma- või mürgiste jäätmetega seotud õnnetus, looduskatastroof, koolitulistamine, raske liiklus- või tööõnnetus, enesetapukatse või lähedase enesetapp, läbipõlemine jne.</a:t>
            </a:r>
            <a:endParaRPr sz="1900">
              <a:solidFill>
                <a:srgbClr val="262261"/>
              </a:solidFill>
              <a:highlight>
                <a:schemeClr val="lt1"/>
              </a:highlight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1900">
                <a:solidFill>
                  <a:srgbClr val="262261"/>
                </a:solidFill>
                <a:highlight>
                  <a:schemeClr val="lt1"/>
                </a:highlight>
                <a:latin typeface="Barlow Condensed"/>
                <a:ea typeface="Barlow Condensed"/>
                <a:cs typeface="Barlow Condensed"/>
                <a:sym typeface="Barlow Condensed"/>
              </a:rPr>
              <a:t>Projekti olulisus: </a:t>
            </a:r>
            <a:r>
              <a:rPr lang="et-EE" sz="1900">
                <a:solidFill>
                  <a:srgbClr val="262261"/>
                </a:solidFill>
                <a:highlight>
                  <a:schemeClr val="lt1"/>
                </a:highlight>
                <a:latin typeface="Barlow Condensed"/>
                <a:ea typeface="Barlow Condensed"/>
                <a:cs typeface="Barlow Condensed"/>
                <a:sym typeface="Barlow Condensed"/>
              </a:rPr>
              <a:t>praegu ei ole inimesed piisavalt valmis erinevateks kriisideks ning nad peavad õppima ennast ise aitama, kuna kriis võib juhtuda igal hetkel, on selleks siis sõda või mõni isiklik kriis. </a:t>
            </a:r>
            <a:endParaRPr sz="1900">
              <a:solidFill>
                <a:srgbClr val="262261"/>
              </a:solidFill>
              <a:highlight>
                <a:schemeClr val="lt1"/>
              </a:highlight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t-EE" sz="1900">
                <a:solidFill>
                  <a:srgbClr val="262261"/>
                </a:solidFill>
                <a:highlight>
                  <a:schemeClr val="lt1"/>
                </a:highlight>
                <a:latin typeface="Barlow Condensed"/>
                <a:ea typeface="Barlow Condensed"/>
                <a:cs typeface="Barlow Condensed"/>
                <a:sym typeface="Barlow Condensed"/>
              </a:rPr>
              <a:t>Meie rühma roll: </a:t>
            </a:r>
            <a:r>
              <a:rPr lang="et-EE" sz="1900">
                <a:solidFill>
                  <a:srgbClr val="262261"/>
                </a:solidFill>
                <a:highlight>
                  <a:schemeClr val="lt1"/>
                </a:highlight>
                <a:latin typeface="Barlow Condensed"/>
                <a:ea typeface="Barlow Condensed"/>
                <a:cs typeface="Barlow Condensed"/>
                <a:sym typeface="Barlow Condensed"/>
              </a:rPr>
              <a:t>anda oma töötubadega põgus ülevaade elupäästvast ja psühholoogilisest esmaabist; rääkida, mida silmas pidada kriisivarude kogumisel; panna inimesed päriselt läbi mängima erinevaid elulisi olukordi.</a:t>
            </a:r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22171360e_0_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Projektiga seotud sidusrühmad </a:t>
            </a:r>
            <a:endParaRPr/>
          </a:p>
        </p:txBody>
      </p:sp>
      <p:sp>
        <p:nvSpPr>
          <p:cNvPr id="126" name="Google Shape;126;g3922171360e_0_6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Projektikeskne sihtrühm: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Tallinna ülikooli üliõpilased igast valdkonnast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Tulevik: 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Tulevikuvaates loodame, et kriisiteadlikust käitumisest on huvitatud ka teised ülikoolid ja üliõpilasorganisatsioonid. Edasiselt võiksid meie projektist saadud teadlikkust kasutada ka üldharidus- ja kutsekoolid, et harida noori varakult kriisi ja esmaabi teemadel. 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Koostöö projekti raames: </a:t>
            </a:r>
            <a:endParaRPr b="1"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Eesti Punane Rist, Tallinna Ülikool, MTÜ Peaasjad (peaasi.ee), Päästeamet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22171360e_0_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tegevused</a:t>
            </a:r>
            <a:endParaRPr/>
          </a:p>
        </p:txBody>
      </p:sp>
      <p:sp>
        <p:nvSpPr>
          <p:cNvPr id="133" name="Google Shape;133;g3922171360e_0_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rojekti raames viidi läbi kolm töötuba: 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11. novembril - Elupäästva esmaabi töötuba </a:t>
            </a: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"Elulised olukorrad, elupäästvad oskused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" ja “</a:t>
            </a: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Vaimse tervise esmaabi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  töötuba.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13. novembril - koos</a:t>
            </a:r>
            <a:r>
              <a:rPr b="1"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Päästeametiga kriisivarude tutvustuse töötuba</a:t>
            </a: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. </a:t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marR="3657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Lisaks valmis praktiline kriisikasti/kriisivarude meelespea ning toimusid erinevad tegevused Tallinna Ülikooli sotsiaalmeedias nii enne Ohutusnädalat kui ka töötubade toimumise ajal.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22171360e_0_7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Praktiline meeskond</a:t>
            </a:r>
            <a:endParaRPr/>
          </a:p>
        </p:txBody>
      </p:sp>
      <p:sp>
        <p:nvSpPr>
          <p:cNvPr id="140" name="Google Shape;140;g3922171360e_0_7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Kaire Vahur		Tervisejuht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Erkki Pikk		Organisatsioonikäitumine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Jane Kuusalu		Noorsootöö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Tulika Geimonen	Sotsiaaltöö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Taidi Bluum		Lastekaitse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Mari-Liis Ojaniit	Sotsiaaltöö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Katrin Aid 		Kutsepedagoogika, vabatahtlik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41" name="Google Shape;141;g3922171360e_0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5912" y="1509239"/>
            <a:ext cx="2467319" cy="226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922171360e_0_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8203" y="4196765"/>
            <a:ext cx="942736" cy="115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22171360e_0_8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Praktilise meeskonna eesmärgid</a:t>
            </a:r>
            <a:endParaRPr/>
          </a:p>
        </p:txBody>
      </p:sp>
      <p:sp>
        <p:nvSpPr>
          <p:cNvPr id="149" name="Google Shape;149;g3922171360e_0_8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Tõsta Tallinna Ülikooli üliõpilaste ning Ohutusnädalal osalevate akadeemiliste ja mitte-akadeemiliste töötajate teadlikkust kriisideks valmistumisest, elupäästvast ja psühholoogilisest esmaabist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Arendada töötubades osalejate praktilisi ja vaimseid toimetulekuoskusi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●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Läbi viia 3 töötuba: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Elupäästva esmaabi töötuba „Elulised olukorrad, elupäästvad oskused“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„Vaimse tervise esmaabi“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„Päästeametiga kriisivarude tutvustuse töötuba“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22171360e_0_9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“Vaimse tervise vitamiinid”</a:t>
            </a:r>
            <a:endParaRPr/>
          </a:p>
        </p:txBody>
      </p:sp>
      <p:sp>
        <p:nvSpPr>
          <p:cNvPr id="156" name="Google Shape;156;g3922171360e_0_9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8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Tallinna Ülikooli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ohutusnädala raames </a:t>
            </a:r>
            <a:r>
              <a:rPr b="1"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11.11.2025 kell 10.00-11:30 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TLÜ Astra A018 Peaasjad MTÜ-st 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88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koolitaja Nele Mets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Oma vaimse tervise hoidmine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Mida igaüks meist saab ära teha, et ennetada läbipõlemist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Jagati lihtsaid ja kasulikke nippe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42900" lvl="0" marL="431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85D"/>
              </a:buClr>
              <a:buSzPts val="2200"/>
              <a:buFont typeface="Barlow Condensed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Vaimse tervise bingo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922171360e_0_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t-EE" sz="42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Töötuba pildis</a:t>
            </a:r>
            <a:endParaRPr/>
          </a:p>
        </p:txBody>
      </p:sp>
      <p:pic>
        <p:nvPicPr>
          <p:cNvPr id="163" name="Google Shape;163;g3922171360e_0_97" title="A7304454.jpg"/>
          <p:cNvPicPr preferRelativeResize="0"/>
          <p:nvPr/>
        </p:nvPicPr>
        <p:blipFill rotWithShape="1">
          <a:blip r:embed="rId3">
            <a:alphaModFix/>
          </a:blip>
          <a:srcRect b="20010" l="0" r="0" t="20004"/>
          <a:stretch/>
        </p:blipFill>
        <p:spPr>
          <a:xfrm>
            <a:off x="304611" y="1717356"/>
            <a:ext cx="5352534" cy="401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922171360e_0_97" title="IMG_8562.HEIC"/>
          <p:cNvPicPr preferRelativeResize="0"/>
          <p:nvPr/>
        </p:nvPicPr>
        <p:blipFill rotWithShape="1">
          <a:blip r:embed="rId4">
            <a:alphaModFix/>
          </a:blip>
          <a:srcRect b="21875" l="0" r="0" t="21875"/>
          <a:stretch/>
        </p:blipFill>
        <p:spPr>
          <a:xfrm>
            <a:off x="6214185" y="1717356"/>
            <a:ext cx="5352534" cy="401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Natalja Rosenthal</dc:creator>
</cp:coreProperties>
</file>