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8288000" cy="10287000"/>
  <p:notesSz cx="6858000" cy="9144000"/>
  <p:embeddedFontLst>
    <p:embeddedFont>
      <p:font typeface="Prompt" panose="00000500000000000000" pitchFamily="2" charset="-34"/>
      <p:regular r:id="rId24"/>
    </p:embeddedFont>
    <p:embeddedFont>
      <p:font typeface="Prompt Bold" panose="020B0604020202020204" charset="-34"/>
      <p:regular r:id="rId25"/>
    </p:embeddedFont>
    <p:embeddedFont>
      <p:font typeface="Stella"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90" y="5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2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t-EE"/>
          </a:p>
        </p:txBody>
      </p:sp>
      <p:sp>
        <p:nvSpPr>
          <p:cNvPr id="3" name="Freeform 3"/>
          <p:cNvSpPr/>
          <p:nvPr/>
        </p:nvSpPr>
        <p:spPr>
          <a:xfrm>
            <a:off x="-1125734" y="-741611"/>
            <a:ext cx="5436486" cy="5370258"/>
          </a:xfrm>
          <a:custGeom>
            <a:avLst/>
            <a:gdLst/>
            <a:ahLst/>
            <a:cxnLst/>
            <a:rect l="l" t="t" r="r" b="b"/>
            <a:pathLst>
              <a:path w="5436486" h="5370258">
                <a:moveTo>
                  <a:pt x="0" y="0"/>
                </a:moveTo>
                <a:lnTo>
                  <a:pt x="5436487" y="0"/>
                </a:lnTo>
                <a:lnTo>
                  <a:pt x="5436487" y="5370258"/>
                </a:lnTo>
                <a:lnTo>
                  <a:pt x="0" y="5370258"/>
                </a:lnTo>
                <a:lnTo>
                  <a:pt x="0" y="0"/>
                </a:lnTo>
                <a:close/>
              </a:path>
            </a:pathLst>
          </a:custGeom>
          <a:blipFill>
            <a:blip r:embed="rId3"/>
            <a:stretch>
              <a:fillRect/>
            </a:stretch>
          </a:blipFill>
        </p:spPr>
        <p:txBody>
          <a:bodyPr/>
          <a:lstStyle/>
          <a:p>
            <a:endParaRPr lang="et-EE"/>
          </a:p>
        </p:txBody>
      </p:sp>
      <p:sp>
        <p:nvSpPr>
          <p:cNvPr id="4" name="Freeform 4"/>
          <p:cNvSpPr/>
          <p:nvPr/>
        </p:nvSpPr>
        <p:spPr>
          <a:xfrm rot="958643">
            <a:off x="14798978" y="7073891"/>
            <a:ext cx="3945271" cy="5423053"/>
          </a:xfrm>
          <a:custGeom>
            <a:avLst/>
            <a:gdLst/>
            <a:ahLst/>
            <a:cxnLst/>
            <a:rect l="l" t="t" r="r" b="b"/>
            <a:pathLst>
              <a:path w="3945271" h="5423053">
                <a:moveTo>
                  <a:pt x="0" y="0"/>
                </a:moveTo>
                <a:lnTo>
                  <a:pt x="3945271" y="0"/>
                </a:lnTo>
                <a:lnTo>
                  <a:pt x="3945271" y="5423053"/>
                </a:lnTo>
                <a:lnTo>
                  <a:pt x="0" y="5423053"/>
                </a:lnTo>
                <a:lnTo>
                  <a:pt x="0" y="0"/>
                </a:lnTo>
                <a:close/>
              </a:path>
            </a:pathLst>
          </a:custGeom>
          <a:blipFill>
            <a:blip r:embed="rId4"/>
            <a:stretch>
              <a:fillRect/>
            </a:stretch>
          </a:blipFill>
        </p:spPr>
        <p:txBody>
          <a:bodyPr/>
          <a:lstStyle/>
          <a:p>
            <a:endParaRPr lang="et-EE"/>
          </a:p>
        </p:txBody>
      </p:sp>
      <p:sp>
        <p:nvSpPr>
          <p:cNvPr id="5" name="TextBox 5"/>
          <p:cNvSpPr txBox="1"/>
          <p:nvPr/>
        </p:nvSpPr>
        <p:spPr>
          <a:xfrm>
            <a:off x="2181945" y="1628775"/>
            <a:ext cx="13924111" cy="9270547"/>
          </a:xfrm>
          <a:prstGeom prst="rect">
            <a:avLst/>
          </a:prstGeom>
        </p:spPr>
        <p:txBody>
          <a:bodyPr lIns="0" tIns="0" rIns="0" bIns="0" rtlCol="0" anchor="t">
            <a:spAutoFit/>
          </a:bodyPr>
          <a:lstStyle/>
          <a:p>
            <a:pPr algn="ctr">
              <a:lnSpc>
                <a:spcPts val="14219"/>
              </a:lnSpc>
            </a:pPr>
            <a:r>
              <a:rPr lang="en-US" sz="17554">
                <a:solidFill>
                  <a:srgbClr val="6D9E79"/>
                </a:solidFill>
                <a:latin typeface="Stella"/>
                <a:ea typeface="Stella"/>
                <a:cs typeface="Stella"/>
                <a:sym typeface="Stella"/>
              </a:rPr>
              <a:t>LAHEMATE </a:t>
            </a:r>
          </a:p>
          <a:p>
            <a:pPr algn="ctr">
              <a:lnSpc>
                <a:spcPts val="14219"/>
              </a:lnSpc>
            </a:pPr>
            <a:r>
              <a:rPr lang="en-US" sz="17554">
                <a:solidFill>
                  <a:srgbClr val="6D9E79"/>
                </a:solidFill>
                <a:latin typeface="Stella"/>
                <a:ea typeface="Stella"/>
                <a:cs typeface="Stella"/>
                <a:sym typeface="Stella"/>
              </a:rPr>
              <a:t>ületab uUDISEKÜNNISE</a:t>
            </a:r>
          </a:p>
          <a:p>
            <a:pPr algn="ctr">
              <a:lnSpc>
                <a:spcPts val="14219"/>
              </a:lnSpc>
            </a:pPr>
            <a:endParaRPr lang="en-US" sz="17554">
              <a:solidFill>
                <a:srgbClr val="6D9E79"/>
              </a:solidFill>
              <a:latin typeface="Stella"/>
              <a:ea typeface="Stella"/>
              <a:cs typeface="Stella"/>
              <a:sym typeface="Stella"/>
            </a:endParaRPr>
          </a:p>
          <a:p>
            <a:pPr algn="ctr">
              <a:lnSpc>
                <a:spcPts val="14219"/>
              </a:lnSpc>
            </a:pPr>
            <a:endParaRPr lang="en-US" sz="17554">
              <a:solidFill>
                <a:srgbClr val="6D9E79"/>
              </a:solidFill>
              <a:latin typeface="Stella"/>
              <a:ea typeface="Stella"/>
              <a:cs typeface="Stella"/>
              <a:sym typeface="Stella"/>
            </a:endParaRPr>
          </a:p>
        </p:txBody>
      </p:sp>
      <p:sp>
        <p:nvSpPr>
          <p:cNvPr id="6" name="Freeform 6"/>
          <p:cNvSpPr/>
          <p:nvPr/>
        </p:nvSpPr>
        <p:spPr>
          <a:xfrm>
            <a:off x="-627424" y="6635652"/>
            <a:ext cx="5192177" cy="4114800"/>
          </a:xfrm>
          <a:custGeom>
            <a:avLst/>
            <a:gdLst/>
            <a:ahLst/>
            <a:cxnLst/>
            <a:rect l="l" t="t" r="r" b="b"/>
            <a:pathLst>
              <a:path w="5192177" h="4114800">
                <a:moveTo>
                  <a:pt x="0" y="0"/>
                </a:moveTo>
                <a:lnTo>
                  <a:pt x="5192177" y="0"/>
                </a:lnTo>
                <a:lnTo>
                  <a:pt x="519217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t-EE"/>
          </a:p>
        </p:txBody>
      </p:sp>
      <p:sp>
        <p:nvSpPr>
          <p:cNvPr id="7" name="Freeform 7"/>
          <p:cNvSpPr/>
          <p:nvPr/>
        </p:nvSpPr>
        <p:spPr>
          <a:xfrm>
            <a:off x="14128811" y="-266255"/>
            <a:ext cx="4360053" cy="4114800"/>
          </a:xfrm>
          <a:custGeom>
            <a:avLst/>
            <a:gdLst/>
            <a:ahLst/>
            <a:cxnLst/>
            <a:rect l="l" t="t" r="r" b="b"/>
            <a:pathLst>
              <a:path w="4360053" h="4114800">
                <a:moveTo>
                  <a:pt x="0" y="0"/>
                </a:moveTo>
                <a:lnTo>
                  <a:pt x="4360053" y="0"/>
                </a:lnTo>
                <a:lnTo>
                  <a:pt x="4360053"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t-EE"/>
          </a:p>
        </p:txBody>
      </p:sp>
      <p:sp>
        <p:nvSpPr>
          <p:cNvPr id="8" name="TextBox 8"/>
          <p:cNvSpPr txBox="1"/>
          <p:nvPr/>
        </p:nvSpPr>
        <p:spPr>
          <a:xfrm>
            <a:off x="2740161" y="7545967"/>
            <a:ext cx="3141183" cy="2549718"/>
          </a:xfrm>
          <a:prstGeom prst="rect">
            <a:avLst/>
          </a:prstGeom>
        </p:spPr>
        <p:txBody>
          <a:bodyPr lIns="0" tIns="0" rIns="0" bIns="0" rtlCol="0" anchor="t">
            <a:spAutoFit/>
          </a:bodyPr>
          <a:lstStyle/>
          <a:p>
            <a:pPr algn="ctr">
              <a:lnSpc>
                <a:spcPts val="4053"/>
              </a:lnSpc>
            </a:pPr>
            <a:r>
              <a:rPr lang="en-US" sz="2895">
                <a:solidFill>
                  <a:srgbClr val="000000"/>
                </a:solidFill>
                <a:latin typeface="Prompt"/>
                <a:ea typeface="Prompt"/>
                <a:cs typeface="Prompt"/>
                <a:sym typeface="Prompt"/>
              </a:rPr>
              <a:t>Juhendaja(d): Mart Laanpere, Ufa Obasi Udefa</a:t>
            </a:r>
          </a:p>
          <a:p>
            <a:pPr algn="ctr">
              <a:lnSpc>
                <a:spcPts val="4053"/>
              </a:lnSpc>
            </a:pPr>
            <a:endParaRPr lang="en-US" sz="2895">
              <a:solidFill>
                <a:srgbClr val="000000"/>
              </a:solidFill>
              <a:latin typeface="Prompt"/>
              <a:ea typeface="Prompt"/>
              <a:cs typeface="Prompt"/>
              <a:sym typeface="Prompt"/>
            </a:endParaRPr>
          </a:p>
          <a:p>
            <a:pPr algn="ctr">
              <a:lnSpc>
                <a:spcPts val="4053"/>
              </a:lnSpc>
            </a:pPr>
            <a:endParaRPr lang="en-US" sz="2895">
              <a:solidFill>
                <a:srgbClr val="000000"/>
              </a:solidFill>
              <a:latin typeface="Prompt"/>
              <a:ea typeface="Prompt"/>
              <a:cs typeface="Prompt"/>
              <a:sym typeface="Prompt"/>
            </a:endParaRPr>
          </a:p>
        </p:txBody>
      </p:sp>
      <p:sp>
        <p:nvSpPr>
          <p:cNvPr id="9" name="TextBox 9"/>
          <p:cNvSpPr txBox="1"/>
          <p:nvPr/>
        </p:nvSpPr>
        <p:spPr>
          <a:xfrm>
            <a:off x="6517915" y="7545967"/>
            <a:ext cx="8604971" cy="2040891"/>
          </a:xfrm>
          <a:prstGeom prst="rect">
            <a:avLst/>
          </a:prstGeom>
        </p:spPr>
        <p:txBody>
          <a:bodyPr lIns="0" tIns="0" rIns="0" bIns="0" rtlCol="0" anchor="t">
            <a:spAutoFit/>
          </a:bodyPr>
          <a:lstStyle/>
          <a:p>
            <a:pPr algn="ctr">
              <a:lnSpc>
                <a:spcPts val="4059"/>
              </a:lnSpc>
            </a:pPr>
            <a:r>
              <a:rPr lang="en-US" sz="2899">
                <a:solidFill>
                  <a:srgbClr val="000000"/>
                </a:solidFill>
                <a:latin typeface="Prompt"/>
                <a:ea typeface="Prompt"/>
                <a:cs typeface="Prompt"/>
                <a:sym typeface="Prompt"/>
              </a:rPr>
              <a:t>Liikmed: Nicole Rudakova, Anna Koponeva, Sofia Kravtsuk, Eric Sinisalu, Angela Laanemaa, Kristiina Klaassen, Angelina Gornova, Tuuli Tarkmeel, Pavlo Bozhenok, Katrin Peek</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t-EE"/>
          </a:p>
        </p:txBody>
      </p:sp>
      <p:sp>
        <p:nvSpPr>
          <p:cNvPr id="3" name="Freeform 3"/>
          <p:cNvSpPr/>
          <p:nvPr/>
        </p:nvSpPr>
        <p:spPr>
          <a:xfrm>
            <a:off x="13362838" y="6471321"/>
            <a:ext cx="5826265" cy="4114800"/>
          </a:xfrm>
          <a:custGeom>
            <a:avLst/>
            <a:gdLst/>
            <a:ahLst/>
            <a:cxnLst/>
            <a:rect l="l" t="t" r="r" b="b"/>
            <a:pathLst>
              <a:path w="5826265" h="4114800">
                <a:moveTo>
                  <a:pt x="0" y="0"/>
                </a:moveTo>
                <a:lnTo>
                  <a:pt x="5826266" y="0"/>
                </a:lnTo>
                <a:lnTo>
                  <a:pt x="582626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t-EE"/>
          </a:p>
        </p:txBody>
      </p:sp>
      <p:sp>
        <p:nvSpPr>
          <p:cNvPr id="4" name="Freeform 4"/>
          <p:cNvSpPr/>
          <p:nvPr/>
        </p:nvSpPr>
        <p:spPr>
          <a:xfrm>
            <a:off x="0" y="0"/>
            <a:ext cx="4360053" cy="4114800"/>
          </a:xfrm>
          <a:custGeom>
            <a:avLst/>
            <a:gdLst/>
            <a:ahLst/>
            <a:cxnLst/>
            <a:rect l="l" t="t" r="r" b="b"/>
            <a:pathLst>
              <a:path w="4360053" h="4114800">
                <a:moveTo>
                  <a:pt x="0" y="0"/>
                </a:moveTo>
                <a:lnTo>
                  <a:pt x="4360053" y="0"/>
                </a:lnTo>
                <a:lnTo>
                  <a:pt x="436005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t-EE"/>
          </a:p>
        </p:txBody>
      </p:sp>
      <p:sp>
        <p:nvSpPr>
          <p:cNvPr id="5" name="TextBox 5"/>
          <p:cNvSpPr txBox="1"/>
          <p:nvPr/>
        </p:nvSpPr>
        <p:spPr>
          <a:xfrm>
            <a:off x="2358865" y="283787"/>
            <a:ext cx="11695258" cy="561614"/>
          </a:xfrm>
          <a:prstGeom prst="rect">
            <a:avLst/>
          </a:prstGeom>
        </p:spPr>
        <p:txBody>
          <a:bodyPr lIns="0" tIns="0" rIns="0" bIns="0" rtlCol="0" anchor="t">
            <a:spAutoFit/>
          </a:bodyPr>
          <a:lstStyle/>
          <a:p>
            <a:pPr algn="ctr">
              <a:lnSpc>
                <a:spcPts val="3807"/>
              </a:lnSpc>
            </a:pPr>
            <a:r>
              <a:rPr lang="en-US" sz="4700">
                <a:solidFill>
                  <a:srgbClr val="6D9E79"/>
                </a:solidFill>
                <a:latin typeface="Stella"/>
                <a:ea typeface="Stella"/>
                <a:cs typeface="Stella"/>
                <a:sym typeface="Stella"/>
              </a:rPr>
              <a:t>TULEMUSED : ANALÜÜSITIIM</a:t>
            </a:r>
          </a:p>
        </p:txBody>
      </p:sp>
      <p:sp>
        <p:nvSpPr>
          <p:cNvPr id="6" name="TextBox 6"/>
          <p:cNvSpPr txBox="1"/>
          <p:nvPr/>
        </p:nvSpPr>
        <p:spPr>
          <a:xfrm>
            <a:off x="1028700" y="804128"/>
            <a:ext cx="16230600" cy="10344532"/>
          </a:xfrm>
          <a:prstGeom prst="rect">
            <a:avLst/>
          </a:prstGeom>
        </p:spPr>
        <p:txBody>
          <a:bodyPr lIns="0" tIns="0" rIns="0" bIns="0" rtlCol="0" anchor="t">
            <a:spAutoFit/>
          </a:bodyPr>
          <a:lstStyle/>
          <a:p>
            <a:pPr marL="518158" lvl="1" indent="-259079" algn="just">
              <a:lnSpc>
                <a:spcPts val="4607"/>
              </a:lnSpc>
              <a:buFont typeface="Arial"/>
              <a:buChar char="•"/>
            </a:pPr>
            <a:r>
              <a:rPr lang="en-US" sz="2399" spc="62">
                <a:solidFill>
                  <a:srgbClr val="000000"/>
                </a:solidFill>
                <a:latin typeface="Prompt"/>
                <a:ea typeface="Prompt"/>
                <a:cs typeface="Prompt"/>
                <a:sym typeface="Prompt"/>
              </a:rPr>
              <a:t>Fookus: sihtrühma mõistmine, sisuraamistik, parimate praktikate analüüs</a:t>
            </a:r>
          </a:p>
          <a:p>
            <a:pPr marL="518158" lvl="1" indent="-259079" algn="just">
              <a:lnSpc>
                <a:spcPts val="4607"/>
              </a:lnSpc>
              <a:buFont typeface="Arial"/>
              <a:buChar char="•"/>
            </a:pPr>
            <a:r>
              <a:rPr lang="en-US" sz="2399" spc="62">
                <a:solidFill>
                  <a:srgbClr val="000000"/>
                </a:solidFill>
                <a:latin typeface="Prompt"/>
                <a:ea typeface="Prompt"/>
                <a:cs typeface="Prompt"/>
                <a:sym typeface="Prompt"/>
              </a:rPr>
              <a:t>Tuginedi varasematele õpetajapersoonadele; esile tulid vajadused: praktilised meetodid, inspiratsioon, digivahendid, tugivõrgustik, tulemuste nähtavus</a:t>
            </a:r>
          </a:p>
          <a:p>
            <a:pPr marL="518158" lvl="1" indent="-259079" algn="just">
              <a:lnSpc>
                <a:spcPts val="4607"/>
              </a:lnSpc>
              <a:buFont typeface="Arial"/>
              <a:buChar char="•"/>
            </a:pPr>
            <a:r>
              <a:rPr lang="en-US" sz="2399" spc="62">
                <a:solidFill>
                  <a:srgbClr val="000000"/>
                </a:solidFill>
                <a:latin typeface="Prompt"/>
                <a:ea typeface="Prompt"/>
                <a:cs typeface="Prompt"/>
                <a:sym typeface="Prompt"/>
              </a:rPr>
              <a:t>Loodi sisukategooriad: Nutivõimlemine, Elust enesest, Matekangelased, Õpetaja elu lihtsamaks, Huumor, LAHEMATE ja õppetöö</a:t>
            </a:r>
          </a:p>
          <a:p>
            <a:pPr marL="518158" lvl="1" indent="-259079" algn="just">
              <a:lnSpc>
                <a:spcPts val="4607"/>
              </a:lnSpc>
              <a:buFont typeface="Arial"/>
              <a:buChar char="•"/>
            </a:pPr>
            <a:r>
              <a:rPr lang="en-US" sz="2399" spc="62">
                <a:solidFill>
                  <a:srgbClr val="000000"/>
                </a:solidFill>
                <a:latin typeface="Prompt"/>
                <a:ea typeface="Prompt"/>
                <a:cs typeface="Prompt"/>
                <a:sym typeface="Prompt"/>
              </a:rPr>
              <a:t>Võrdlusuuring näitas: engagement olulisem kui vaatamised; lihtsad ja rakendatavad ülesanded kõnetavad; isiklikud lood ja ootamatu lahendus loovad arutelu</a:t>
            </a:r>
          </a:p>
          <a:p>
            <a:pPr marL="518158" lvl="1" indent="-259079" algn="just">
              <a:lnSpc>
                <a:spcPts val="4607"/>
              </a:lnSpc>
              <a:buFont typeface="Arial"/>
              <a:buChar char="•"/>
            </a:pPr>
            <a:r>
              <a:rPr lang="en-US" sz="2399" spc="62">
                <a:solidFill>
                  <a:srgbClr val="000000"/>
                </a:solidFill>
                <a:latin typeface="Prompt"/>
                <a:ea typeface="Prompt"/>
                <a:cs typeface="Prompt"/>
                <a:sym typeface="Prompt"/>
              </a:rPr>
              <a:t>Postitusi oli vähe → kindlaid sisueelistusi ei saa järeldada</a:t>
            </a:r>
          </a:p>
          <a:p>
            <a:pPr marL="518158" lvl="1" indent="-259079" algn="just">
              <a:lnSpc>
                <a:spcPts val="4607"/>
              </a:lnSpc>
              <a:buFont typeface="Arial"/>
              <a:buChar char="•"/>
            </a:pPr>
            <a:r>
              <a:rPr lang="en-US" sz="2399" spc="62">
                <a:solidFill>
                  <a:srgbClr val="000000"/>
                </a:solidFill>
                <a:latin typeface="Prompt"/>
                <a:ea typeface="Prompt"/>
                <a:cs typeface="Prompt"/>
                <a:sym typeface="Prompt"/>
              </a:rPr>
              <a:t>Uus FB leht → väiksem ulatus kui suures kogukonnagrupis</a:t>
            </a:r>
          </a:p>
          <a:p>
            <a:pPr marL="518158" lvl="1" indent="-259079" algn="just">
              <a:lnSpc>
                <a:spcPts val="4607"/>
              </a:lnSpc>
              <a:buFont typeface="Arial"/>
              <a:buChar char="•"/>
            </a:pPr>
            <a:r>
              <a:rPr lang="en-US" sz="2399" spc="62">
                <a:solidFill>
                  <a:srgbClr val="000000"/>
                </a:solidFill>
                <a:latin typeface="Prompt"/>
                <a:ea typeface="Prompt"/>
                <a:cs typeface="Prompt"/>
                <a:sym typeface="Prompt"/>
              </a:rPr>
              <a:t>Parabooli ülesanne tõi suurima leviku ja arutelu → kommentaarid suurendavad ulatust, praktiline sisu levib paremini</a:t>
            </a:r>
          </a:p>
          <a:p>
            <a:pPr marL="518158" lvl="1" indent="-259079" algn="just">
              <a:lnSpc>
                <a:spcPts val="4607"/>
              </a:lnSpc>
              <a:buFont typeface="Arial"/>
              <a:buChar char="•"/>
            </a:pPr>
            <a:r>
              <a:rPr lang="en-US" sz="2399" spc="62">
                <a:solidFill>
                  <a:srgbClr val="000000"/>
                </a:solidFill>
                <a:latin typeface="Prompt"/>
                <a:ea typeface="Prompt"/>
                <a:cs typeface="Prompt"/>
                <a:sym typeface="Prompt"/>
              </a:rPr>
              <a:t>Osa soovitatud kategooriaid („Õpetaja elu lihtsamaks“, „LAHEMATE ja õppetöö“) jäi kasutamata</a:t>
            </a:r>
          </a:p>
          <a:p>
            <a:pPr marL="518158" lvl="1" indent="-259079" algn="just">
              <a:lnSpc>
                <a:spcPts val="4607"/>
              </a:lnSpc>
              <a:buFont typeface="Arial"/>
              <a:buChar char="•"/>
            </a:pPr>
            <a:r>
              <a:rPr lang="en-US" sz="2399" spc="62">
                <a:solidFill>
                  <a:srgbClr val="000000"/>
                </a:solidFill>
                <a:latin typeface="Prompt"/>
                <a:ea typeface="Prompt"/>
                <a:cs typeface="Prompt"/>
                <a:sym typeface="Prompt"/>
              </a:rPr>
              <a:t>Interaktsioonide kohta järeldusi teha ei saanud (andmeid vähe)</a:t>
            </a:r>
          </a:p>
          <a:p>
            <a:pPr marL="518158" lvl="1" indent="-259079" algn="just">
              <a:lnSpc>
                <a:spcPts val="4607"/>
              </a:lnSpc>
              <a:buFont typeface="Arial"/>
              <a:buChar char="•"/>
            </a:pPr>
            <a:r>
              <a:rPr lang="en-US" sz="2399" spc="62">
                <a:solidFill>
                  <a:srgbClr val="000000"/>
                </a:solidFill>
                <a:latin typeface="Prompt"/>
                <a:ea typeface="Prompt"/>
                <a:cs typeface="Prompt"/>
                <a:sym typeface="Prompt"/>
              </a:rPr>
              <a:t>Jälgijate kasv toimus peamiselt alguses ja parabooli postituse mõjul; hiljem kasv peatus → sisu ei kõnetanud piisavalt, kuid kvaliteetse sisuga on potentsiaal olemas</a:t>
            </a:r>
          </a:p>
          <a:p>
            <a:pPr marL="518158" lvl="1" indent="-259079" algn="just">
              <a:lnSpc>
                <a:spcPts val="4607"/>
              </a:lnSpc>
              <a:buFont typeface="Arial"/>
              <a:buChar char="•"/>
            </a:pPr>
            <a:r>
              <a:rPr lang="en-US" sz="2399" spc="62">
                <a:solidFill>
                  <a:srgbClr val="000000"/>
                </a:solidFill>
                <a:latin typeface="Prompt"/>
                <a:ea typeface="Prompt"/>
                <a:cs typeface="Prompt"/>
                <a:sym typeface="Prompt"/>
              </a:rPr>
              <a:t>Tasuline reklaam suurendas ulatust ~3x; koos tugeva sisuga võib olla tõhus</a:t>
            </a:r>
          </a:p>
          <a:p>
            <a:pPr algn="just">
              <a:lnSpc>
                <a:spcPts val="4607"/>
              </a:lnSpc>
            </a:pPr>
            <a:endParaRPr lang="en-US" sz="2399" spc="62">
              <a:solidFill>
                <a:srgbClr val="000000"/>
              </a:solidFill>
              <a:latin typeface="Prompt"/>
              <a:ea typeface="Prompt"/>
              <a:cs typeface="Prompt"/>
              <a:sym typeface="Prompt"/>
            </a:endParaRPr>
          </a:p>
          <a:p>
            <a:pPr algn="just">
              <a:lnSpc>
                <a:spcPts val="3695"/>
              </a:lnSpc>
            </a:pPr>
            <a:endParaRPr lang="en-US" sz="2399" spc="62">
              <a:solidFill>
                <a:srgbClr val="000000"/>
              </a:solidFill>
              <a:latin typeface="Prompt"/>
              <a:ea typeface="Prompt"/>
              <a:cs typeface="Prompt"/>
              <a:sym typeface="Prompt"/>
            </a:endParaRPr>
          </a:p>
        </p:txBody>
      </p: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t-EE"/>
          </a:p>
        </p:txBody>
      </p:sp>
      <p:sp>
        <p:nvSpPr>
          <p:cNvPr id="3" name="Freeform 3"/>
          <p:cNvSpPr/>
          <p:nvPr/>
        </p:nvSpPr>
        <p:spPr>
          <a:xfrm>
            <a:off x="13362838" y="6471321"/>
            <a:ext cx="5826265" cy="4114800"/>
          </a:xfrm>
          <a:custGeom>
            <a:avLst/>
            <a:gdLst/>
            <a:ahLst/>
            <a:cxnLst/>
            <a:rect l="l" t="t" r="r" b="b"/>
            <a:pathLst>
              <a:path w="5826265" h="4114800">
                <a:moveTo>
                  <a:pt x="0" y="0"/>
                </a:moveTo>
                <a:lnTo>
                  <a:pt x="5826266" y="0"/>
                </a:lnTo>
                <a:lnTo>
                  <a:pt x="582626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t-EE"/>
          </a:p>
        </p:txBody>
      </p:sp>
      <p:sp>
        <p:nvSpPr>
          <p:cNvPr id="4" name="Freeform 4"/>
          <p:cNvSpPr/>
          <p:nvPr/>
        </p:nvSpPr>
        <p:spPr>
          <a:xfrm>
            <a:off x="0" y="0"/>
            <a:ext cx="4360053" cy="4114800"/>
          </a:xfrm>
          <a:custGeom>
            <a:avLst/>
            <a:gdLst/>
            <a:ahLst/>
            <a:cxnLst/>
            <a:rect l="l" t="t" r="r" b="b"/>
            <a:pathLst>
              <a:path w="4360053" h="4114800">
                <a:moveTo>
                  <a:pt x="0" y="0"/>
                </a:moveTo>
                <a:lnTo>
                  <a:pt x="4360053" y="0"/>
                </a:lnTo>
                <a:lnTo>
                  <a:pt x="436005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t-EE"/>
          </a:p>
        </p:txBody>
      </p:sp>
      <p:sp>
        <p:nvSpPr>
          <p:cNvPr id="5" name="TextBox 5"/>
          <p:cNvSpPr txBox="1"/>
          <p:nvPr/>
        </p:nvSpPr>
        <p:spPr>
          <a:xfrm>
            <a:off x="2358865" y="283787"/>
            <a:ext cx="11695258" cy="561614"/>
          </a:xfrm>
          <a:prstGeom prst="rect">
            <a:avLst/>
          </a:prstGeom>
        </p:spPr>
        <p:txBody>
          <a:bodyPr lIns="0" tIns="0" rIns="0" bIns="0" rtlCol="0" anchor="t">
            <a:spAutoFit/>
          </a:bodyPr>
          <a:lstStyle/>
          <a:p>
            <a:pPr algn="ctr">
              <a:lnSpc>
                <a:spcPts val="3807"/>
              </a:lnSpc>
            </a:pPr>
            <a:r>
              <a:rPr lang="en-US" sz="4700">
                <a:solidFill>
                  <a:srgbClr val="6D9E79"/>
                </a:solidFill>
                <a:latin typeface="Stella"/>
                <a:ea typeface="Stella"/>
                <a:cs typeface="Stella"/>
                <a:sym typeface="Stella"/>
              </a:rPr>
              <a:t>TULEMUSED : ANALÜÜSITIIM</a:t>
            </a:r>
          </a:p>
        </p:txBody>
      </p:sp>
      <p:sp>
        <p:nvSpPr>
          <p:cNvPr id="6" name="TextBox 6"/>
          <p:cNvSpPr txBox="1"/>
          <p:nvPr/>
        </p:nvSpPr>
        <p:spPr>
          <a:xfrm>
            <a:off x="1795464" y="766028"/>
            <a:ext cx="14197984" cy="8353934"/>
          </a:xfrm>
          <a:prstGeom prst="rect">
            <a:avLst/>
          </a:prstGeom>
        </p:spPr>
        <p:txBody>
          <a:bodyPr lIns="0" tIns="0" rIns="0" bIns="0" rtlCol="0" anchor="t">
            <a:spAutoFit/>
          </a:bodyPr>
          <a:lstStyle/>
          <a:p>
            <a:pPr algn="just">
              <a:lnSpc>
                <a:spcPts val="5567"/>
              </a:lnSpc>
            </a:pPr>
            <a:r>
              <a:rPr lang="en-US" sz="2899" b="1" spc="75">
                <a:solidFill>
                  <a:srgbClr val="000000"/>
                </a:solidFill>
                <a:latin typeface="Prompt Bold"/>
                <a:ea typeface="Prompt Bold"/>
                <a:cs typeface="Prompt Bold"/>
                <a:sym typeface="Prompt Bold"/>
              </a:rPr>
              <a:t>Soovitused</a:t>
            </a:r>
          </a:p>
          <a:p>
            <a:pPr marL="626106" lvl="1" indent="-313053" algn="just">
              <a:lnSpc>
                <a:spcPts val="5567"/>
              </a:lnSpc>
              <a:buFont typeface="Arial"/>
              <a:buChar char="•"/>
            </a:pPr>
            <a:r>
              <a:rPr lang="en-US" sz="2899" spc="75">
                <a:solidFill>
                  <a:srgbClr val="000000"/>
                </a:solidFill>
                <a:latin typeface="Prompt"/>
                <a:ea typeface="Prompt"/>
                <a:cs typeface="Prompt"/>
                <a:sym typeface="Prompt"/>
              </a:rPr>
              <a:t>Toota rohkem sisu enne järelduste tegemist (vähemalt 20–30 postitust)</a:t>
            </a:r>
          </a:p>
          <a:p>
            <a:pPr marL="626106" lvl="1" indent="-313053" algn="just">
              <a:lnSpc>
                <a:spcPts val="5567"/>
              </a:lnSpc>
              <a:buFont typeface="Arial"/>
              <a:buChar char="•"/>
            </a:pPr>
            <a:r>
              <a:rPr lang="en-US" sz="2899" spc="75">
                <a:solidFill>
                  <a:srgbClr val="000000"/>
                </a:solidFill>
                <a:latin typeface="Prompt"/>
                <a:ea typeface="Prompt"/>
                <a:cs typeface="Prompt"/>
                <a:sym typeface="Prompt"/>
              </a:rPr>
              <a:t>Kasutada süsteemselt analüüsitiimi sisukategooriaid, eriti õpetaja tööd toetavaid teemasid</a:t>
            </a:r>
          </a:p>
          <a:p>
            <a:pPr marL="626106" lvl="1" indent="-313053" algn="just">
              <a:lnSpc>
                <a:spcPts val="5567"/>
              </a:lnSpc>
              <a:buFont typeface="Arial"/>
              <a:buChar char="•"/>
            </a:pPr>
            <a:r>
              <a:rPr lang="en-US" sz="2899" spc="75">
                <a:solidFill>
                  <a:srgbClr val="000000"/>
                </a:solidFill>
                <a:latin typeface="Prompt"/>
                <a:ea typeface="Prompt"/>
                <a:cs typeface="Prompt"/>
                <a:sym typeface="Prompt"/>
              </a:rPr>
              <a:t>Luua sisu, mis tekitab arutelu (küsimused, vaieldavad ülesanded, elulised näited)</a:t>
            </a:r>
          </a:p>
          <a:p>
            <a:pPr marL="626106" lvl="1" indent="-313053" algn="just">
              <a:lnSpc>
                <a:spcPts val="5567"/>
              </a:lnSpc>
              <a:buFont typeface="Arial"/>
              <a:buChar char="•"/>
            </a:pPr>
            <a:r>
              <a:rPr lang="en-US" sz="2899" spc="75">
                <a:solidFill>
                  <a:srgbClr val="000000"/>
                </a:solidFill>
                <a:latin typeface="Prompt"/>
                <a:ea typeface="Prompt"/>
                <a:cs typeface="Prompt"/>
                <a:sym typeface="Prompt"/>
              </a:rPr>
              <a:t>Pakkuda materjali, mida õpetaja saab kohe tunnis kasutada (töölehed, ülesandenäited, võtted)</a:t>
            </a:r>
          </a:p>
          <a:p>
            <a:pPr marL="626106" lvl="1" indent="-313053" algn="just">
              <a:lnSpc>
                <a:spcPts val="5567"/>
              </a:lnSpc>
              <a:buFont typeface="Arial"/>
              <a:buChar char="•"/>
            </a:pPr>
            <a:r>
              <a:rPr lang="en-US" sz="2899" spc="75">
                <a:solidFill>
                  <a:srgbClr val="000000"/>
                </a:solidFill>
                <a:latin typeface="Prompt"/>
                <a:ea typeface="Prompt"/>
                <a:cs typeface="Prompt"/>
                <a:sym typeface="Prompt"/>
              </a:rPr>
              <a:t>Kombineerida orgaaniliselt toimiv sisu mõõduka, sihitud tasulise levitamisega</a:t>
            </a:r>
          </a:p>
          <a:p>
            <a:pPr marL="626106" lvl="1" indent="-313053" algn="just">
              <a:lnSpc>
                <a:spcPts val="5567"/>
              </a:lnSpc>
              <a:buFont typeface="Arial"/>
              <a:buChar char="•"/>
            </a:pPr>
            <a:r>
              <a:rPr lang="en-US" sz="2899" spc="75">
                <a:solidFill>
                  <a:srgbClr val="000000"/>
                </a:solidFill>
                <a:latin typeface="Prompt"/>
                <a:ea typeface="Prompt"/>
                <a:cs typeface="Prompt"/>
                <a:sym typeface="Prompt"/>
              </a:rPr>
              <a:t>Hoida järjepidev postitamistempo (2–3 kvaliteetset postitust nädalas)</a:t>
            </a:r>
          </a:p>
          <a:p>
            <a:pPr algn="just">
              <a:lnSpc>
                <a:spcPts val="4773"/>
              </a:lnSpc>
            </a:pPr>
            <a:endParaRPr lang="en-US" sz="2899" spc="75">
              <a:solidFill>
                <a:srgbClr val="000000"/>
              </a:solidFill>
              <a:latin typeface="Prompt"/>
              <a:ea typeface="Prompt"/>
              <a:cs typeface="Prompt"/>
              <a:sym typeface="Prompt"/>
            </a:endParaRPr>
          </a:p>
        </p:txBody>
      </p: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t-EE"/>
          </a:p>
        </p:txBody>
      </p:sp>
      <p:sp>
        <p:nvSpPr>
          <p:cNvPr id="3" name="TextBox 3"/>
          <p:cNvSpPr txBox="1"/>
          <p:nvPr/>
        </p:nvSpPr>
        <p:spPr>
          <a:xfrm>
            <a:off x="3846250" y="2960400"/>
            <a:ext cx="11287965" cy="6641970"/>
          </a:xfrm>
          <a:prstGeom prst="rect">
            <a:avLst/>
          </a:prstGeom>
        </p:spPr>
        <p:txBody>
          <a:bodyPr lIns="0" tIns="0" rIns="0" bIns="0" rtlCol="0" anchor="t">
            <a:spAutoFit/>
          </a:bodyPr>
          <a:lstStyle/>
          <a:p>
            <a:pPr marL="519786" lvl="1" indent="-259893" algn="just">
              <a:lnSpc>
                <a:spcPts val="4815"/>
              </a:lnSpc>
              <a:buFont typeface="Arial"/>
              <a:buChar char="•"/>
            </a:pPr>
            <a:r>
              <a:rPr lang="en-US" sz="2407" spc="62">
                <a:solidFill>
                  <a:srgbClr val="000000"/>
                </a:solidFill>
                <a:latin typeface="Prompt"/>
                <a:ea typeface="Prompt"/>
                <a:cs typeface="Prompt"/>
                <a:sym typeface="Prompt"/>
              </a:rPr>
              <a:t>Kampaania tulemusena loodi selge sisuline raamistik ja kategooria süsteem („nutivõimlemine“, „elust enesest“, „matekangelased“), millele tugines kogu sisuloome. Koostati 34 näitest koosnev sisupank Eesti ja rahvusvahelistest allikatest. </a:t>
            </a:r>
          </a:p>
          <a:p>
            <a:pPr marL="519786" lvl="1" indent="-259893" algn="just">
              <a:lnSpc>
                <a:spcPts val="4815"/>
              </a:lnSpc>
              <a:buFont typeface="Arial"/>
              <a:buChar char="•"/>
            </a:pPr>
            <a:r>
              <a:rPr lang="en-US" sz="2407" spc="62">
                <a:solidFill>
                  <a:srgbClr val="000000"/>
                </a:solidFill>
                <a:latin typeface="Prompt"/>
                <a:ea typeface="Prompt"/>
                <a:cs typeface="Prompt"/>
                <a:sym typeface="Prompt"/>
              </a:rPr>
              <a:t>Perioodil 20.11–28.12.2025 avaldati Facebookis, Instagramis ja TikTokis kokku 13 postitust rütmiga 2–3 postitust nädalas. </a:t>
            </a:r>
          </a:p>
          <a:p>
            <a:pPr marL="519786" lvl="1" indent="-259893" algn="just">
              <a:lnSpc>
                <a:spcPts val="4815"/>
              </a:lnSpc>
              <a:buFont typeface="Arial"/>
              <a:buChar char="•"/>
            </a:pPr>
            <a:r>
              <a:rPr lang="en-US" sz="2407" spc="62">
                <a:solidFill>
                  <a:srgbClr val="000000"/>
                </a:solidFill>
                <a:latin typeface="Prompt"/>
                <a:ea typeface="Prompt"/>
                <a:cs typeface="Prompt"/>
                <a:sym typeface="Prompt"/>
              </a:rPr>
              <a:t>Kampaaniasse kaasati vahetult sihtrühm – matemaatikaõpetajad –, kelle intervjuudest loodi eraldi videopostitus. </a:t>
            </a:r>
          </a:p>
          <a:p>
            <a:pPr marL="519786" lvl="1" indent="-259893" algn="just">
              <a:lnSpc>
                <a:spcPts val="4815"/>
              </a:lnSpc>
              <a:buFont typeface="Arial"/>
              <a:buChar char="•"/>
            </a:pPr>
            <a:r>
              <a:rPr lang="en-US" sz="2407" spc="62">
                <a:solidFill>
                  <a:srgbClr val="000000"/>
                </a:solidFill>
                <a:latin typeface="Prompt"/>
                <a:ea typeface="Prompt"/>
                <a:cs typeface="Prompt"/>
                <a:sym typeface="Prompt"/>
              </a:rPr>
              <a:t>Sisutiimi koostöö analüüsi- ja tehnoloogiatiimiga tagas ühtse visuaali, kanalipõhise teostuse ja järjepideva levituse.</a:t>
            </a:r>
          </a:p>
          <a:p>
            <a:pPr algn="just">
              <a:lnSpc>
                <a:spcPts val="4815"/>
              </a:lnSpc>
            </a:pPr>
            <a:endParaRPr lang="en-US" sz="2407" spc="62">
              <a:solidFill>
                <a:srgbClr val="000000"/>
              </a:solidFill>
              <a:latin typeface="Prompt"/>
              <a:ea typeface="Prompt"/>
              <a:cs typeface="Prompt"/>
              <a:sym typeface="Prompt"/>
            </a:endParaRPr>
          </a:p>
        </p:txBody>
      </p:sp>
      <p:sp>
        <p:nvSpPr>
          <p:cNvPr id="4" name="TextBox 4"/>
          <p:cNvSpPr txBox="1"/>
          <p:nvPr/>
        </p:nvSpPr>
        <p:spPr>
          <a:xfrm>
            <a:off x="3846250" y="1817715"/>
            <a:ext cx="11439106" cy="1103871"/>
          </a:xfrm>
          <a:prstGeom prst="rect">
            <a:avLst/>
          </a:prstGeom>
        </p:spPr>
        <p:txBody>
          <a:bodyPr lIns="0" tIns="0" rIns="0" bIns="0" rtlCol="0" anchor="t">
            <a:spAutoFit/>
          </a:bodyPr>
          <a:lstStyle/>
          <a:p>
            <a:pPr algn="ctr">
              <a:lnSpc>
                <a:spcPts val="7615"/>
              </a:lnSpc>
            </a:pPr>
            <a:r>
              <a:rPr lang="en-US" sz="9402">
                <a:solidFill>
                  <a:srgbClr val="FF9900"/>
                </a:solidFill>
                <a:latin typeface="Stella"/>
                <a:ea typeface="Stella"/>
                <a:cs typeface="Stella"/>
                <a:sym typeface="Stella"/>
              </a:rPr>
              <a:t>TULEMUSED : SISUTIIM</a:t>
            </a:r>
          </a:p>
        </p:txBody>
      </p:sp>
      <p:sp>
        <p:nvSpPr>
          <p:cNvPr id="5" name="Freeform 5"/>
          <p:cNvSpPr/>
          <p:nvPr/>
        </p:nvSpPr>
        <p:spPr>
          <a:xfrm>
            <a:off x="-835896" y="-604032"/>
            <a:ext cx="4248905" cy="4195794"/>
          </a:xfrm>
          <a:custGeom>
            <a:avLst/>
            <a:gdLst/>
            <a:ahLst/>
            <a:cxnLst/>
            <a:rect l="l" t="t" r="r" b="b"/>
            <a:pathLst>
              <a:path w="4248905" h="4195794">
                <a:moveTo>
                  <a:pt x="0" y="0"/>
                </a:moveTo>
                <a:lnTo>
                  <a:pt x="4248905" y="0"/>
                </a:lnTo>
                <a:lnTo>
                  <a:pt x="4248905" y="4195794"/>
                </a:lnTo>
                <a:lnTo>
                  <a:pt x="0" y="4195794"/>
                </a:lnTo>
                <a:lnTo>
                  <a:pt x="0" y="0"/>
                </a:lnTo>
                <a:close/>
              </a:path>
            </a:pathLst>
          </a:custGeom>
          <a:blipFill>
            <a:blip r:embed="rId3"/>
            <a:stretch>
              <a:fillRect/>
            </a:stretch>
          </a:blipFill>
        </p:spPr>
        <p:txBody>
          <a:bodyPr/>
          <a:lstStyle/>
          <a:p>
            <a:endParaRPr lang="et-EE"/>
          </a:p>
        </p:txBody>
      </p:sp>
      <p:sp>
        <p:nvSpPr>
          <p:cNvPr id="6" name="Freeform 6"/>
          <p:cNvSpPr/>
          <p:nvPr/>
        </p:nvSpPr>
        <p:spPr>
          <a:xfrm rot="958643">
            <a:off x="14978318" y="7928791"/>
            <a:ext cx="2573505" cy="3537464"/>
          </a:xfrm>
          <a:custGeom>
            <a:avLst/>
            <a:gdLst/>
            <a:ahLst/>
            <a:cxnLst/>
            <a:rect l="l" t="t" r="r" b="b"/>
            <a:pathLst>
              <a:path w="2573505" h="3537464">
                <a:moveTo>
                  <a:pt x="0" y="0"/>
                </a:moveTo>
                <a:lnTo>
                  <a:pt x="2573505" y="0"/>
                </a:lnTo>
                <a:lnTo>
                  <a:pt x="2573505" y="3537464"/>
                </a:lnTo>
                <a:lnTo>
                  <a:pt x="0" y="3537464"/>
                </a:lnTo>
                <a:lnTo>
                  <a:pt x="0" y="0"/>
                </a:lnTo>
                <a:close/>
              </a:path>
            </a:pathLst>
          </a:custGeom>
          <a:blipFill>
            <a:blip r:embed="rId4"/>
            <a:stretch>
              <a:fillRect/>
            </a:stretch>
          </a:blipFill>
        </p:spPr>
        <p:txBody>
          <a:bodyPr/>
          <a:lstStyle/>
          <a:p>
            <a:endParaRPr lang="et-EE"/>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t-EE"/>
          </a:p>
        </p:txBody>
      </p:sp>
      <p:sp>
        <p:nvSpPr>
          <p:cNvPr id="3" name="Freeform 3"/>
          <p:cNvSpPr/>
          <p:nvPr/>
        </p:nvSpPr>
        <p:spPr>
          <a:xfrm rot="958643">
            <a:off x="13897259" y="7575474"/>
            <a:ext cx="3945271" cy="5423053"/>
          </a:xfrm>
          <a:custGeom>
            <a:avLst/>
            <a:gdLst/>
            <a:ahLst/>
            <a:cxnLst/>
            <a:rect l="l" t="t" r="r" b="b"/>
            <a:pathLst>
              <a:path w="3945271" h="5423053">
                <a:moveTo>
                  <a:pt x="0" y="0"/>
                </a:moveTo>
                <a:lnTo>
                  <a:pt x="3945271" y="0"/>
                </a:lnTo>
                <a:lnTo>
                  <a:pt x="3945271" y="5423052"/>
                </a:lnTo>
                <a:lnTo>
                  <a:pt x="0" y="5423052"/>
                </a:lnTo>
                <a:lnTo>
                  <a:pt x="0" y="0"/>
                </a:lnTo>
                <a:close/>
              </a:path>
            </a:pathLst>
          </a:custGeom>
          <a:blipFill>
            <a:blip r:embed="rId3"/>
            <a:stretch>
              <a:fillRect/>
            </a:stretch>
          </a:blipFill>
        </p:spPr>
        <p:txBody>
          <a:bodyPr/>
          <a:lstStyle/>
          <a:p>
            <a:endParaRPr lang="et-EE"/>
          </a:p>
        </p:txBody>
      </p:sp>
      <p:sp>
        <p:nvSpPr>
          <p:cNvPr id="4" name="Freeform 4"/>
          <p:cNvSpPr/>
          <p:nvPr/>
        </p:nvSpPr>
        <p:spPr>
          <a:xfrm>
            <a:off x="-924206" y="-352501"/>
            <a:ext cx="4280676" cy="4114800"/>
          </a:xfrm>
          <a:custGeom>
            <a:avLst/>
            <a:gdLst/>
            <a:ahLst/>
            <a:cxnLst/>
            <a:rect l="l" t="t" r="r" b="b"/>
            <a:pathLst>
              <a:path w="4280676" h="4114800">
                <a:moveTo>
                  <a:pt x="0" y="0"/>
                </a:moveTo>
                <a:lnTo>
                  <a:pt x="4280676" y="0"/>
                </a:lnTo>
                <a:lnTo>
                  <a:pt x="42806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t-EE"/>
          </a:p>
        </p:txBody>
      </p:sp>
      <p:sp>
        <p:nvSpPr>
          <p:cNvPr id="5" name="TextBox 5"/>
          <p:cNvSpPr txBox="1"/>
          <p:nvPr/>
        </p:nvSpPr>
        <p:spPr>
          <a:xfrm>
            <a:off x="2424042" y="1314889"/>
            <a:ext cx="15863958" cy="1103871"/>
          </a:xfrm>
          <a:prstGeom prst="rect">
            <a:avLst/>
          </a:prstGeom>
        </p:spPr>
        <p:txBody>
          <a:bodyPr lIns="0" tIns="0" rIns="0" bIns="0" rtlCol="0" anchor="t">
            <a:spAutoFit/>
          </a:bodyPr>
          <a:lstStyle/>
          <a:p>
            <a:pPr algn="ctr">
              <a:lnSpc>
                <a:spcPts val="7615"/>
              </a:lnSpc>
            </a:pPr>
            <a:r>
              <a:rPr lang="en-US" sz="9402">
                <a:solidFill>
                  <a:srgbClr val="629CE0"/>
                </a:solidFill>
                <a:latin typeface="Stella"/>
                <a:ea typeface="Stella"/>
                <a:cs typeface="Stella"/>
                <a:sym typeface="Stella"/>
              </a:rPr>
              <a:t>TULEMUSED : TEHNOLOOGIATIIM</a:t>
            </a:r>
          </a:p>
        </p:txBody>
      </p:sp>
      <p:sp>
        <p:nvSpPr>
          <p:cNvPr id="6" name="TextBox 6"/>
          <p:cNvSpPr txBox="1"/>
          <p:nvPr/>
        </p:nvSpPr>
        <p:spPr>
          <a:xfrm>
            <a:off x="3356470" y="2478786"/>
            <a:ext cx="12513424" cy="6779514"/>
          </a:xfrm>
          <a:prstGeom prst="rect">
            <a:avLst/>
          </a:prstGeom>
        </p:spPr>
        <p:txBody>
          <a:bodyPr lIns="0" tIns="0" rIns="0" bIns="0" rtlCol="0" anchor="t">
            <a:spAutoFit/>
          </a:bodyPr>
          <a:lstStyle/>
          <a:p>
            <a:pPr marL="582928" lvl="1" indent="-291464" algn="just">
              <a:lnSpc>
                <a:spcPts val="4157"/>
              </a:lnSpc>
              <a:buFont typeface="Arial"/>
              <a:buChar char="•"/>
            </a:pPr>
            <a:r>
              <a:rPr lang="en-US" sz="2699" spc="70">
                <a:solidFill>
                  <a:srgbClr val="000000"/>
                </a:solidFill>
                <a:latin typeface="Prompt"/>
                <a:ea typeface="Prompt"/>
                <a:cs typeface="Prompt"/>
                <a:sym typeface="Prompt"/>
              </a:rPr>
              <a:t>Tehnoloogiatiim lõi projekti jaoks sotsiaalmeediakontod Facebookis, Instagramis, TikTokis ja YouTube’is ning töötas välja ühtse ja sihtrühmale sobiva visuaalse algilahenduse (profiilipildid, kirjeldused). </a:t>
            </a:r>
          </a:p>
          <a:p>
            <a:pPr marL="582928" lvl="1" indent="-291464" algn="just">
              <a:lnSpc>
                <a:spcPts val="4157"/>
              </a:lnSpc>
              <a:buFont typeface="Arial"/>
              <a:buChar char="•"/>
            </a:pPr>
            <a:r>
              <a:rPr lang="en-US" sz="2699" spc="70">
                <a:solidFill>
                  <a:srgbClr val="000000"/>
                </a:solidFill>
                <a:latin typeface="Prompt"/>
                <a:ea typeface="Prompt"/>
                <a:cs typeface="Prompt"/>
                <a:sym typeface="Prompt"/>
              </a:rPr>
              <a:t>Koostöös sisu- ja analüüsitiimiga kujundati kõigile platvormidele ühtne visuaalne identiteet ning loodi äratuntav graafika postituste jaoks. </a:t>
            </a:r>
          </a:p>
          <a:p>
            <a:pPr marL="582928" lvl="1" indent="-291464" algn="just">
              <a:lnSpc>
                <a:spcPts val="4157"/>
              </a:lnSpc>
              <a:buFont typeface="Arial"/>
              <a:buChar char="•"/>
            </a:pPr>
            <a:r>
              <a:rPr lang="en-US" sz="2699" spc="70">
                <a:solidFill>
                  <a:srgbClr val="000000"/>
                </a:solidFill>
                <a:latin typeface="Prompt"/>
                <a:ea typeface="Prompt"/>
                <a:cs typeface="Prompt"/>
                <a:sym typeface="Prompt"/>
              </a:rPr>
              <a:t>Kampaania jooksul toetati sisuloome tehnilist teostust, sh õpetajate intervjuude monteerimist, ning avaldati regulaarselt matemaatikateemalisi postitusi rütmiga 2–3 korda nädalas. </a:t>
            </a:r>
          </a:p>
          <a:p>
            <a:pPr marL="582928" lvl="1" indent="-291464" algn="just">
              <a:lnSpc>
                <a:spcPts val="4157"/>
              </a:lnSpc>
              <a:buFont typeface="Arial"/>
              <a:buChar char="•"/>
            </a:pPr>
            <a:r>
              <a:rPr lang="en-US" sz="2699" spc="70">
                <a:solidFill>
                  <a:srgbClr val="000000"/>
                </a:solidFill>
                <a:latin typeface="Prompt"/>
                <a:ea typeface="Prompt"/>
                <a:cs typeface="Prompt"/>
                <a:sym typeface="Prompt"/>
              </a:rPr>
              <a:t>Kokku valmis ja avaldati 13 postitust, mis tagasid </a:t>
            </a:r>
          </a:p>
          <a:p>
            <a:pPr algn="just">
              <a:lnSpc>
                <a:spcPts val="4157"/>
              </a:lnSpc>
            </a:pPr>
            <a:r>
              <a:rPr lang="en-US" sz="2699" spc="70">
                <a:solidFill>
                  <a:srgbClr val="000000"/>
                </a:solidFill>
                <a:latin typeface="Prompt"/>
                <a:ea typeface="Prompt"/>
                <a:cs typeface="Prompt"/>
                <a:sym typeface="Prompt"/>
              </a:rPr>
              <a:t>    platvormidel järjepideva ja professionaalse kohaloleku.</a:t>
            </a:r>
          </a:p>
          <a:p>
            <a:pPr algn="just">
              <a:lnSpc>
                <a:spcPts val="4157"/>
              </a:lnSpc>
            </a:pPr>
            <a:endParaRPr lang="en-US" sz="2699" spc="70">
              <a:solidFill>
                <a:srgbClr val="000000"/>
              </a:solidFill>
              <a:latin typeface="Prompt"/>
              <a:ea typeface="Prompt"/>
              <a:cs typeface="Prompt"/>
              <a:sym typeface="Prompt"/>
            </a:endParaRPr>
          </a:p>
        </p:txBody>
      </p:sp>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t-EE"/>
          </a:p>
        </p:txBody>
      </p:sp>
      <p:sp>
        <p:nvSpPr>
          <p:cNvPr id="3" name="Freeform 3"/>
          <p:cNvSpPr/>
          <p:nvPr/>
        </p:nvSpPr>
        <p:spPr>
          <a:xfrm>
            <a:off x="300598" y="1028700"/>
            <a:ext cx="5334544" cy="6172200"/>
          </a:xfrm>
          <a:custGeom>
            <a:avLst/>
            <a:gdLst/>
            <a:ahLst/>
            <a:cxnLst/>
            <a:rect l="l" t="t" r="r" b="b"/>
            <a:pathLst>
              <a:path w="5334544" h="6172200">
                <a:moveTo>
                  <a:pt x="0" y="0"/>
                </a:moveTo>
                <a:lnTo>
                  <a:pt x="5334545" y="0"/>
                </a:lnTo>
                <a:lnTo>
                  <a:pt x="5334545" y="6172200"/>
                </a:lnTo>
                <a:lnTo>
                  <a:pt x="0" y="6172200"/>
                </a:lnTo>
                <a:lnTo>
                  <a:pt x="0" y="0"/>
                </a:lnTo>
                <a:close/>
              </a:path>
            </a:pathLst>
          </a:custGeom>
          <a:blipFill>
            <a:blip r:embed="rId3"/>
            <a:stretch>
              <a:fillRect/>
            </a:stretch>
          </a:blipFill>
        </p:spPr>
        <p:txBody>
          <a:bodyPr/>
          <a:lstStyle/>
          <a:p>
            <a:endParaRPr lang="et-EE"/>
          </a:p>
        </p:txBody>
      </p:sp>
      <p:sp>
        <p:nvSpPr>
          <p:cNvPr id="4" name="Freeform 4"/>
          <p:cNvSpPr/>
          <p:nvPr/>
        </p:nvSpPr>
        <p:spPr>
          <a:xfrm>
            <a:off x="5815350" y="3510788"/>
            <a:ext cx="7258438" cy="6261031"/>
          </a:xfrm>
          <a:custGeom>
            <a:avLst/>
            <a:gdLst/>
            <a:ahLst/>
            <a:cxnLst/>
            <a:rect l="l" t="t" r="r" b="b"/>
            <a:pathLst>
              <a:path w="7258438" h="6261031">
                <a:moveTo>
                  <a:pt x="0" y="0"/>
                </a:moveTo>
                <a:lnTo>
                  <a:pt x="7258438" y="0"/>
                </a:lnTo>
                <a:lnTo>
                  <a:pt x="7258438" y="6261032"/>
                </a:lnTo>
                <a:lnTo>
                  <a:pt x="0" y="6261032"/>
                </a:lnTo>
                <a:lnTo>
                  <a:pt x="0" y="0"/>
                </a:lnTo>
                <a:close/>
              </a:path>
            </a:pathLst>
          </a:custGeom>
          <a:blipFill>
            <a:blip r:embed="rId4"/>
            <a:stretch>
              <a:fillRect/>
            </a:stretch>
          </a:blipFill>
        </p:spPr>
        <p:txBody>
          <a:bodyPr/>
          <a:lstStyle/>
          <a:p>
            <a:endParaRPr lang="et-EE"/>
          </a:p>
        </p:txBody>
      </p:sp>
      <p:sp>
        <p:nvSpPr>
          <p:cNvPr id="5" name="Freeform 5"/>
          <p:cNvSpPr/>
          <p:nvPr/>
        </p:nvSpPr>
        <p:spPr>
          <a:xfrm>
            <a:off x="13253996" y="1267664"/>
            <a:ext cx="4881604" cy="7236159"/>
          </a:xfrm>
          <a:custGeom>
            <a:avLst/>
            <a:gdLst/>
            <a:ahLst/>
            <a:cxnLst/>
            <a:rect l="l" t="t" r="r" b="b"/>
            <a:pathLst>
              <a:path w="4881604" h="7236159">
                <a:moveTo>
                  <a:pt x="0" y="0"/>
                </a:moveTo>
                <a:lnTo>
                  <a:pt x="4881604" y="0"/>
                </a:lnTo>
                <a:lnTo>
                  <a:pt x="4881604" y="7236160"/>
                </a:lnTo>
                <a:lnTo>
                  <a:pt x="0" y="7236160"/>
                </a:lnTo>
                <a:lnTo>
                  <a:pt x="0" y="0"/>
                </a:lnTo>
                <a:close/>
              </a:path>
            </a:pathLst>
          </a:custGeom>
          <a:blipFill>
            <a:blip r:embed="rId5"/>
            <a:stretch>
              <a:fillRect/>
            </a:stretch>
          </a:blipFill>
        </p:spPr>
        <p:txBody>
          <a:bodyPr/>
          <a:lstStyle/>
          <a:p>
            <a:endParaRPr lang="et-EE"/>
          </a:p>
        </p:txBody>
      </p:sp>
      <p:sp>
        <p:nvSpPr>
          <p:cNvPr id="6" name="TextBox 6"/>
          <p:cNvSpPr txBox="1"/>
          <p:nvPr/>
        </p:nvSpPr>
        <p:spPr>
          <a:xfrm>
            <a:off x="4832733" y="1156449"/>
            <a:ext cx="9223672" cy="1103871"/>
          </a:xfrm>
          <a:prstGeom prst="rect">
            <a:avLst/>
          </a:prstGeom>
        </p:spPr>
        <p:txBody>
          <a:bodyPr lIns="0" tIns="0" rIns="0" bIns="0" rtlCol="0" anchor="t">
            <a:spAutoFit/>
          </a:bodyPr>
          <a:lstStyle/>
          <a:p>
            <a:pPr algn="ctr">
              <a:lnSpc>
                <a:spcPts val="7615"/>
              </a:lnSpc>
            </a:pPr>
            <a:r>
              <a:rPr lang="en-US" sz="9402">
                <a:solidFill>
                  <a:srgbClr val="6D9E79"/>
                </a:solidFill>
                <a:latin typeface="Stella"/>
                <a:ea typeface="Stella"/>
                <a:cs typeface="Stella"/>
                <a:sym typeface="Stella"/>
              </a:rPr>
              <a:t>POSTITUSED</a:t>
            </a:r>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t-EE"/>
          </a:p>
        </p:txBody>
      </p:sp>
      <p:sp>
        <p:nvSpPr>
          <p:cNvPr id="3" name="Freeform 3"/>
          <p:cNvSpPr/>
          <p:nvPr/>
        </p:nvSpPr>
        <p:spPr>
          <a:xfrm>
            <a:off x="210265" y="1557646"/>
            <a:ext cx="7440749" cy="8542214"/>
          </a:xfrm>
          <a:custGeom>
            <a:avLst/>
            <a:gdLst/>
            <a:ahLst/>
            <a:cxnLst/>
            <a:rect l="l" t="t" r="r" b="b"/>
            <a:pathLst>
              <a:path w="7440749" h="8542214">
                <a:moveTo>
                  <a:pt x="0" y="0"/>
                </a:moveTo>
                <a:lnTo>
                  <a:pt x="7440749" y="0"/>
                </a:lnTo>
                <a:lnTo>
                  <a:pt x="7440749" y="8542215"/>
                </a:lnTo>
                <a:lnTo>
                  <a:pt x="0" y="8542215"/>
                </a:lnTo>
                <a:lnTo>
                  <a:pt x="0" y="0"/>
                </a:lnTo>
                <a:close/>
              </a:path>
            </a:pathLst>
          </a:custGeom>
          <a:blipFill>
            <a:blip r:embed="rId3"/>
            <a:stretch>
              <a:fillRect/>
            </a:stretch>
          </a:blipFill>
        </p:spPr>
        <p:txBody>
          <a:bodyPr/>
          <a:lstStyle/>
          <a:p>
            <a:endParaRPr lang="et-EE"/>
          </a:p>
        </p:txBody>
      </p:sp>
      <p:sp>
        <p:nvSpPr>
          <p:cNvPr id="4" name="Freeform 4"/>
          <p:cNvSpPr/>
          <p:nvPr/>
        </p:nvSpPr>
        <p:spPr>
          <a:xfrm>
            <a:off x="9605773" y="1557646"/>
            <a:ext cx="8398318" cy="8542214"/>
          </a:xfrm>
          <a:custGeom>
            <a:avLst/>
            <a:gdLst/>
            <a:ahLst/>
            <a:cxnLst/>
            <a:rect l="l" t="t" r="r" b="b"/>
            <a:pathLst>
              <a:path w="8398318" h="8542214">
                <a:moveTo>
                  <a:pt x="0" y="0"/>
                </a:moveTo>
                <a:lnTo>
                  <a:pt x="8398317" y="0"/>
                </a:lnTo>
                <a:lnTo>
                  <a:pt x="8398317" y="8542215"/>
                </a:lnTo>
                <a:lnTo>
                  <a:pt x="0" y="8542215"/>
                </a:lnTo>
                <a:lnTo>
                  <a:pt x="0" y="0"/>
                </a:lnTo>
                <a:close/>
              </a:path>
            </a:pathLst>
          </a:custGeom>
          <a:blipFill>
            <a:blip r:embed="rId4"/>
            <a:stretch>
              <a:fillRect/>
            </a:stretch>
          </a:blipFill>
        </p:spPr>
        <p:txBody>
          <a:bodyPr/>
          <a:lstStyle/>
          <a:p>
            <a:endParaRPr lang="et-EE"/>
          </a:p>
        </p:txBody>
      </p:sp>
      <p:sp>
        <p:nvSpPr>
          <p:cNvPr id="5" name="TextBox 5"/>
          <p:cNvSpPr txBox="1"/>
          <p:nvPr/>
        </p:nvSpPr>
        <p:spPr>
          <a:xfrm>
            <a:off x="4779578" y="453775"/>
            <a:ext cx="9223672" cy="1103871"/>
          </a:xfrm>
          <a:prstGeom prst="rect">
            <a:avLst/>
          </a:prstGeom>
        </p:spPr>
        <p:txBody>
          <a:bodyPr lIns="0" tIns="0" rIns="0" bIns="0" rtlCol="0" anchor="t">
            <a:spAutoFit/>
          </a:bodyPr>
          <a:lstStyle/>
          <a:p>
            <a:pPr algn="ctr">
              <a:lnSpc>
                <a:spcPts val="7615"/>
              </a:lnSpc>
            </a:pPr>
            <a:r>
              <a:rPr lang="en-US" sz="9402">
                <a:solidFill>
                  <a:srgbClr val="6D9E79"/>
                </a:solidFill>
                <a:latin typeface="Stella"/>
                <a:ea typeface="Stella"/>
                <a:cs typeface="Stella"/>
                <a:sym typeface="Stella"/>
              </a:rPr>
              <a:t>POSTITUSED</a:t>
            </a:r>
          </a:p>
        </p:txBody>
      </p:sp>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t-EE"/>
          </a:p>
        </p:txBody>
      </p:sp>
      <p:sp>
        <p:nvSpPr>
          <p:cNvPr id="3" name="Freeform 3"/>
          <p:cNvSpPr/>
          <p:nvPr/>
        </p:nvSpPr>
        <p:spPr>
          <a:xfrm>
            <a:off x="277964" y="1557646"/>
            <a:ext cx="6840953" cy="7700654"/>
          </a:xfrm>
          <a:custGeom>
            <a:avLst/>
            <a:gdLst/>
            <a:ahLst/>
            <a:cxnLst/>
            <a:rect l="l" t="t" r="r" b="b"/>
            <a:pathLst>
              <a:path w="6840953" h="7700654">
                <a:moveTo>
                  <a:pt x="0" y="0"/>
                </a:moveTo>
                <a:lnTo>
                  <a:pt x="6840953" y="0"/>
                </a:lnTo>
                <a:lnTo>
                  <a:pt x="6840953" y="7700654"/>
                </a:lnTo>
                <a:lnTo>
                  <a:pt x="0" y="7700654"/>
                </a:lnTo>
                <a:lnTo>
                  <a:pt x="0" y="0"/>
                </a:lnTo>
                <a:close/>
              </a:path>
            </a:pathLst>
          </a:custGeom>
          <a:blipFill>
            <a:blip r:embed="rId3"/>
            <a:stretch>
              <a:fillRect l="-4489" r="-4489"/>
            </a:stretch>
          </a:blipFill>
        </p:spPr>
        <p:txBody>
          <a:bodyPr/>
          <a:lstStyle/>
          <a:p>
            <a:endParaRPr lang="et-EE"/>
          </a:p>
        </p:txBody>
      </p:sp>
      <p:sp>
        <p:nvSpPr>
          <p:cNvPr id="4" name="Freeform 4"/>
          <p:cNvSpPr/>
          <p:nvPr/>
        </p:nvSpPr>
        <p:spPr>
          <a:xfrm>
            <a:off x="10515515" y="1557646"/>
            <a:ext cx="6975469" cy="7893870"/>
          </a:xfrm>
          <a:custGeom>
            <a:avLst/>
            <a:gdLst/>
            <a:ahLst/>
            <a:cxnLst/>
            <a:rect l="l" t="t" r="r" b="b"/>
            <a:pathLst>
              <a:path w="6975469" h="7893870">
                <a:moveTo>
                  <a:pt x="0" y="0"/>
                </a:moveTo>
                <a:lnTo>
                  <a:pt x="6975470" y="0"/>
                </a:lnTo>
                <a:lnTo>
                  <a:pt x="6975470" y="7893870"/>
                </a:lnTo>
                <a:lnTo>
                  <a:pt x="0" y="7893870"/>
                </a:lnTo>
                <a:lnTo>
                  <a:pt x="0" y="0"/>
                </a:lnTo>
                <a:close/>
              </a:path>
            </a:pathLst>
          </a:custGeom>
          <a:blipFill>
            <a:blip r:embed="rId4"/>
            <a:stretch>
              <a:fillRect/>
            </a:stretch>
          </a:blipFill>
        </p:spPr>
        <p:txBody>
          <a:bodyPr/>
          <a:lstStyle/>
          <a:p>
            <a:endParaRPr lang="et-EE"/>
          </a:p>
        </p:txBody>
      </p:sp>
      <p:sp>
        <p:nvSpPr>
          <p:cNvPr id="5" name="TextBox 5"/>
          <p:cNvSpPr txBox="1"/>
          <p:nvPr/>
        </p:nvSpPr>
        <p:spPr>
          <a:xfrm>
            <a:off x="4532164" y="453775"/>
            <a:ext cx="9223672" cy="1103871"/>
          </a:xfrm>
          <a:prstGeom prst="rect">
            <a:avLst/>
          </a:prstGeom>
        </p:spPr>
        <p:txBody>
          <a:bodyPr lIns="0" tIns="0" rIns="0" bIns="0" rtlCol="0" anchor="t">
            <a:spAutoFit/>
          </a:bodyPr>
          <a:lstStyle/>
          <a:p>
            <a:pPr algn="ctr">
              <a:lnSpc>
                <a:spcPts val="7615"/>
              </a:lnSpc>
            </a:pPr>
            <a:r>
              <a:rPr lang="en-US" sz="9402">
                <a:solidFill>
                  <a:srgbClr val="6D9E79"/>
                </a:solidFill>
                <a:latin typeface="Stella"/>
                <a:ea typeface="Stella"/>
                <a:cs typeface="Stella"/>
                <a:sym typeface="Stella"/>
              </a:rPr>
              <a:t>POSTITUSED</a:t>
            </a:r>
          </a:p>
        </p:txBody>
      </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t-EE"/>
          </a:p>
        </p:txBody>
      </p:sp>
      <p:sp>
        <p:nvSpPr>
          <p:cNvPr id="3" name="Freeform 3"/>
          <p:cNvSpPr/>
          <p:nvPr/>
        </p:nvSpPr>
        <p:spPr>
          <a:xfrm>
            <a:off x="249196" y="1867647"/>
            <a:ext cx="5973065" cy="6551705"/>
          </a:xfrm>
          <a:custGeom>
            <a:avLst/>
            <a:gdLst/>
            <a:ahLst/>
            <a:cxnLst/>
            <a:rect l="l" t="t" r="r" b="b"/>
            <a:pathLst>
              <a:path w="5973065" h="6551705">
                <a:moveTo>
                  <a:pt x="0" y="0"/>
                </a:moveTo>
                <a:lnTo>
                  <a:pt x="5973065" y="0"/>
                </a:lnTo>
                <a:lnTo>
                  <a:pt x="5973065" y="6551706"/>
                </a:lnTo>
                <a:lnTo>
                  <a:pt x="0" y="6551706"/>
                </a:lnTo>
                <a:lnTo>
                  <a:pt x="0" y="0"/>
                </a:lnTo>
                <a:close/>
              </a:path>
            </a:pathLst>
          </a:custGeom>
          <a:blipFill>
            <a:blip r:embed="rId3"/>
            <a:stretch>
              <a:fillRect/>
            </a:stretch>
          </a:blipFill>
        </p:spPr>
        <p:txBody>
          <a:bodyPr/>
          <a:lstStyle/>
          <a:p>
            <a:endParaRPr lang="et-EE"/>
          </a:p>
        </p:txBody>
      </p:sp>
      <p:sp>
        <p:nvSpPr>
          <p:cNvPr id="4" name="Freeform 4"/>
          <p:cNvSpPr/>
          <p:nvPr/>
        </p:nvSpPr>
        <p:spPr>
          <a:xfrm>
            <a:off x="12551159" y="5143500"/>
            <a:ext cx="5448801" cy="4567718"/>
          </a:xfrm>
          <a:custGeom>
            <a:avLst/>
            <a:gdLst/>
            <a:ahLst/>
            <a:cxnLst/>
            <a:rect l="l" t="t" r="r" b="b"/>
            <a:pathLst>
              <a:path w="5448801" h="4567718">
                <a:moveTo>
                  <a:pt x="0" y="0"/>
                </a:moveTo>
                <a:lnTo>
                  <a:pt x="5448801" y="0"/>
                </a:lnTo>
                <a:lnTo>
                  <a:pt x="5448801" y="4567718"/>
                </a:lnTo>
                <a:lnTo>
                  <a:pt x="0" y="4567718"/>
                </a:lnTo>
                <a:lnTo>
                  <a:pt x="0" y="0"/>
                </a:lnTo>
                <a:close/>
              </a:path>
            </a:pathLst>
          </a:custGeom>
          <a:blipFill>
            <a:blip r:embed="rId4"/>
            <a:stretch>
              <a:fillRect/>
            </a:stretch>
          </a:blipFill>
        </p:spPr>
        <p:txBody>
          <a:bodyPr/>
          <a:lstStyle/>
          <a:p>
            <a:endParaRPr lang="et-EE"/>
          </a:p>
        </p:txBody>
      </p:sp>
      <p:sp>
        <p:nvSpPr>
          <p:cNvPr id="5" name="Freeform 5"/>
          <p:cNvSpPr/>
          <p:nvPr/>
        </p:nvSpPr>
        <p:spPr>
          <a:xfrm>
            <a:off x="6582850" y="2859641"/>
            <a:ext cx="5445864" cy="4567718"/>
          </a:xfrm>
          <a:custGeom>
            <a:avLst/>
            <a:gdLst/>
            <a:ahLst/>
            <a:cxnLst/>
            <a:rect l="l" t="t" r="r" b="b"/>
            <a:pathLst>
              <a:path w="5445864" h="4567718">
                <a:moveTo>
                  <a:pt x="0" y="0"/>
                </a:moveTo>
                <a:lnTo>
                  <a:pt x="5445864" y="0"/>
                </a:lnTo>
                <a:lnTo>
                  <a:pt x="5445864" y="4567718"/>
                </a:lnTo>
                <a:lnTo>
                  <a:pt x="0" y="4567718"/>
                </a:lnTo>
                <a:lnTo>
                  <a:pt x="0" y="0"/>
                </a:lnTo>
                <a:close/>
              </a:path>
            </a:pathLst>
          </a:custGeom>
          <a:blipFill>
            <a:blip r:embed="rId5"/>
            <a:stretch>
              <a:fillRect/>
            </a:stretch>
          </a:blipFill>
        </p:spPr>
        <p:txBody>
          <a:bodyPr/>
          <a:lstStyle/>
          <a:p>
            <a:endParaRPr lang="et-EE"/>
          </a:p>
        </p:txBody>
      </p:sp>
      <p:sp>
        <p:nvSpPr>
          <p:cNvPr id="6" name="Freeform 6"/>
          <p:cNvSpPr/>
          <p:nvPr/>
        </p:nvSpPr>
        <p:spPr>
          <a:xfrm>
            <a:off x="12551159" y="575782"/>
            <a:ext cx="5448801" cy="4567718"/>
          </a:xfrm>
          <a:custGeom>
            <a:avLst/>
            <a:gdLst/>
            <a:ahLst/>
            <a:cxnLst/>
            <a:rect l="l" t="t" r="r" b="b"/>
            <a:pathLst>
              <a:path w="5448801" h="4567718">
                <a:moveTo>
                  <a:pt x="0" y="0"/>
                </a:moveTo>
                <a:lnTo>
                  <a:pt x="5448801" y="0"/>
                </a:lnTo>
                <a:lnTo>
                  <a:pt x="5448801" y="4567718"/>
                </a:lnTo>
                <a:lnTo>
                  <a:pt x="0" y="4567718"/>
                </a:lnTo>
                <a:lnTo>
                  <a:pt x="0" y="0"/>
                </a:lnTo>
                <a:close/>
              </a:path>
            </a:pathLst>
          </a:custGeom>
          <a:blipFill>
            <a:blip r:embed="rId6"/>
            <a:stretch>
              <a:fillRect/>
            </a:stretch>
          </a:blipFill>
        </p:spPr>
        <p:txBody>
          <a:bodyPr/>
          <a:lstStyle/>
          <a:p>
            <a:endParaRPr lang="et-EE"/>
          </a:p>
        </p:txBody>
      </p:sp>
      <p:sp>
        <p:nvSpPr>
          <p:cNvPr id="7" name="TextBox 7"/>
          <p:cNvSpPr txBox="1"/>
          <p:nvPr/>
        </p:nvSpPr>
        <p:spPr>
          <a:xfrm>
            <a:off x="4532164" y="453775"/>
            <a:ext cx="9223672" cy="1103871"/>
          </a:xfrm>
          <a:prstGeom prst="rect">
            <a:avLst/>
          </a:prstGeom>
        </p:spPr>
        <p:txBody>
          <a:bodyPr lIns="0" tIns="0" rIns="0" bIns="0" rtlCol="0" anchor="t">
            <a:spAutoFit/>
          </a:bodyPr>
          <a:lstStyle/>
          <a:p>
            <a:pPr algn="ctr">
              <a:lnSpc>
                <a:spcPts val="7615"/>
              </a:lnSpc>
            </a:pPr>
            <a:r>
              <a:rPr lang="en-US" sz="9402">
                <a:solidFill>
                  <a:srgbClr val="6D9E79"/>
                </a:solidFill>
                <a:latin typeface="Stella"/>
                <a:ea typeface="Stella"/>
                <a:cs typeface="Stella"/>
                <a:sym typeface="Stella"/>
              </a:rPr>
              <a:t>POSTITUSED</a:t>
            </a:r>
          </a:p>
        </p:txBody>
      </p:sp>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t-EE"/>
          </a:p>
        </p:txBody>
      </p:sp>
      <p:sp>
        <p:nvSpPr>
          <p:cNvPr id="3" name="Freeform 3"/>
          <p:cNvSpPr/>
          <p:nvPr/>
        </p:nvSpPr>
        <p:spPr>
          <a:xfrm>
            <a:off x="110948" y="2291186"/>
            <a:ext cx="6008875" cy="5037228"/>
          </a:xfrm>
          <a:custGeom>
            <a:avLst/>
            <a:gdLst/>
            <a:ahLst/>
            <a:cxnLst/>
            <a:rect l="l" t="t" r="r" b="b"/>
            <a:pathLst>
              <a:path w="6008875" h="5037228">
                <a:moveTo>
                  <a:pt x="0" y="0"/>
                </a:moveTo>
                <a:lnTo>
                  <a:pt x="6008876" y="0"/>
                </a:lnTo>
                <a:lnTo>
                  <a:pt x="6008876" y="5037228"/>
                </a:lnTo>
                <a:lnTo>
                  <a:pt x="0" y="5037228"/>
                </a:lnTo>
                <a:lnTo>
                  <a:pt x="0" y="0"/>
                </a:lnTo>
                <a:close/>
              </a:path>
            </a:pathLst>
          </a:custGeom>
          <a:blipFill>
            <a:blip r:embed="rId3"/>
            <a:stretch>
              <a:fillRect/>
            </a:stretch>
          </a:blipFill>
        </p:spPr>
        <p:txBody>
          <a:bodyPr/>
          <a:lstStyle/>
          <a:p>
            <a:endParaRPr lang="et-EE"/>
          </a:p>
        </p:txBody>
      </p:sp>
      <p:sp>
        <p:nvSpPr>
          <p:cNvPr id="4" name="Freeform 4"/>
          <p:cNvSpPr/>
          <p:nvPr/>
        </p:nvSpPr>
        <p:spPr>
          <a:xfrm>
            <a:off x="6297242" y="2291186"/>
            <a:ext cx="6008875" cy="5037228"/>
          </a:xfrm>
          <a:custGeom>
            <a:avLst/>
            <a:gdLst/>
            <a:ahLst/>
            <a:cxnLst/>
            <a:rect l="l" t="t" r="r" b="b"/>
            <a:pathLst>
              <a:path w="6008875" h="5037228">
                <a:moveTo>
                  <a:pt x="0" y="0"/>
                </a:moveTo>
                <a:lnTo>
                  <a:pt x="6008876" y="0"/>
                </a:lnTo>
                <a:lnTo>
                  <a:pt x="6008876" y="5037228"/>
                </a:lnTo>
                <a:lnTo>
                  <a:pt x="0" y="5037228"/>
                </a:lnTo>
                <a:lnTo>
                  <a:pt x="0" y="0"/>
                </a:lnTo>
                <a:close/>
              </a:path>
            </a:pathLst>
          </a:custGeom>
          <a:blipFill>
            <a:blip r:embed="rId4"/>
            <a:stretch>
              <a:fillRect/>
            </a:stretch>
          </a:blipFill>
        </p:spPr>
        <p:txBody>
          <a:bodyPr/>
          <a:lstStyle/>
          <a:p>
            <a:endParaRPr lang="et-EE"/>
          </a:p>
        </p:txBody>
      </p:sp>
      <p:sp>
        <p:nvSpPr>
          <p:cNvPr id="5" name="Freeform 5"/>
          <p:cNvSpPr/>
          <p:nvPr/>
        </p:nvSpPr>
        <p:spPr>
          <a:xfrm>
            <a:off x="12487093" y="2291186"/>
            <a:ext cx="6008875" cy="5037228"/>
          </a:xfrm>
          <a:custGeom>
            <a:avLst/>
            <a:gdLst/>
            <a:ahLst/>
            <a:cxnLst/>
            <a:rect l="l" t="t" r="r" b="b"/>
            <a:pathLst>
              <a:path w="6008875" h="5037228">
                <a:moveTo>
                  <a:pt x="0" y="0"/>
                </a:moveTo>
                <a:lnTo>
                  <a:pt x="6008875" y="0"/>
                </a:lnTo>
                <a:lnTo>
                  <a:pt x="6008875" y="5037228"/>
                </a:lnTo>
                <a:lnTo>
                  <a:pt x="0" y="5037228"/>
                </a:lnTo>
                <a:lnTo>
                  <a:pt x="0" y="0"/>
                </a:lnTo>
                <a:close/>
              </a:path>
            </a:pathLst>
          </a:custGeom>
          <a:blipFill>
            <a:blip r:embed="rId5"/>
            <a:stretch>
              <a:fillRect/>
            </a:stretch>
          </a:blipFill>
        </p:spPr>
        <p:txBody>
          <a:bodyPr/>
          <a:lstStyle/>
          <a:p>
            <a:endParaRPr lang="et-EE"/>
          </a:p>
        </p:txBody>
      </p:sp>
      <p:sp>
        <p:nvSpPr>
          <p:cNvPr id="6" name="TextBox 6"/>
          <p:cNvSpPr txBox="1"/>
          <p:nvPr/>
        </p:nvSpPr>
        <p:spPr>
          <a:xfrm>
            <a:off x="4532164" y="805112"/>
            <a:ext cx="9223672" cy="1103871"/>
          </a:xfrm>
          <a:prstGeom prst="rect">
            <a:avLst/>
          </a:prstGeom>
        </p:spPr>
        <p:txBody>
          <a:bodyPr lIns="0" tIns="0" rIns="0" bIns="0" rtlCol="0" anchor="t">
            <a:spAutoFit/>
          </a:bodyPr>
          <a:lstStyle/>
          <a:p>
            <a:pPr algn="ctr">
              <a:lnSpc>
                <a:spcPts val="7615"/>
              </a:lnSpc>
            </a:pPr>
            <a:r>
              <a:rPr lang="en-US" sz="9402">
                <a:solidFill>
                  <a:srgbClr val="6D9E79"/>
                </a:solidFill>
                <a:latin typeface="Stella"/>
                <a:ea typeface="Stella"/>
                <a:cs typeface="Stella"/>
                <a:sym typeface="Stella"/>
              </a:rPr>
              <a:t>POSTITUSED</a:t>
            </a:r>
          </a:p>
        </p:txBody>
      </p:sp>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t-EE"/>
          </a:p>
        </p:txBody>
      </p:sp>
      <p:sp>
        <p:nvSpPr>
          <p:cNvPr id="3" name="Freeform 3"/>
          <p:cNvSpPr/>
          <p:nvPr/>
        </p:nvSpPr>
        <p:spPr>
          <a:xfrm>
            <a:off x="9906627" y="1908983"/>
            <a:ext cx="7698418" cy="7505656"/>
          </a:xfrm>
          <a:custGeom>
            <a:avLst/>
            <a:gdLst/>
            <a:ahLst/>
            <a:cxnLst/>
            <a:rect l="l" t="t" r="r" b="b"/>
            <a:pathLst>
              <a:path w="7698418" h="7505656">
                <a:moveTo>
                  <a:pt x="0" y="0"/>
                </a:moveTo>
                <a:lnTo>
                  <a:pt x="7698418" y="0"/>
                </a:lnTo>
                <a:lnTo>
                  <a:pt x="7698418" y="7505657"/>
                </a:lnTo>
                <a:lnTo>
                  <a:pt x="0" y="7505657"/>
                </a:lnTo>
                <a:lnTo>
                  <a:pt x="0" y="0"/>
                </a:lnTo>
                <a:close/>
              </a:path>
            </a:pathLst>
          </a:custGeom>
          <a:blipFill>
            <a:blip r:embed="rId3"/>
            <a:stretch>
              <a:fillRect/>
            </a:stretch>
          </a:blipFill>
        </p:spPr>
        <p:txBody>
          <a:bodyPr/>
          <a:lstStyle/>
          <a:p>
            <a:endParaRPr lang="et-EE"/>
          </a:p>
        </p:txBody>
      </p:sp>
      <p:sp>
        <p:nvSpPr>
          <p:cNvPr id="4" name="Freeform 4"/>
          <p:cNvSpPr/>
          <p:nvPr/>
        </p:nvSpPr>
        <p:spPr>
          <a:xfrm>
            <a:off x="298093" y="1908983"/>
            <a:ext cx="9126196" cy="7505656"/>
          </a:xfrm>
          <a:custGeom>
            <a:avLst/>
            <a:gdLst/>
            <a:ahLst/>
            <a:cxnLst/>
            <a:rect l="l" t="t" r="r" b="b"/>
            <a:pathLst>
              <a:path w="9126196" h="7505656">
                <a:moveTo>
                  <a:pt x="0" y="0"/>
                </a:moveTo>
                <a:lnTo>
                  <a:pt x="9126196" y="0"/>
                </a:lnTo>
                <a:lnTo>
                  <a:pt x="9126196" y="7505657"/>
                </a:lnTo>
                <a:lnTo>
                  <a:pt x="0" y="7505657"/>
                </a:lnTo>
                <a:lnTo>
                  <a:pt x="0" y="0"/>
                </a:lnTo>
                <a:close/>
              </a:path>
            </a:pathLst>
          </a:custGeom>
          <a:blipFill>
            <a:blip r:embed="rId4"/>
            <a:stretch>
              <a:fillRect/>
            </a:stretch>
          </a:blipFill>
        </p:spPr>
        <p:txBody>
          <a:bodyPr/>
          <a:lstStyle/>
          <a:p>
            <a:endParaRPr lang="et-EE"/>
          </a:p>
        </p:txBody>
      </p:sp>
      <p:sp>
        <p:nvSpPr>
          <p:cNvPr id="5" name="TextBox 5"/>
          <p:cNvSpPr txBox="1"/>
          <p:nvPr/>
        </p:nvSpPr>
        <p:spPr>
          <a:xfrm>
            <a:off x="4532164" y="805112"/>
            <a:ext cx="9223672" cy="1103871"/>
          </a:xfrm>
          <a:prstGeom prst="rect">
            <a:avLst/>
          </a:prstGeom>
        </p:spPr>
        <p:txBody>
          <a:bodyPr lIns="0" tIns="0" rIns="0" bIns="0" rtlCol="0" anchor="t">
            <a:spAutoFit/>
          </a:bodyPr>
          <a:lstStyle/>
          <a:p>
            <a:pPr algn="ctr">
              <a:lnSpc>
                <a:spcPts val="7615"/>
              </a:lnSpc>
            </a:pPr>
            <a:r>
              <a:rPr lang="en-US" sz="9402">
                <a:solidFill>
                  <a:srgbClr val="6D9E79"/>
                </a:solidFill>
                <a:latin typeface="Stella"/>
                <a:ea typeface="Stella"/>
                <a:cs typeface="Stella"/>
                <a:sym typeface="Stella"/>
              </a:rPr>
              <a:t>POSTITUSED</a:t>
            </a:r>
          </a:p>
        </p:txBody>
      </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t-EE"/>
          </a:p>
        </p:txBody>
      </p:sp>
      <p:grpSp>
        <p:nvGrpSpPr>
          <p:cNvPr id="3" name="Group 3"/>
          <p:cNvGrpSpPr/>
          <p:nvPr/>
        </p:nvGrpSpPr>
        <p:grpSpPr>
          <a:xfrm>
            <a:off x="3259922" y="3504095"/>
            <a:ext cx="1351657" cy="1305455"/>
            <a:chOff x="0" y="0"/>
            <a:chExt cx="355992" cy="343824"/>
          </a:xfrm>
        </p:grpSpPr>
        <p:sp>
          <p:nvSpPr>
            <p:cNvPr id="4" name="Freeform 4"/>
            <p:cNvSpPr/>
            <p:nvPr/>
          </p:nvSpPr>
          <p:spPr>
            <a:xfrm>
              <a:off x="0" y="0"/>
              <a:ext cx="355992" cy="343824"/>
            </a:xfrm>
            <a:custGeom>
              <a:avLst/>
              <a:gdLst/>
              <a:ahLst/>
              <a:cxnLst/>
              <a:rect l="l" t="t" r="r" b="b"/>
              <a:pathLst>
                <a:path w="355992" h="343824">
                  <a:moveTo>
                    <a:pt x="171912" y="0"/>
                  </a:moveTo>
                  <a:lnTo>
                    <a:pt x="184080" y="0"/>
                  </a:lnTo>
                  <a:cubicBezTo>
                    <a:pt x="229674" y="0"/>
                    <a:pt x="273401" y="18112"/>
                    <a:pt x="305640" y="50352"/>
                  </a:cubicBezTo>
                  <a:cubicBezTo>
                    <a:pt x="337880" y="82592"/>
                    <a:pt x="355992" y="126318"/>
                    <a:pt x="355992" y="171912"/>
                  </a:cubicBezTo>
                  <a:lnTo>
                    <a:pt x="355992" y="171912"/>
                  </a:lnTo>
                  <a:cubicBezTo>
                    <a:pt x="355992" y="266856"/>
                    <a:pt x="279025" y="343824"/>
                    <a:pt x="184080" y="343824"/>
                  </a:cubicBezTo>
                  <a:lnTo>
                    <a:pt x="171912" y="343824"/>
                  </a:lnTo>
                  <a:cubicBezTo>
                    <a:pt x="126318" y="343824"/>
                    <a:pt x="82592" y="325711"/>
                    <a:pt x="50352" y="293472"/>
                  </a:cubicBezTo>
                  <a:cubicBezTo>
                    <a:pt x="18112" y="261232"/>
                    <a:pt x="0" y="217506"/>
                    <a:pt x="0" y="171912"/>
                  </a:cubicBezTo>
                  <a:lnTo>
                    <a:pt x="0" y="171912"/>
                  </a:lnTo>
                  <a:cubicBezTo>
                    <a:pt x="0" y="126318"/>
                    <a:pt x="18112" y="82592"/>
                    <a:pt x="50352" y="50352"/>
                  </a:cubicBezTo>
                  <a:cubicBezTo>
                    <a:pt x="82592" y="18112"/>
                    <a:pt x="126318" y="0"/>
                    <a:pt x="171912" y="0"/>
                  </a:cubicBezTo>
                  <a:close/>
                </a:path>
              </a:pathLst>
            </a:custGeom>
            <a:solidFill>
              <a:srgbClr val="000000">
                <a:alpha val="0"/>
              </a:srgbClr>
            </a:solidFill>
            <a:ln w="38100" cap="rnd">
              <a:solidFill>
                <a:srgbClr val="D0D765"/>
              </a:solidFill>
              <a:prstDash val="solid"/>
              <a:round/>
            </a:ln>
          </p:spPr>
          <p:txBody>
            <a:bodyPr/>
            <a:lstStyle/>
            <a:p>
              <a:endParaRPr lang="et-EE"/>
            </a:p>
          </p:txBody>
        </p:sp>
        <p:sp>
          <p:nvSpPr>
            <p:cNvPr id="5" name="TextBox 5"/>
            <p:cNvSpPr txBox="1"/>
            <p:nvPr/>
          </p:nvSpPr>
          <p:spPr>
            <a:xfrm>
              <a:off x="0" y="-38100"/>
              <a:ext cx="355992" cy="38192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3259922" y="5177103"/>
            <a:ext cx="1351657" cy="1305455"/>
            <a:chOff x="0" y="0"/>
            <a:chExt cx="355992" cy="343824"/>
          </a:xfrm>
        </p:grpSpPr>
        <p:sp>
          <p:nvSpPr>
            <p:cNvPr id="7" name="Freeform 7"/>
            <p:cNvSpPr/>
            <p:nvPr/>
          </p:nvSpPr>
          <p:spPr>
            <a:xfrm>
              <a:off x="0" y="0"/>
              <a:ext cx="355992" cy="343824"/>
            </a:xfrm>
            <a:custGeom>
              <a:avLst/>
              <a:gdLst/>
              <a:ahLst/>
              <a:cxnLst/>
              <a:rect l="l" t="t" r="r" b="b"/>
              <a:pathLst>
                <a:path w="355992" h="343824">
                  <a:moveTo>
                    <a:pt x="171912" y="0"/>
                  </a:moveTo>
                  <a:lnTo>
                    <a:pt x="184080" y="0"/>
                  </a:lnTo>
                  <a:cubicBezTo>
                    <a:pt x="229674" y="0"/>
                    <a:pt x="273401" y="18112"/>
                    <a:pt x="305640" y="50352"/>
                  </a:cubicBezTo>
                  <a:cubicBezTo>
                    <a:pt x="337880" y="82592"/>
                    <a:pt x="355992" y="126318"/>
                    <a:pt x="355992" y="171912"/>
                  </a:cubicBezTo>
                  <a:lnTo>
                    <a:pt x="355992" y="171912"/>
                  </a:lnTo>
                  <a:cubicBezTo>
                    <a:pt x="355992" y="266856"/>
                    <a:pt x="279025" y="343824"/>
                    <a:pt x="184080" y="343824"/>
                  </a:cubicBezTo>
                  <a:lnTo>
                    <a:pt x="171912" y="343824"/>
                  </a:lnTo>
                  <a:cubicBezTo>
                    <a:pt x="126318" y="343824"/>
                    <a:pt x="82592" y="325711"/>
                    <a:pt x="50352" y="293472"/>
                  </a:cubicBezTo>
                  <a:cubicBezTo>
                    <a:pt x="18112" y="261232"/>
                    <a:pt x="0" y="217506"/>
                    <a:pt x="0" y="171912"/>
                  </a:cubicBezTo>
                  <a:lnTo>
                    <a:pt x="0" y="171912"/>
                  </a:lnTo>
                  <a:cubicBezTo>
                    <a:pt x="0" y="126318"/>
                    <a:pt x="18112" y="82592"/>
                    <a:pt x="50352" y="50352"/>
                  </a:cubicBezTo>
                  <a:cubicBezTo>
                    <a:pt x="82592" y="18112"/>
                    <a:pt x="126318" y="0"/>
                    <a:pt x="171912" y="0"/>
                  </a:cubicBezTo>
                  <a:close/>
                </a:path>
              </a:pathLst>
            </a:custGeom>
            <a:solidFill>
              <a:srgbClr val="000000">
                <a:alpha val="0"/>
              </a:srgbClr>
            </a:solidFill>
            <a:ln w="38100" cap="rnd">
              <a:solidFill>
                <a:srgbClr val="D0D765"/>
              </a:solidFill>
              <a:prstDash val="solid"/>
              <a:round/>
            </a:ln>
          </p:spPr>
          <p:txBody>
            <a:bodyPr/>
            <a:lstStyle/>
            <a:p>
              <a:endParaRPr lang="et-EE"/>
            </a:p>
          </p:txBody>
        </p:sp>
        <p:sp>
          <p:nvSpPr>
            <p:cNvPr id="8" name="TextBox 8"/>
            <p:cNvSpPr txBox="1"/>
            <p:nvPr/>
          </p:nvSpPr>
          <p:spPr>
            <a:xfrm>
              <a:off x="0" y="-38100"/>
              <a:ext cx="355992" cy="381924"/>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3259922" y="6854033"/>
            <a:ext cx="1351657" cy="1305455"/>
            <a:chOff x="0" y="0"/>
            <a:chExt cx="355992" cy="343824"/>
          </a:xfrm>
        </p:grpSpPr>
        <p:sp>
          <p:nvSpPr>
            <p:cNvPr id="10" name="Freeform 10"/>
            <p:cNvSpPr/>
            <p:nvPr/>
          </p:nvSpPr>
          <p:spPr>
            <a:xfrm>
              <a:off x="0" y="0"/>
              <a:ext cx="355992" cy="343824"/>
            </a:xfrm>
            <a:custGeom>
              <a:avLst/>
              <a:gdLst/>
              <a:ahLst/>
              <a:cxnLst/>
              <a:rect l="l" t="t" r="r" b="b"/>
              <a:pathLst>
                <a:path w="355992" h="343824">
                  <a:moveTo>
                    <a:pt x="171912" y="0"/>
                  </a:moveTo>
                  <a:lnTo>
                    <a:pt x="184080" y="0"/>
                  </a:lnTo>
                  <a:cubicBezTo>
                    <a:pt x="229674" y="0"/>
                    <a:pt x="273401" y="18112"/>
                    <a:pt x="305640" y="50352"/>
                  </a:cubicBezTo>
                  <a:cubicBezTo>
                    <a:pt x="337880" y="82592"/>
                    <a:pt x="355992" y="126318"/>
                    <a:pt x="355992" y="171912"/>
                  </a:cubicBezTo>
                  <a:lnTo>
                    <a:pt x="355992" y="171912"/>
                  </a:lnTo>
                  <a:cubicBezTo>
                    <a:pt x="355992" y="266856"/>
                    <a:pt x="279025" y="343824"/>
                    <a:pt x="184080" y="343824"/>
                  </a:cubicBezTo>
                  <a:lnTo>
                    <a:pt x="171912" y="343824"/>
                  </a:lnTo>
                  <a:cubicBezTo>
                    <a:pt x="126318" y="343824"/>
                    <a:pt x="82592" y="325711"/>
                    <a:pt x="50352" y="293472"/>
                  </a:cubicBezTo>
                  <a:cubicBezTo>
                    <a:pt x="18112" y="261232"/>
                    <a:pt x="0" y="217506"/>
                    <a:pt x="0" y="171912"/>
                  </a:cubicBezTo>
                  <a:lnTo>
                    <a:pt x="0" y="171912"/>
                  </a:lnTo>
                  <a:cubicBezTo>
                    <a:pt x="0" y="126318"/>
                    <a:pt x="18112" y="82592"/>
                    <a:pt x="50352" y="50352"/>
                  </a:cubicBezTo>
                  <a:cubicBezTo>
                    <a:pt x="82592" y="18112"/>
                    <a:pt x="126318" y="0"/>
                    <a:pt x="171912" y="0"/>
                  </a:cubicBezTo>
                  <a:close/>
                </a:path>
              </a:pathLst>
            </a:custGeom>
            <a:solidFill>
              <a:srgbClr val="000000">
                <a:alpha val="0"/>
              </a:srgbClr>
            </a:solidFill>
            <a:ln w="38100" cap="rnd">
              <a:solidFill>
                <a:srgbClr val="D0D765"/>
              </a:solidFill>
              <a:prstDash val="solid"/>
              <a:round/>
            </a:ln>
          </p:spPr>
          <p:txBody>
            <a:bodyPr/>
            <a:lstStyle/>
            <a:p>
              <a:endParaRPr lang="et-EE"/>
            </a:p>
          </p:txBody>
        </p:sp>
        <p:sp>
          <p:nvSpPr>
            <p:cNvPr id="11" name="TextBox 11"/>
            <p:cNvSpPr txBox="1"/>
            <p:nvPr/>
          </p:nvSpPr>
          <p:spPr>
            <a:xfrm>
              <a:off x="0" y="-38100"/>
              <a:ext cx="355992" cy="381924"/>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rot="958643">
            <a:off x="15017873" y="6546774"/>
            <a:ext cx="3945271" cy="5423053"/>
          </a:xfrm>
          <a:custGeom>
            <a:avLst/>
            <a:gdLst/>
            <a:ahLst/>
            <a:cxnLst/>
            <a:rect l="l" t="t" r="r" b="b"/>
            <a:pathLst>
              <a:path w="3945271" h="5423053">
                <a:moveTo>
                  <a:pt x="0" y="0"/>
                </a:moveTo>
                <a:lnTo>
                  <a:pt x="3945271" y="0"/>
                </a:lnTo>
                <a:lnTo>
                  <a:pt x="3945271" y="5423052"/>
                </a:lnTo>
                <a:lnTo>
                  <a:pt x="0" y="5423052"/>
                </a:lnTo>
                <a:lnTo>
                  <a:pt x="0" y="0"/>
                </a:lnTo>
                <a:close/>
              </a:path>
            </a:pathLst>
          </a:custGeom>
          <a:blipFill>
            <a:blip r:embed="rId3"/>
            <a:stretch>
              <a:fillRect/>
            </a:stretch>
          </a:blipFill>
        </p:spPr>
        <p:txBody>
          <a:bodyPr/>
          <a:lstStyle/>
          <a:p>
            <a:endParaRPr lang="et-EE"/>
          </a:p>
        </p:txBody>
      </p:sp>
      <p:sp>
        <p:nvSpPr>
          <p:cNvPr id="13" name="Freeform 13"/>
          <p:cNvSpPr/>
          <p:nvPr/>
        </p:nvSpPr>
        <p:spPr>
          <a:xfrm>
            <a:off x="-924206" y="-352501"/>
            <a:ext cx="4280676" cy="4114800"/>
          </a:xfrm>
          <a:custGeom>
            <a:avLst/>
            <a:gdLst/>
            <a:ahLst/>
            <a:cxnLst/>
            <a:rect l="l" t="t" r="r" b="b"/>
            <a:pathLst>
              <a:path w="4280676" h="4114800">
                <a:moveTo>
                  <a:pt x="0" y="0"/>
                </a:moveTo>
                <a:lnTo>
                  <a:pt x="4280676" y="0"/>
                </a:lnTo>
                <a:lnTo>
                  <a:pt x="42806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t-EE"/>
          </a:p>
        </p:txBody>
      </p:sp>
      <p:sp>
        <p:nvSpPr>
          <p:cNvPr id="14" name="TextBox 14"/>
          <p:cNvSpPr txBox="1"/>
          <p:nvPr/>
        </p:nvSpPr>
        <p:spPr>
          <a:xfrm>
            <a:off x="4515030" y="2028749"/>
            <a:ext cx="9223672" cy="1103871"/>
          </a:xfrm>
          <a:prstGeom prst="rect">
            <a:avLst/>
          </a:prstGeom>
        </p:spPr>
        <p:txBody>
          <a:bodyPr lIns="0" tIns="0" rIns="0" bIns="0" rtlCol="0" anchor="t">
            <a:spAutoFit/>
          </a:bodyPr>
          <a:lstStyle/>
          <a:p>
            <a:pPr algn="ctr">
              <a:lnSpc>
                <a:spcPts val="7615"/>
              </a:lnSpc>
            </a:pPr>
            <a:r>
              <a:rPr lang="en-US" sz="9402">
                <a:solidFill>
                  <a:srgbClr val="6D9E79"/>
                </a:solidFill>
                <a:latin typeface="Stella"/>
                <a:ea typeface="Stella"/>
                <a:cs typeface="Stella"/>
                <a:sym typeface="Stella"/>
              </a:rPr>
              <a:t>PROBLEEM</a:t>
            </a:r>
          </a:p>
        </p:txBody>
      </p:sp>
      <p:sp>
        <p:nvSpPr>
          <p:cNvPr id="15" name="TextBox 15"/>
          <p:cNvSpPr txBox="1"/>
          <p:nvPr/>
        </p:nvSpPr>
        <p:spPr>
          <a:xfrm>
            <a:off x="5661602" y="3512338"/>
            <a:ext cx="8558281" cy="1540764"/>
          </a:xfrm>
          <a:prstGeom prst="rect">
            <a:avLst/>
          </a:prstGeom>
        </p:spPr>
        <p:txBody>
          <a:bodyPr lIns="0" tIns="0" rIns="0" bIns="0" rtlCol="0" anchor="t">
            <a:spAutoFit/>
          </a:bodyPr>
          <a:lstStyle/>
          <a:p>
            <a:pPr algn="just">
              <a:lnSpc>
                <a:spcPts val="4157"/>
              </a:lnSpc>
            </a:pPr>
            <a:r>
              <a:rPr lang="en-US" sz="2699" spc="70">
                <a:solidFill>
                  <a:srgbClr val="000000"/>
                </a:solidFill>
                <a:latin typeface="Prompt"/>
                <a:ea typeface="Prompt"/>
                <a:cs typeface="Prompt"/>
                <a:sym typeface="Prompt"/>
              </a:rPr>
              <a:t>Matemaatika jõuab avalikkuse ja meediasse enamasti vaid negatiivses või probleemikeskses kontekstis.</a:t>
            </a:r>
          </a:p>
        </p:txBody>
      </p:sp>
      <p:sp>
        <p:nvSpPr>
          <p:cNvPr id="16" name="TextBox 16"/>
          <p:cNvSpPr txBox="1"/>
          <p:nvPr/>
        </p:nvSpPr>
        <p:spPr>
          <a:xfrm>
            <a:off x="5661602" y="5434102"/>
            <a:ext cx="7687424" cy="1016889"/>
          </a:xfrm>
          <a:prstGeom prst="rect">
            <a:avLst/>
          </a:prstGeom>
        </p:spPr>
        <p:txBody>
          <a:bodyPr lIns="0" tIns="0" rIns="0" bIns="0" rtlCol="0" anchor="t">
            <a:spAutoFit/>
          </a:bodyPr>
          <a:lstStyle/>
          <a:p>
            <a:pPr algn="just">
              <a:lnSpc>
                <a:spcPts val="4157"/>
              </a:lnSpc>
            </a:pPr>
            <a:r>
              <a:rPr lang="en-US" sz="2699" spc="70">
                <a:solidFill>
                  <a:srgbClr val="000000"/>
                </a:solidFill>
                <a:latin typeface="Prompt"/>
                <a:ea typeface="Prompt"/>
                <a:cs typeface="Prompt"/>
                <a:sym typeface="Prompt"/>
              </a:rPr>
              <a:t>Paljud õpilased tajuvad matemaatikat abstraktse, igava ja elukaugena.</a:t>
            </a:r>
          </a:p>
        </p:txBody>
      </p:sp>
      <p:sp>
        <p:nvSpPr>
          <p:cNvPr id="17" name="TextBox 17"/>
          <p:cNvSpPr txBox="1"/>
          <p:nvPr/>
        </p:nvSpPr>
        <p:spPr>
          <a:xfrm>
            <a:off x="5661602" y="6949370"/>
            <a:ext cx="8558281" cy="1016889"/>
          </a:xfrm>
          <a:prstGeom prst="rect">
            <a:avLst/>
          </a:prstGeom>
        </p:spPr>
        <p:txBody>
          <a:bodyPr lIns="0" tIns="0" rIns="0" bIns="0" rtlCol="0" anchor="t">
            <a:spAutoFit/>
          </a:bodyPr>
          <a:lstStyle/>
          <a:p>
            <a:pPr algn="just">
              <a:lnSpc>
                <a:spcPts val="4157"/>
              </a:lnSpc>
            </a:pPr>
            <a:r>
              <a:rPr lang="en-US" sz="2699" spc="70">
                <a:solidFill>
                  <a:srgbClr val="000000"/>
                </a:solidFill>
                <a:latin typeface="Prompt"/>
                <a:ea typeface="Prompt"/>
                <a:cs typeface="Prompt"/>
                <a:sym typeface="Prompt"/>
              </a:rPr>
              <a:t>Puudub järjepidev ja atraktiivne matemaatikasisu sotsiaalmeedias, mis kõnetaks laiemat sihtrühma.</a:t>
            </a:r>
          </a:p>
        </p:txBody>
      </p:sp>
      <p:sp>
        <p:nvSpPr>
          <p:cNvPr id="18" name="TextBox 18"/>
          <p:cNvSpPr txBox="1"/>
          <p:nvPr/>
        </p:nvSpPr>
        <p:spPr>
          <a:xfrm>
            <a:off x="3356470" y="3464713"/>
            <a:ext cx="1158560" cy="1236140"/>
          </a:xfrm>
          <a:prstGeom prst="rect">
            <a:avLst/>
          </a:prstGeom>
        </p:spPr>
        <p:txBody>
          <a:bodyPr lIns="0" tIns="0" rIns="0" bIns="0" rtlCol="0" anchor="t">
            <a:spAutoFit/>
          </a:bodyPr>
          <a:lstStyle/>
          <a:p>
            <a:pPr algn="ctr">
              <a:lnSpc>
                <a:spcPts val="10181"/>
              </a:lnSpc>
            </a:pPr>
            <a:r>
              <a:rPr lang="en-US" sz="7272" b="1">
                <a:solidFill>
                  <a:srgbClr val="FF9900"/>
                </a:solidFill>
                <a:latin typeface="Prompt Bold"/>
                <a:ea typeface="Prompt Bold"/>
                <a:cs typeface="Prompt Bold"/>
                <a:sym typeface="Prompt Bold"/>
              </a:rPr>
              <a:t>1</a:t>
            </a:r>
          </a:p>
        </p:txBody>
      </p:sp>
      <p:sp>
        <p:nvSpPr>
          <p:cNvPr id="19" name="TextBox 19"/>
          <p:cNvSpPr txBox="1"/>
          <p:nvPr/>
        </p:nvSpPr>
        <p:spPr>
          <a:xfrm>
            <a:off x="3373604" y="5147047"/>
            <a:ext cx="1158560" cy="1234506"/>
          </a:xfrm>
          <a:prstGeom prst="rect">
            <a:avLst/>
          </a:prstGeom>
        </p:spPr>
        <p:txBody>
          <a:bodyPr lIns="0" tIns="0" rIns="0" bIns="0" rtlCol="0" anchor="t">
            <a:spAutoFit/>
          </a:bodyPr>
          <a:lstStyle/>
          <a:p>
            <a:pPr algn="ctr">
              <a:lnSpc>
                <a:spcPts val="10181"/>
              </a:lnSpc>
            </a:pPr>
            <a:r>
              <a:rPr lang="en-US" sz="7272" b="1">
                <a:solidFill>
                  <a:srgbClr val="FF9900"/>
                </a:solidFill>
                <a:latin typeface="Prompt Bold"/>
                <a:ea typeface="Prompt Bold"/>
                <a:cs typeface="Prompt Bold"/>
                <a:sym typeface="Prompt Bold"/>
              </a:rPr>
              <a:t>2</a:t>
            </a:r>
          </a:p>
        </p:txBody>
      </p:sp>
      <p:sp>
        <p:nvSpPr>
          <p:cNvPr id="20" name="TextBox 20"/>
          <p:cNvSpPr txBox="1"/>
          <p:nvPr/>
        </p:nvSpPr>
        <p:spPr>
          <a:xfrm>
            <a:off x="3356470" y="6815933"/>
            <a:ext cx="1158560" cy="1236140"/>
          </a:xfrm>
          <a:prstGeom prst="rect">
            <a:avLst/>
          </a:prstGeom>
        </p:spPr>
        <p:txBody>
          <a:bodyPr lIns="0" tIns="0" rIns="0" bIns="0" rtlCol="0" anchor="t">
            <a:spAutoFit/>
          </a:bodyPr>
          <a:lstStyle/>
          <a:p>
            <a:pPr algn="ctr">
              <a:lnSpc>
                <a:spcPts val="10181"/>
              </a:lnSpc>
            </a:pPr>
            <a:r>
              <a:rPr lang="en-US" sz="7272" b="1">
                <a:solidFill>
                  <a:srgbClr val="FF9900"/>
                </a:solidFill>
                <a:latin typeface="Prompt Bold"/>
                <a:ea typeface="Prompt Bold"/>
                <a:cs typeface="Prompt Bold"/>
                <a:sym typeface="Prompt Bold"/>
              </a:rPr>
              <a:t>3</a:t>
            </a:r>
          </a:p>
        </p:txBody>
      </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t-EE"/>
          </a:p>
        </p:txBody>
      </p:sp>
      <p:sp>
        <p:nvSpPr>
          <p:cNvPr id="3" name="Freeform 3"/>
          <p:cNvSpPr/>
          <p:nvPr/>
        </p:nvSpPr>
        <p:spPr>
          <a:xfrm>
            <a:off x="491589" y="2949153"/>
            <a:ext cx="4444247" cy="4388693"/>
          </a:xfrm>
          <a:custGeom>
            <a:avLst/>
            <a:gdLst/>
            <a:ahLst/>
            <a:cxnLst/>
            <a:rect l="l" t="t" r="r" b="b"/>
            <a:pathLst>
              <a:path w="4444247" h="4388693">
                <a:moveTo>
                  <a:pt x="0" y="0"/>
                </a:moveTo>
                <a:lnTo>
                  <a:pt x="4444247" y="0"/>
                </a:lnTo>
                <a:lnTo>
                  <a:pt x="4444247" y="4388694"/>
                </a:lnTo>
                <a:lnTo>
                  <a:pt x="0" y="4388694"/>
                </a:lnTo>
                <a:lnTo>
                  <a:pt x="0" y="0"/>
                </a:lnTo>
                <a:close/>
              </a:path>
            </a:pathLst>
          </a:custGeom>
          <a:blipFill>
            <a:blip r:embed="rId3"/>
            <a:stretch>
              <a:fillRect/>
            </a:stretch>
          </a:blipFill>
        </p:spPr>
        <p:txBody>
          <a:bodyPr/>
          <a:lstStyle/>
          <a:p>
            <a:endParaRPr lang="et-EE"/>
          </a:p>
        </p:txBody>
      </p:sp>
      <p:sp>
        <p:nvSpPr>
          <p:cNvPr id="4" name="TextBox 4"/>
          <p:cNvSpPr txBox="1"/>
          <p:nvPr/>
        </p:nvSpPr>
        <p:spPr>
          <a:xfrm>
            <a:off x="5228850" y="1802456"/>
            <a:ext cx="12428198" cy="5836097"/>
          </a:xfrm>
          <a:prstGeom prst="rect">
            <a:avLst/>
          </a:prstGeom>
        </p:spPr>
        <p:txBody>
          <a:bodyPr lIns="0" tIns="0" rIns="0" bIns="0" rtlCol="0" anchor="t">
            <a:spAutoFit/>
          </a:bodyPr>
          <a:lstStyle/>
          <a:p>
            <a:pPr marL="571952" lvl="1" indent="-285976" algn="just">
              <a:lnSpc>
                <a:spcPts val="4715"/>
              </a:lnSpc>
              <a:buFont typeface="Arial"/>
              <a:buChar char="•"/>
            </a:pPr>
            <a:r>
              <a:rPr lang="en-US" sz="2649" spc="68">
                <a:solidFill>
                  <a:srgbClr val="000000"/>
                </a:solidFill>
                <a:latin typeface="Prompt"/>
                <a:ea typeface="Prompt"/>
                <a:cs typeface="Prompt"/>
                <a:sym typeface="Prompt"/>
              </a:rPr>
              <a:t>Projekti sisu on kasutatav koolides ja õpetajate poolt. </a:t>
            </a:r>
          </a:p>
          <a:p>
            <a:pPr marL="571952" lvl="1" indent="-285976" algn="just">
              <a:lnSpc>
                <a:spcPts val="4715"/>
              </a:lnSpc>
              <a:buFont typeface="Arial"/>
              <a:buChar char="•"/>
            </a:pPr>
            <a:r>
              <a:rPr lang="en-US" sz="2649" spc="68">
                <a:solidFill>
                  <a:srgbClr val="000000"/>
                </a:solidFill>
                <a:latin typeface="Prompt"/>
                <a:ea typeface="Prompt"/>
                <a:cs typeface="Prompt"/>
                <a:sym typeface="Prompt"/>
              </a:rPr>
              <a:t>Projektiga loodi toimiv raamistik matemaatika populariseerimiseks sotsiaalmeedias. Meeskond arendas sisuloomet, visuaalse kommunikatsiooni oskust ja digiõppe formaate.</a:t>
            </a:r>
          </a:p>
          <a:p>
            <a:pPr marL="571952" lvl="1" indent="-285976" algn="just">
              <a:lnSpc>
                <a:spcPts val="4715"/>
              </a:lnSpc>
              <a:buFont typeface="Arial"/>
              <a:buChar char="•"/>
            </a:pPr>
            <a:r>
              <a:rPr lang="en-US" sz="2649" spc="68">
                <a:solidFill>
                  <a:srgbClr val="000000"/>
                </a:solidFill>
                <a:latin typeface="Prompt"/>
                <a:ea typeface="Prompt"/>
                <a:cs typeface="Prompt"/>
                <a:sym typeface="Prompt"/>
              </a:rPr>
              <a:t>Tekkinud on analüüsiv teadmine, millised meetodid sotsiaalmeedias ei toimi ning mis vajab ümberkujundamist.</a:t>
            </a:r>
          </a:p>
          <a:p>
            <a:pPr marL="571952" lvl="1" indent="-285976" algn="just">
              <a:lnSpc>
                <a:spcPts val="4715"/>
              </a:lnSpc>
              <a:buFont typeface="Arial"/>
              <a:buChar char="•"/>
            </a:pPr>
            <a:r>
              <a:rPr lang="en-US" sz="2649" spc="68">
                <a:solidFill>
                  <a:srgbClr val="000000"/>
                </a:solidFill>
                <a:latin typeface="Prompt"/>
                <a:ea typeface="Prompt"/>
                <a:cs typeface="Prompt"/>
                <a:sym typeface="Prompt"/>
              </a:rPr>
              <a:t>Projekt lõi süsteemse ja tugeva aluse edasiseks arenduseks, pakkudes nii õpetajatele praktilist väärtust kui ka platvormi, millele saab tulevikus ehitada mõjusama ja laiema meediaprojekti.</a:t>
            </a:r>
          </a:p>
          <a:p>
            <a:pPr algn="just">
              <a:lnSpc>
                <a:spcPts val="4079"/>
              </a:lnSpc>
            </a:pPr>
            <a:endParaRPr lang="en-US" sz="2649" spc="68">
              <a:solidFill>
                <a:srgbClr val="000000"/>
              </a:solidFill>
              <a:latin typeface="Prompt"/>
              <a:ea typeface="Prompt"/>
              <a:cs typeface="Prompt"/>
              <a:sym typeface="Prompt"/>
            </a:endParaRPr>
          </a:p>
        </p:txBody>
      </p:sp>
      <p:sp>
        <p:nvSpPr>
          <p:cNvPr id="5" name="TextBox 5"/>
          <p:cNvSpPr txBox="1"/>
          <p:nvPr/>
        </p:nvSpPr>
        <p:spPr>
          <a:xfrm>
            <a:off x="7087488" y="850985"/>
            <a:ext cx="9223672" cy="1103871"/>
          </a:xfrm>
          <a:prstGeom prst="rect">
            <a:avLst/>
          </a:prstGeom>
        </p:spPr>
        <p:txBody>
          <a:bodyPr lIns="0" tIns="0" rIns="0" bIns="0" rtlCol="0" anchor="t">
            <a:spAutoFit/>
          </a:bodyPr>
          <a:lstStyle/>
          <a:p>
            <a:pPr algn="ctr">
              <a:lnSpc>
                <a:spcPts val="7615"/>
              </a:lnSpc>
            </a:pPr>
            <a:r>
              <a:rPr lang="en-US" sz="9402">
                <a:solidFill>
                  <a:srgbClr val="6D9E79"/>
                </a:solidFill>
                <a:latin typeface="Stella"/>
                <a:ea typeface="Stella"/>
                <a:cs typeface="Stella"/>
                <a:sym typeface="Stella"/>
              </a:rPr>
              <a:t>JÄRELDUSED</a:t>
            </a:r>
          </a:p>
        </p:txBody>
      </p:sp>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t-EE"/>
          </a:p>
        </p:txBody>
      </p:sp>
      <p:sp>
        <p:nvSpPr>
          <p:cNvPr id="3" name="Freeform 3"/>
          <p:cNvSpPr/>
          <p:nvPr/>
        </p:nvSpPr>
        <p:spPr>
          <a:xfrm>
            <a:off x="-576317" y="-753769"/>
            <a:ext cx="4706928" cy="4689277"/>
          </a:xfrm>
          <a:custGeom>
            <a:avLst/>
            <a:gdLst/>
            <a:ahLst/>
            <a:cxnLst/>
            <a:rect l="l" t="t" r="r" b="b"/>
            <a:pathLst>
              <a:path w="4706928" h="4689277">
                <a:moveTo>
                  <a:pt x="0" y="0"/>
                </a:moveTo>
                <a:lnTo>
                  <a:pt x="4706928" y="0"/>
                </a:lnTo>
                <a:lnTo>
                  <a:pt x="4706928" y="4689278"/>
                </a:lnTo>
                <a:lnTo>
                  <a:pt x="0" y="46892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t-EE"/>
          </a:p>
        </p:txBody>
      </p:sp>
      <p:sp>
        <p:nvSpPr>
          <p:cNvPr id="4" name="TextBox 4"/>
          <p:cNvSpPr txBox="1"/>
          <p:nvPr/>
        </p:nvSpPr>
        <p:spPr>
          <a:xfrm>
            <a:off x="5389065" y="1480562"/>
            <a:ext cx="7509869" cy="1090843"/>
          </a:xfrm>
          <a:prstGeom prst="rect">
            <a:avLst/>
          </a:prstGeom>
        </p:spPr>
        <p:txBody>
          <a:bodyPr lIns="0" tIns="0" rIns="0" bIns="0" rtlCol="0" anchor="t">
            <a:spAutoFit/>
          </a:bodyPr>
          <a:lstStyle/>
          <a:p>
            <a:pPr algn="ctr">
              <a:lnSpc>
                <a:spcPts val="7402"/>
              </a:lnSpc>
            </a:pPr>
            <a:r>
              <a:rPr lang="en-US" sz="9139">
                <a:solidFill>
                  <a:srgbClr val="6D9E79"/>
                </a:solidFill>
                <a:latin typeface="Stella"/>
                <a:ea typeface="Stella"/>
                <a:cs typeface="Stella"/>
                <a:sym typeface="Stella"/>
              </a:rPr>
              <a:t>KOKKUVÕTE</a:t>
            </a:r>
          </a:p>
        </p:txBody>
      </p:sp>
      <p:sp>
        <p:nvSpPr>
          <p:cNvPr id="5" name="TextBox 5"/>
          <p:cNvSpPr txBox="1"/>
          <p:nvPr/>
        </p:nvSpPr>
        <p:spPr>
          <a:xfrm>
            <a:off x="2619796" y="2720630"/>
            <a:ext cx="13538453" cy="5785486"/>
          </a:xfrm>
          <a:prstGeom prst="rect">
            <a:avLst/>
          </a:prstGeom>
        </p:spPr>
        <p:txBody>
          <a:bodyPr lIns="0" tIns="0" rIns="0" bIns="0" rtlCol="0" anchor="t">
            <a:spAutoFit/>
          </a:bodyPr>
          <a:lstStyle/>
          <a:p>
            <a:pPr algn="just">
              <a:lnSpc>
                <a:spcPts val="4619"/>
              </a:lnSpc>
            </a:pPr>
            <a:r>
              <a:rPr lang="en-US" sz="2999" spc="77">
                <a:solidFill>
                  <a:srgbClr val="000000"/>
                </a:solidFill>
                <a:latin typeface="Prompt"/>
                <a:ea typeface="Prompt"/>
                <a:cs typeface="Prompt"/>
                <a:sym typeface="Prompt"/>
              </a:rPr>
              <a:t>Projekt tõestas, et matemaatika saab olla sotsiaalmeedias nähtav, arusaadav ja huvitav, kui sisu on teaduspõhine, eluline ja sihtrühmapõhiselt kujundatud. Kampaania käigus loodi selge sisuline raamistik, testiti erinevaid sisuvorme ja platvorme ning koguti praktilist teadmist selle kohta, milline matemaatikasisu kutsub kaasa mõtlema ja jagama. Kuigi kampaania kestus ja levik olid piiratud, valmis sisupank, toimiv visuaalne identiteet ja mitmekanaliline tööprotsess, mida saab kasutada ja edasi arendada LAHEMATE projekti pikaajaliseks matemaatika populariseerimiseks ning õpetajate töö toetamiseks.</a:t>
            </a:r>
          </a:p>
        </p:txBody>
      </p:sp>
      <p:sp>
        <p:nvSpPr>
          <p:cNvPr id="6" name="Freeform 6"/>
          <p:cNvSpPr/>
          <p:nvPr/>
        </p:nvSpPr>
        <p:spPr>
          <a:xfrm flipH="1" flipV="1">
            <a:off x="14004356" y="6913661"/>
            <a:ext cx="4706928" cy="4689277"/>
          </a:xfrm>
          <a:custGeom>
            <a:avLst/>
            <a:gdLst/>
            <a:ahLst/>
            <a:cxnLst/>
            <a:rect l="l" t="t" r="r" b="b"/>
            <a:pathLst>
              <a:path w="4706928" h="4689277">
                <a:moveTo>
                  <a:pt x="4706928" y="4689278"/>
                </a:moveTo>
                <a:lnTo>
                  <a:pt x="0" y="4689278"/>
                </a:lnTo>
                <a:lnTo>
                  <a:pt x="0" y="0"/>
                </a:lnTo>
                <a:lnTo>
                  <a:pt x="4706928" y="0"/>
                </a:lnTo>
                <a:lnTo>
                  <a:pt x="4706928" y="4689278"/>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t-EE"/>
          </a:p>
        </p:txBody>
      </p:sp>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t-EE"/>
          </a:p>
        </p:txBody>
      </p:sp>
      <p:sp>
        <p:nvSpPr>
          <p:cNvPr id="3" name="Freeform 3"/>
          <p:cNvSpPr/>
          <p:nvPr/>
        </p:nvSpPr>
        <p:spPr>
          <a:xfrm>
            <a:off x="-552031" y="6676500"/>
            <a:ext cx="4248905" cy="4195794"/>
          </a:xfrm>
          <a:custGeom>
            <a:avLst/>
            <a:gdLst/>
            <a:ahLst/>
            <a:cxnLst/>
            <a:rect l="l" t="t" r="r" b="b"/>
            <a:pathLst>
              <a:path w="4248905" h="4195794">
                <a:moveTo>
                  <a:pt x="0" y="0"/>
                </a:moveTo>
                <a:lnTo>
                  <a:pt x="4248905" y="0"/>
                </a:lnTo>
                <a:lnTo>
                  <a:pt x="4248905" y="4195794"/>
                </a:lnTo>
                <a:lnTo>
                  <a:pt x="0" y="4195794"/>
                </a:lnTo>
                <a:lnTo>
                  <a:pt x="0" y="0"/>
                </a:lnTo>
                <a:close/>
              </a:path>
            </a:pathLst>
          </a:custGeom>
          <a:blipFill>
            <a:blip r:embed="rId3"/>
            <a:stretch>
              <a:fillRect/>
            </a:stretch>
          </a:blipFill>
        </p:spPr>
        <p:txBody>
          <a:bodyPr/>
          <a:lstStyle/>
          <a:p>
            <a:endParaRPr lang="et-EE"/>
          </a:p>
        </p:txBody>
      </p:sp>
      <p:sp>
        <p:nvSpPr>
          <p:cNvPr id="4" name="Freeform 4"/>
          <p:cNvSpPr/>
          <p:nvPr/>
        </p:nvSpPr>
        <p:spPr>
          <a:xfrm rot="958643">
            <a:off x="15042009" y="7906927"/>
            <a:ext cx="2573505" cy="3537464"/>
          </a:xfrm>
          <a:custGeom>
            <a:avLst/>
            <a:gdLst/>
            <a:ahLst/>
            <a:cxnLst/>
            <a:rect l="l" t="t" r="r" b="b"/>
            <a:pathLst>
              <a:path w="2573505" h="3537464">
                <a:moveTo>
                  <a:pt x="0" y="0"/>
                </a:moveTo>
                <a:lnTo>
                  <a:pt x="2573505" y="0"/>
                </a:lnTo>
                <a:lnTo>
                  <a:pt x="2573505" y="3537465"/>
                </a:lnTo>
                <a:lnTo>
                  <a:pt x="0" y="3537465"/>
                </a:lnTo>
                <a:lnTo>
                  <a:pt x="0" y="0"/>
                </a:lnTo>
                <a:close/>
              </a:path>
            </a:pathLst>
          </a:custGeom>
          <a:blipFill>
            <a:blip r:embed="rId4"/>
            <a:stretch>
              <a:fillRect/>
            </a:stretch>
          </a:blipFill>
        </p:spPr>
        <p:txBody>
          <a:bodyPr/>
          <a:lstStyle/>
          <a:p>
            <a:endParaRPr lang="et-EE"/>
          </a:p>
        </p:txBody>
      </p:sp>
      <p:sp>
        <p:nvSpPr>
          <p:cNvPr id="5" name="Freeform 5"/>
          <p:cNvSpPr/>
          <p:nvPr/>
        </p:nvSpPr>
        <p:spPr>
          <a:xfrm>
            <a:off x="14128811" y="-266255"/>
            <a:ext cx="4360053" cy="4114800"/>
          </a:xfrm>
          <a:custGeom>
            <a:avLst/>
            <a:gdLst/>
            <a:ahLst/>
            <a:cxnLst/>
            <a:rect l="l" t="t" r="r" b="b"/>
            <a:pathLst>
              <a:path w="4360053" h="4114800">
                <a:moveTo>
                  <a:pt x="0" y="0"/>
                </a:moveTo>
                <a:lnTo>
                  <a:pt x="4360053" y="0"/>
                </a:lnTo>
                <a:lnTo>
                  <a:pt x="436005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t-EE"/>
          </a:p>
        </p:txBody>
      </p:sp>
      <p:sp>
        <p:nvSpPr>
          <p:cNvPr id="6" name="Freeform 6"/>
          <p:cNvSpPr/>
          <p:nvPr/>
        </p:nvSpPr>
        <p:spPr>
          <a:xfrm>
            <a:off x="-552031" y="-266255"/>
            <a:ext cx="4360053" cy="4114800"/>
          </a:xfrm>
          <a:custGeom>
            <a:avLst/>
            <a:gdLst/>
            <a:ahLst/>
            <a:cxnLst/>
            <a:rect l="l" t="t" r="r" b="b"/>
            <a:pathLst>
              <a:path w="4360053" h="4114800">
                <a:moveTo>
                  <a:pt x="0" y="0"/>
                </a:moveTo>
                <a:lnTo>
                  <a:pt x="4360053" y="0"/>
                </a:lnTo>
                <a:lnTo>
                  <a:pt x="4360053"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t-EE"/>
          </a:p>
        </p:txBody>
      </p:sp>
      <p:sp>
        <p:nvSpPr>
          <p:cNvPr id="7" name="TextBox 7"/>
          <p:cNvSpPr txBox="1"/>
          <p:nvPr/>
        </p:nvSpPr>
        <p:spPr>
          <a:xfrm>
            <a:off x="2692927" y="2703182"/>
            <a:ext cx="12902145" cy="8499085"/>
          </a:xfrm>
          <a:prstGeom prst="rect">
            <a:avLst/>
          </a:prstGeom>
        </p:spPr>
        <p:txBody>
          <a:bodyPr lIns="0" tIns="0" rIns="0" bIns="0" rtlCol="0" anchor="t">
            <a:spAutoFit/>
          </a:bodyPr>
          <a:lstStyle/>
          <a:p>
            <a:pPr algn="ctr">
              <a:lnSpc>
                <a:spcPts val="13006"/>
              </a:lnSpc>
            </a:pPr>
            <a:r>
              <a:rPr lang="en-US" sz="16056">
                <a:solidFill>
                  <a:srgbClr val="6D9E79"/>
                </a:solidFill>
                <a:latin typeface="Stella"/>
                <a:ea typeface="Stella"/>
                <a:cs typeface="Stella"/>
                <a:sym typeface="Stella"/>
              </a:rPr>
              <a:t>AITÄH TÄHELEPANU EEST!</a:t>
            </a:r>
          </a:p>
          <a:p>
            <a:pPr algn="ctr">
              <a:lnSpc>
                <a:spcPts val="13006"/>
              </a:lnSpc>
            </a:pPr>
            <a:endParaRPr lang="en-US" sz="16056">
              <a:solidFill>
                <a:srgbClr val="6D9E79"/>
              </a:solidFill>
              <a:latin typeface="Stella"/>
              <a:ea typeface="Stella"/>
              <a:cs typeface="Stella"/>
              <a:sym typeface="Stella"/>
            </a:endParaRPr>
          </a:p>
          <a:p>
            <a:pPr algn="ctr">
              <a:lnSpc>
                <a:spcPts val="13006"/>
              </a:lnSpc>
            </a:pPr>
            <a:endParaRPr lang="en-US" sz="16056">
              <a:solidFill>
                <a:srgbClr val="6D9E79"/>
              </a:solidFill>
              <a:latin typeface="Stella"/>
              <a:ea typeface="Stella"/>
              <a:cs typeface="Stella"/>
              <a:sym typeface="Stella"/>
            </a:endParaRPr>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t-EE"/>
          </a:p>
        </p:txBody>
      </p:sp>
      <p:sp>
        <p:nvSpPr>
          <p:cNvPr id="3" name="Freeform 3"/>
          <p:cNvSpPr/>
          <p:nvPr/>
        </p:nvSpPr>
        <p:spPr>
          <a:xfrm>
            <a:off x="-576317" y="-753769"/>
            <a:ext cx="4706928" cy="4689277"/>
          </a:xfrm>
          <a:custGeom>
            <a:avLst/>
            <a:gdLst/>
            <a:ahLst/>
            <a:cxnLst/>
            <a:rect l="l" t="t" r="r" b="b"/>
            <a:pathLst>
              <a:path w="4706928" h="4689277">
                <a:moveTo>
                  <a:pt x="0" y="0"/>
                </a:moveTo>
                <a:lnTo>
                  <a:pt x="4706928" y="0"/>
                </a:lnTo>
                <a:lnTo>
                  <a:pt x="4706928" y="4689278"/>
                </a:lnTo>
                <a:lnTo>
                  <a:pt x="0" y="46892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t-EE"/>
          </a:p>
        </p:txBody>
      </p:sp>
      <p:sp>
        <p:nvSpPr>
          <p:cNvPr id="4" name="TextBox 4"/>
          <p:cNvSpPr txBox="1"/>
          <p:nvPr/>
        </p:nvSpPr>
        <p:spPr>
          <a:xfrm>
            <a:off x="5389065" y="1480562"/>
            <a:ext cx="7509869" cy="2024293"/>
          </a:xfrm>
          <a:prstGeom prst="rect">
            <a:avLst/>
          </a:prstGeom>
        </p:spPr>
        <p:txBody>
          <a:bodyPr lIns="0" tIns="0" rIns="0" bIns="0" rtlCol="0" anchor="t">
            <a:spAutoFit/>
          </a:bodyPr>
          <a:lstStyle/>
          <a:p>
            <a:pPr algn="ctr">
              <a:lnSpc>
                <a:spcPts val="7402"/>
              </a:lnSpc>
            </a:pPr>
            <a:r>
              <a:rPr lang="en-US" sz="9139">
                <a:solidFill>
                  <a:srgbClr val="6D9E79"/>
                </a:solidFill>
                <a:latin typeface="Stella"/>
                <a:ea typeface="Stella"/>
                <a:cs typeface="Stella"/>
                <a:sym typeface="Stella"/>
              </a:rPr>
              <a:t>MIKS ON SEE OLULINE?</a:t>
            </a:r>
          </a:p>
        </p:txBody>
      </p:sp>
      <p:sp>
        <p:nvSpPr>
          <p:cNvPr id="5" name="TextBox 5"/>
          <p:cNvSpPr txBox="1"/>
          <p:nvPr/>
        </p:nvSpPr>
        <p:spPr>
          <a:xfrm>
            <a:off x="4034938" y="3540379"/>
            <a:ext cx="10218123" cy="5717921"/>
          </a:xfrm>
          <a:prstGeom prst="rect">
            <a:avLst/>
          </a:prstGeom>
        </p:spPr>
        <p:txBody>
          <a:bodyPr lIns="0" tIns="0" rIns="0" bIns="0" rtlCol="0" anchor="t">
            <a:spAutoFit/>
          </a:bodyPr>
          <a:lstStyle/>
          <a:p>
            <a:pPr marL="647697" lvl="1" indent="-323848" algn="just">
              <a:lnSpc>
                <a:spcPts val="4619"/>
              </a:lnSpc>
              <a:buFont typeface="Arial"/>
              <a:buChar char="•"/>
            </a:pPr>
            <a:r>
              <a:rPr lang="en-US" sz="2999" spc="77">
                <a:solidFill>
                  <a:srgbClr val="000000"/>
                </a:solidFill>
                <a:latin typeface="Prompt"/>
                <a:ea typeface="Prompt"/>
                <a:cs typeface="Prompt"/>
                <a:sym typeface="Prompt"/>
              </a:rPr>
              <a:t>Sotsiaalmeedia on noorte ja õpetajate igapäevane infokanal.</a:t>
            </a:r>
          </a:p>
          <a:p>
            <a:pPr algn="just">
              <a:lnSpc>
                <a:spcPts val="4619"/>
              </a:lnSpc>
            </a:pPr>
            <a:endParaRPr lang="en-US" sz="2999" spc="77">
              <a:solidFill>
                <a:srgbClr val="000000"/>
              </a:solidFill>
              <a:latin typeface="Prompt"/>
              <a:ea typeface="Prompt"/>
              <a:cs typeface="Prompt"/>
              <a:sym typeface="Prompt"/>
            </a:endParaRPr>
          </a:p>
          <a:p>
            <a:pPr marL="647697" lvl="1" indent="-323848" algn="just">
              <a:lnSpc>
                <a:spcPts val="4619"/>
              </a:lnSpc>
              <a:buFont typeface="Arial"/>
              <a:buChar char="•"/>
            </a:pPr>
            <a:r>
              <a:rPr lang="en-US" sz="2999" spc="77">
                <a:solidFill>
                  <a:srgbClr val="000000"/>
                </a:solidFill>
                <a:latin typeface="Prompt"/>
                <a:ea typeface="Prompt"/>
                <a:cs typeface="Prompt"/>
                <a:sym typeface="Prompt"/>
              </a:rPr>
              <a:t>Matemaatika positiivne ja eluline kuvand võib suurendada huvi õppimise vastu.</a:t>
            </a:r>
          </a:p>
          <a:p>
            <a:pPr algn="just">
              <a:lnSpc>
                <a:spcPts val="4619"/>
              </a:lnSpc>
            </a:pPr>
            <a:endParaRPr lang="en-US" sz="2999" spc="77">
              <a:solidFill>
                <a:srgbClr val="000000"/>
              </a:solidFill>
              <a:latin typeface="Prompt"/>
              <a:ea typeface="Prompt"/>
              <a:cs typeface="Prompt"/>
              <a:sym typeface="Prompt"/>
            </a:endParaRPr>
          </a:p>
          <a:p>
            <a:pPr marL="647697" lvl="1" indent="-323848" algn="just">
              <a:lnSpc>
                <a:spcPts val="4619"/>
              </a:lnSpc>
              <a:buFont typeface="Arial"/>
              <a:buChar char="•"/>
            </a:pPr>
            <a:r>
              <a:rPr lang="en-US" sz="2999" spc="77">
                <a:solidFill>
                  <a:srgbClr val="000000"/>
                </a:solidFill>
                <a:latin typeface="Prompt"/>
                <a:ea typeface="Prompt"/>
                <a:cs typeface="Prompt"/>
                <a:sym typeface="Prompt"/>
              </a:rPr>
              <a:t>Õpetajad vajavad kiiresti kasutatavat ja inspireerivat sisu õppetöö toetamiseks.</a:t>
            </a:r>
          </a:p>
          <a:p>
            <a:pPr algn="just">
              <a:lnSpc>
                <a:spcPts val="4619"/>
              </a:lnSpc>
            </a:pPr>
            <a:endParaRPr lang="en-US" sz="2999" spc="77">
              <a:solidFill>
                <a:srgbClr val="000000"/>
              </a:solidFill>
              <a:latin typeface="Prompt"/>
              <a:ea typeface="Prompt"/>
              <a:cs typeface="Prompt"/>
              <a:sym typeface="Prompt"/>
            </a:endParaRPr>
          </a:p>
          <a:p>
            <a:pPr algn="just">
              <a:lnSpc>
                <a:spcPts val="4003"/>
              </a:lnSpc>
            </a:pPr>
            <a:endParaRPr lang="en-US" sz="2999" spc="77">
              <a:solidFill>
                <a:srgbClr val="000000"/>
              </a:solidFill>
              <a:latin typeface="Prompt"/>
              <a:ea typeface="Prompt"/>
              <a:cs typeface="Prompt"/>
              <a:sym typeface="Prompt"/>
            </a:endParaRPr>
          </a:p>
        </p:txBody>
      </p:sp>
      <p:sp>
        <p:nvSpPr>
          <p:cNvPr id="6" name="Freeform 6"/>
          <p:cNvSpPr/>
          <p:nvPr/>
        </p:nvSpPr>
        <p:spPr>
          <a:xfrm flipH="1" flipV="1">
            <a:off x="14004356" y="6913661"/>
            <a:ext cx="4706928" cy="4689277"/>
          </a:xfrm>
          <a:custGeom>
            <a:avLst/>
            <a:gdLst/>
            <a:ahLst/>
            <a:cxnLst/>
            <a:rect l="l" t="t" r="r" b="b"/>
            <a:pathLst>
              <a:path w="4706928" h="4689277">
                <a:moveTo>
                  <a:pt x="4706928" y="4689278"/>
                </a:moveTo>
                <a:lnTo>
                  <a:pt x="0" y="4689278"/>
                </a:lnTo>
                <a:lnTo>
                  <a:pt x="0" y="0"/>
                </a:lnTo>
                <a:lnTo>
                  <a:pt x="4706928" y="0"/>
                </a:lnTo>
                <a:lnTo>
                  <a:pt x="4706928" y="4689278"/>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t-EE"/>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t-EE"/>
          </a:p>
        </p:txBody>
      </p:sp>
      <p:sp>
        <p:nvSpPr>
          <p:cNvPr id="3" name="Freeform 3"/>
          <p:cNvSpPr/>
          <p:nvPr/>
        </p:nvSpPr>
        <p:spPr>
          <a:xfrm>
            <a:off x="1028700" y="2475531"/>
            <a:ext cx="5438236" cy="5370258"/>
          </a:xfrm>
          <a:custGeom>
            <a:avLst/>
            <a:gdLst/>
            <a:ahLst/>
            <a:cxnLst/>
            <a:rect l="l" t="t" r="r" b="b"/>
            <a:pathLst>
              <a:path w="5438236" h="5370258">
                <a:moveTo>
                  <a:pt x="0" y="0"/>
                </a:moveTo>
                <a:lnTo>
                  <a:pt x="5438236" y="0"/>
                </a:lnTo>
                <a:lnTo>
                  <a:pt x="5438236" y="5370257"/>
                </a:lnTo>
                <a:lnTo>
                  <a:pt x="0" y="5370257"/>
                </a:lnTo>
                <a:lnTo>
                  <a:pt x="0" y="0"/>
                </a:lnTo>
                <a:close/>
              </a:path>
            </a:pathLst>
          </a:custGeom>
          <a:blipFill>
            <a:blip r:embed="rId3"/>
            <a:stretch>
              <a:fillRect/>
            </a:stretch>
          </a:blipFill>
        </p:spPr>
        <p:txBody>
          <a:bodyPr/>
          <a:lstStyle/>
          <a:p>
            <a:endParaRPr lang="et-EE"/>
          </a:p>
        </p:txBody>
      </p:sp>
      <p:sp>
        <p:nvSpPr>
          <p:cNvPr id="4" name="TextBox 4"/>
          <p:cNvSpPr txBox="1"/>
          <p:nvPr/>
        </p:nvSpPr>
        <p:spPr>
          <a:xfrm>
            <a:off x="7450345" y="3848245"/>
            <a:ext cx="9808955" cy="3792983"/>
          </a:xfrm>
          <a:prstGeom prst="rect">
            <a:avLst/>
          </a:prstGeom>
        </p:spPr>
        <p:txBody>
          <a:bodyPr lIns="0" tIns="0" rIns="0" bIns="0" rtlCol="0" anchor="t">
            <a:spAutoFit/>
          </a:bodyPr>
          <a:lstStyle/>
          <a:p>
            <a:pPr marL="626107" lvl="1" indent="-313054" algn="just">
              <a:lnSpc>
                <a:spcPts val="5161"/>
              </a:lnSpc>
              <a:buFont typeface="Arial"/>
              <a:buChar char="•"/>
            </a:pPr>
            <a:r>
              <a:rPr lang="en-US" sz="2899" spc="75">
                <a:solidFill>
                  <a:srgbClr val="000000"/>
                </a:solidFill>
                <a:latin typeface="Prompt"/>
                <a:ea typeface="Prompt"/>
                <a:cs typeface="Prompt"/>
                <a:sym typeface="Prompt"/>
              </a:rPr>
              <a:t>Tõsta matemaatika teemad „üle uudisekünnise“.</a:t>
            </a:r>
          </a:p>
          <a:p>
            <a:pPr marL="626107" lvl="1" indent="-313054" algn="just">
              <a:lnSpc>
                <a:spcPts val="5161"/>
              </a:lnSpc>
              <a:buFont typeface="Arial"/>
              <a:buChar char="•"/>
            </a:pPr>
            <a:r>
              <a:rPr lang="en-US" sz="2899" spc="75">
                <a:solidFill>
                  <a:srgbClr val="000000"/>
                </a:solidFill>
                <a:latin typeface="Prompt"/>
                <a:ea typeface="Prompt"/>
                <a:cs typeface="Prompt"/>
                <a:sym typeface="Prompt"/>
              </a:rPr>
              <a:t>Luua mitmekesine, eluline ja jagatav matemaatikasisu sotsiaalmeedia jaoks.</a:t>
            </a:r>
          </a:p>
          <a:p>
            <a:pPr marL="626107" lvl="1" indent="-313054" algn="just">
              <a:lnSpc>
                <a:spcPts val="5161"/>
              </a:lnSpc>
              <a:buFont typeface="Arial"/>
              <a:buChar char="•"/>
            </a:pPr>
            <a:r>
              <a:rPr lang="en-US" sz="2899" spc="75">
                <a:solidFill>
                  <a:srgbClr val="000000"/>
                </a:solidFill>
                <a:latin typeface="Prompt"/>
                <a:ea typeface="Prompt"/>
                <a:cs typeface="Prompt"/>
                <a:sym typeface="Prompt"/>
              </a:rPr>
              <a:t>Katsetada, millised sisuvormid ja kanalid aitavad matemaatikat paremini populariseerida.</a:t>
            </a:r>
          </a:p>
          <a:p>
            <a:pPr algn="just">
              <a:lnSpc>
                <a:spcPts val="4465"/>
              </a:lnSpc>
            </a:pPr>
            <a:endParaRPr lang="en-US" sz="2899" spc="75">
              <a:solidFill>
                <a:srgbClr val="000000"/>
              </a:solidFill>
              <a:latin typeface="Prompt"/>
              <a:ea typeface="Prompt"/>
              <a:cs typeface="Prompt"/>
              <a:sym typeface="Prompt"/>
            </a:endParaRPr>
          </a:p>
        </p:txBody>
      </p:sp>
      <p:sp>
        <p:nvSpPr>
          <p:cNvPr id="5" name="TextBox 5"/>
          <p:cNvSpPr txBox="1"/>
          <p:nvPr/>
        </p:nvSpPr>
        <p:spPr>
          <a:xfrm>
            <a:off x="7378512" y="2393128"/>
            <a:ext cx="9223672" cy="1103871"/>
          </a:xfrm>
          <a:prstGeom prst="rect">
            <a:avLst/>
          </a:prstGeom>
        </p:spPr>
        <p:txBody>
          <a:bodyPr lIns="0" tIns="0" rIns="0" bIns="0" rtlCol="0" anchor="t">
            <a:spAutoFit/>
          </a:bodyPr>
          <a:lstStyle/>
          <a:p>
            <a:pPr algn="ctr">
              <a:lnSpc>
                <a:spcPts val="7615"/>
              </a:lnSpc>
            </a:pPr>
            <a:r>
              <a:rPr lang="en-US" sz="9402">
                <a:solidFill>
                  <a:srgbClr val="6D9E79"/>
                </a:solidFill>
                <a:latin typeface="Stella"/>
                <a:ea typeface="Stella"/>
                <a:cs typeface="Stella"/>
                <a:sym typeface="Stella"/>
              </a:rPr>
              <a:t>PROJEKTI EESMÄRK</a:t>
            </a: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t-EE"/>
          </a:p>
        </p:txBody>
      </p:sp>
      <p:sp>
        <p:nvSpPr>
          <p:cNvPr id="3" name="Freeform 3"/>
          <p:cNvSpPr/>
          <p:nvPr/>
        </p:nvSpPr>
        <p:spPr>
          <a:xfrm>
            <a:off x="9891481" y="1802097"/>
            <a:ext cx="8396519" cy="8484903"/>
          </a:xfrm>
          <a:custGeom>
            <a:avLst/>
            <a:gdLst/>
            <a:ahLst/>
            <a:cxnLst/>
            <a:rect l="l" t="t" r="r" b="b"/>
            <a:pathLst>
              <a:path w="8396519" h="8484903">
                <a:moveTo>
                  <a:pt x="0" y="0"/>
                </a:moveTo>
                <a:lnTo>
                  <a:pt x="8396519" y="0"/>
                </a:lnTo>
                <a:lnTo>
                  <a:pt x="8396519" y="8484903"/>
                </a:lnTo>
                <a:lnTo>
                  <a:pt x="0" y="84849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t-EE"/>
          </a:p>
        </p:txBody>
      </p:sp>
      <p:sp>
        <p:nvSpPr>
          <p:cNvPr id="4" name="TextBox 4"/>
          <p:cNvSpPr txBox="1"/>
          <p:nvPr/>
        </p:nvSpPr>
        <p:spPr>
          <a:xfrm>
            <a:off x="1028700" y="1186151"/>
            <a:ext cx="14813888" cy="2400389"/>
          </a:xfrm>
          <a:prstGeom prst="rect">
            <a:avLst/>
          </a:prstGeom>
        </p:spPr>
        <p:txBody>
          <a:bodyPr lIns="0" tIns="0" rIns="0" bIns="0" rtlCol="0" anchor="t">
            <a:spAutoFit/>
          </a:bodyPr>
          <a:lstStyle/>
          <a:p>
            <a:pPr algn="l">
              <a:lnSpc>
                <a:spcPts val="8808"/>
              </a:lnSpc>
            </a:pPr>
            <a:r>
              <a:rPr lang="en-US" sz="10874">
                <a:solidFill>
                  <a:srgbClr val="6D9E79"/>
                </a:solidFill>
                <a:latin typeface="Stella"/>
                <a:ea typeface="Stella"/>
                <a:cs typeface="Stella"/>
                <a:sym typeface="Stella"/>
              </a:rPr>
              <a:t>KUIDAS TEADSIME, ET EESMÄRK ON SAAVUTATUD?</a:t>
            </a:r>
          </a:p>
        </p:txBody>
      </p:sp>
      <p:sp>
        <p:nvSpPr>
          <p:cNvPr id="5" name="TextBox 5"/>
          <p:cNvSpPr txBox="1"/>
          <p:nvPr/>
        </p:nvSpPr>
        <p:spPr>
          <a:xfrm>
            <a:off x="1028700" y="3874642"/>
            <a:ext cx="12355402" cy="4177887"/>
          </a:xfrm>
          <a:prstGeom prst="rect">
            <a:avLst/>
          </a:prstGeom>
        </p:spPr>
        <p:txBody>
          <a:bodyPr lIns="0" tIns="0" rIns="0" bIns="0" rtlCol="0" anchor="t">
            <a:spAutoFit/>
          </a:bodyPr>
          <a:lstStyle/>
          <a:p>
            <a:pPr algn="just">
              <a:lnSpc>
                <a:spcPts val="5551"/>
              </a:lnSpc>
            </a:pPr>
            <a:r>
              <a:rPr lang="en-US" sz="3227" spc="35">
                <a:solidFill>
                  <a:srgbClr val="000000"/>
                </a:solidFill>
                <a:latin typeface="Prompt"/>
                <a:ea typeface="Prompt"/>
                <a:cs typeface="Prompt"/>
                <a:sym typeface="Prompt"/>
              </a:rPr>
              <a:t>On kavandatud praktiline juhend LAHEMATE teadlaste meeskonnale, mis põhineb projekti käigus omandatud kogemustel ning analüüsitud headel praktikatel. Juhendi eesmärk on toetada sotsiaalmeedia teadlikku ja sihipärast kasutamist LAHEMATE teadusprojekti </a:t>
            </a:r>
          </a:p>
          <a:p>
            <a:pPr algn="just">
              <a:lnSpc>
                <a:spcPts val="5551"/>
              </a:lnSpc>
            </a:pPr>
            <a:r>
              <a:rPr lang="en-US" sz="3227" spc="35">
                <a:solidFill>
                  <a:srgbClr val="000000"/>
                </a:solidFill>
                <a:latin typeface="Prompt"/>
                <a:ea typeface="Prompt"/>
                <a:cs typeface="Prompt"/>
                <a:sym typeface="Prompt"/>
              </a:rPr>
              <a:t>eesmärkide täitmisel. </a:t>
            </a: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t-EE"/>
          </a:p>
        </p:txBody>
      </p:sp>
      <p:sp>
        <p:nvSpPr>
          <p:cNvPr id="3" name="Freeform 3"/>
          <p:cNvSpPr/>
          <p:nvPr/>
        </p:nvSpPr>
        <p:spPr>
          <a:xfrm>
            <a:off x="13362838" y="6471321"/>
            <a:ext cx="5826265" cy="4114800"/>
          </a:xfrm>
          <a:custGeom>
            <a:avLst/>
            <a:gdLst/>
            <a:ahLst/>
            <a:cxnLst/>
            <a:rect l="l" t="t" r="r" b="b"/>
            <a:pathLst>
              <a:path w="5826265" h="4114800">
                <a:moveTo>
                  <a:pt x="0" y="0"/>
                </a:moveTo>
                <a:lnTo>
                  <a:pt x="5826266" y="0"/>
                </a:lnTo>
                <a:lnTo>
                  <a:pt x="582626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t-EE"/>
          </a:p>
        </p:txBody>
      </p:sp>
      <p:sp>
        <p:nvSpPr>
          <p:cNvPr id="4" name="Freeform 4"/>
          <p:cNvSpPr/>
          <p:nvPr/>
        </p:nvSpPr>
        <p:spPr>
          <a:xfrm>
            <a:off x="0" y="0"/>
            <a:ext cx="4360053" cy="4114800"/>
          </a:xfrm>
          <a:custGeom>
            <a:avLst/>
            <a:gdLst/>
            <a:ahLst/>
            <a:cxnLst/>
            <a:rect l="l" t="t" r="r" b="b"/>
            <a:pathLst>
              <a:path w="4360053" h="4114800">
                <a:moveTo>
                  <a:pt x="0" y="0"/>
                </a:moveTo>
                <a:lnTo>
                  <a:pt x="4360053" y="0"/>
                </a:lnTo>
                <a:lnTo>
                  <a:pt x="436005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t-EE"/>
          </a:p>
        </p:txBody>
      </p:sp>
      <p:sp>
        <p:nvSpPr>
          <p:cNvPr id="5" name="TextBox 5"/>
          <p:cNvSpPr txBox="1"/>
          <p:nvPr/>
        </p:nvSpPr>
        <p:spPr>
          <a:xfrm>
            <a:off x="3193740" y="1133658"/>
            <a:ext cx="11900520" cy="1103871"/>
          </a:xfrm>
          <a:prstGeom prst="rect">
            <a:avLst/>
          </a:prstGeom>
        </p:spPr>
        <p:txBody>
          <a:bodyPr lIns="0" tIns="0" rIns="0" bIns="0" rtlCol="0" anchor="t">
            <a:spAutoFit/>
          </a:bodyPr>
          <a:lstStyle/>
          <a:p>
            <a:pPr algn="ctr">
              <a:lnSpc>
                <a:spcPts val="7615"/>
              </a:lnSpc>
            </a:pPr>
            <a:r>
              <a:rPr lang="en-US" sz="9402">
                <a:solidFill>
                  <a:srgbClr val="6D9E79"/>
                </a:solidFill>
                <a:latin typeface="Stella"/>
                <a:ea typeface="Stella"/>
                <a:cs typeface="Stella"/>
                <a:sym typeface="Stella"/>
              </a:rPr>
              <a:t>RAKENDATUD TEGEVUSED </a:t>
            </a:r>
          </a:p>
        </p:txBody>
      </p:sp>
      <p:sp>
        <p:nvSpPr>
          <p:cNvPr id="6" name="TextBox 6"/>
          <p:cNvSpPr txBox="1"/>
          <p:nvPr/>
        </p:nvSpPr>
        <p:spPr>
          <a:xfrm>
            <a:off x="3754974" y="2104179"/>
            <a:ext cx="10778051" cy="8185214"/>
          </a:xfrm>
          <a:prstGeom prst="rect">
            <a:avLst/>
          </a:prstGeom>
        </p:spPr>
        <p:txBody>
          <a:bodyPr lIns="0" tIns="0" rIns="0" bIns="0" rtlCol="0" anchor="t">
            <a:spAutoFit/>
          </a:bodyPr>
          <a:lstStyle/>
          <a:p>
            <a:pPr marL="582928" lvl="1" indent="-291464" algn="just">
              <a:lnSpc>
                <a:spcPts val="4670"/>
              </a:lnSpc>
              <a:buFont typeface="Arial"/>
              <a:buChar char="•"/>
            </a:pPr>
            <a:r>
              <a:rPr lang="en-US" sz="2699" spc="70">
                <a:solidFill>
                  <a:srgbClr val="000000"/>
                </a:solidFill>
                <a:latin typeface="Prompt"/>
                <a:ea typeface="Prompt"/>
                <a:cs typeface="Prompt"/>
                <a:sym typeface="Prompt"/>
              </a:rPr>
              <a:t>Koostasime üheskoos LAHEMATE teadlaste meeskonnaga eri formaatides sisu: ülesandeid, väljakutseid, uudisnuppe, kunsti/muusikateoseid, persoonilugusid jms elulise matemaatika teemadel.</a:t>
            </a:r>
          </a:p>
          <a:p>
            <a:pPr marL="582928" lvl="1" indent="-291464" algn="just">
              <a:lnSpc>
                <a:spcPts val="4670"/>
              </a:lnSpc>
              <a:buFont typeface="Arial"/>
              <a:buChar char="•"/>
            </a:pPr>
            <a:r>
              <a:rPr lang="en-US" sz="2699" spc="70">
                <a:solidFill>
                  <a:srgbClr val="000000"/>
                </a:solidFill>
                <a:latin typeface="Prompt"/>
                <a:ea typeface="Prompt"/>
                <a:cs typeface="Prompt"/>
                <a:sym typeface="Prompt"/>
              </a:rPr>
              <a:t>Lõime veebiplatvormi ja disainisime erinevad sisujagamise formaate/kanaleid, lõime ja levitasime postitusi erinevates kanalites viie nädala jooksu.</a:t>
            </a:r>
          </a:p>
          <a:p>
            <a:pPr marL="582928" lvl="1" indent="-291464" algn="just">
              <a:lnSpc>
                <a:spcPts val="4670"/>
              </a:lnSpc>
              <a:buFont typeface="Arial"/>
              <a:buChar char="•"/>
            </a:pPr>
            <a:r>
              <a:rPr lang="en-US" sz="2699" spc="70">
                <a:solidFill>
                  <a:srgbClr val="000000"/>
                </a:solidFill>
                <a:latin typeface="Prompt"/>
                <a:ea typeface="Prompt"/>
                <a:cs typeface="Prompt"/>
                <a:sym typeface="Prompt"/>
              </a:rPr>
              <a:t>Viisime läbi kampaania tulemuslikkuse ja mõju uuringu.</a:t>
            </a:r>
          </a:p>
          <a:p>
            <a:pPr marL="582928" lvl="1" indent="-291464" algn="just">
              <a:lnSpc>
                <a:spcPts val="4670"/>
              </a:lnSpc>
              <a:buFont typeface="Arial"/>
              <a:buChar char="•"/>
            </a:pPr>
            <a:r>
              <a:rPr lang="en-US" sz="2699" spc="70">
                <a:solidFill>
                  <a:srgbClr val="000000"/>
                </a:solidFill>
                <a:latin typeface="Prompt"/>
                <a:ea typeface="Prompt"/>
                <a:cs typeface="Prompt"/>
                <a:sym typeface="Prompt"/>
              </a:rPr>
              <a:t>Projekti meetodite valikul lähtuti eeldusest, et sotsiaalmeedia on üks peamisi kanaleid, mille kaudu nii õppurid kui ka õpetajad igapäevaselt infot tarbivad. </a:t>
            </a:r>
          </a:p>
          <a:p>
            <a:pPr marL="582928" lvl="1" indent="-291464" algn="just">
              <a:lnSpc>
                <a:spcPts val="4670"/>
              </a:lnSpc>
              <a:buFont typeface="Arial"/>
              <a:buChar char="•"/>
            </a:pPr>
            <a:r>
              <a:rPr lang="en-US" sz="2699" spc="70">
                <a:solidFill>
                  <a:srgbClr val="000000"/>
                </a:solidFill>
                <a:latin typeface="Prompt"/>
                <a:ea typeface="Prompt"/>
                <a:cs typeface="Prompt"/>
                <a:sym typeface="Prompt"/>
              </a:rPr>
              <a:t>Töö toimus kolmes tiimis: analüüsitiim, sisutiim ja tehnoloogiatiim.</a:t>
            </a:r>
          </a:p>
          <a:p>
            <a:pPr algn="just">
              <a:lnSpc>
                <a:spcPts val="4157"/>
              </a:lnSpc>
            </a:pPr>
            <a:endParaRPr lang="en-US" sz="2699" spc="70">
              <a:solidFill>
                <a:srgbClr val="000000"/>
              </a:solidFill>
              <a:latin typeface="Prompt"/>
              <a:ea typeface="Prompt"/>
              <a:cs typeface="Prompt"/>
              <a:sym typeface="Prompt"/>
            </a:endParaRP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t-EE"/>
          </a:p>
        </p:txBody>
      </p:sp>
      <p:sp>
        <p:nvSpPr>
          <p:cNvPr id="3" name="TextBox 3"/>
          <p:cNvSpPr txBox="1"/>
          <p:nvPr/>
        </p:nvSpPr>
        <p:spPr>
          <a:xfrm>
            <a:off x="2906261" y="638690"/>
            <a:ext cx="12475479" cy="1103871"/>
          </a:xfrm>
          <a:prstGeom prst="rect">
            <a:avLst/>
          </a:prstGeom>
        </p:spPr>
        <p:txBody>
          <a:bodyPr lIns="0" tIns="0" rIns="0" bIns="0" rtlCol="0" anchor="t">
            <a:spAutoFit/>
          </a:bodyPr>
          <a:lstStyle/>
          <a:p>
            <a:pPr algn="ctr">
              <a:lnSpc>
                <a:spcPts val="7615"/>
              </a:lnSpc>
            </a:pPr>
            <a:r>
              <a:rPr lang="en-US" sz="9402">
                <a:solidFill>
                  <a:srgbClr val="6D9E79"/>
                </a:solidFill>
                <a:latin typeface="Stella"/>
                <a:ea typeface="Stella"/>
                <a:cs typeface="Stella"/>
                <a:sym typeface="Stella"/>
              </a:rPr>
              <a:t>TEGEVUSTE RAKENDAMINE</a:t>
            </a:r>
          </a:p>
        </p:txBody>
      </p:sp>
      <p:grpSp>
        <p:nvGrpSpPr>
          <p:cNvPr id="4" name="Group 4"/>
          <p:cNvGrpSpPr/>
          <p:nvPr/>
        </p:nvGrpSpPr>
        <p:grpSpPr>
          <a:xfrm>
            <a:off x="299349" y="1771287"/>
            <a:ext cx="5177538" cy="7362248"/>
            <a:chOff x="0" y="0"/>
            <a:chExt cx="1363631" cy="1939028"/>
          </a:xfrm>
        </p:grpSpPr>
        <p:sp>
          <p:nvSpPr>
            <p:cNvPr id="5" name="Freeform 5"/>
            <p:cNvSpPr/>
            <p:nvPr/>
          </p:nvSpPr>
          <p:spPr>
            <a:xfrm>
              <a:off x="0" y="0"/>
              <a:ext cx="1363631" cy="1939028"/>
            </a:xfrm>
            <a:custGeom>
              <a:avLst/>
              <a:gdLst/>
              <a:ahLst/>
              <a:cxnLst/>
              <a:rect l="l" t="t" r="r" b="b"/>
              <a:pathLst>
                <a:path w="1363631" h="1939028">
                  <a:moveTo>
                    <a:pt x="76260" y="0"/>
                  </a:moveTo>
                  <a:lnTo>
                    <a:pt x="1287372" y="0"/>
                  </a:lnTo>
                  <a:cubicBezTo>
                    <a:pt x="1329489" y="0"/>
                    <a:pt x="1363631" y="34143"/>
                    <a:pt x="1363631" y="76260"/>
                  </a:cubicBezTo>
                  <a:lnTo>
                    <a:pt x="1363631" y="1862768"/>
                  </a:lnTo>
                  <a:cubicBezTo>
                    <a:pt x="1363631" y="1904885"/>
                    <a:pt x="1329489" y="1939028"/>
                    <a:pt x="1287372" y="1939028"/>
                  </a:cubicBezTo>
                  <a:lnTo>
                    <a:pt x="76260" y="1939028"/>
                  </a:lnTo>
                  <a:cubicBezTo>
                    <a:pt x="56034" y="1939028"/>
                    <a:pt x="36637" y="1930994"/>
                    <a:pt x="22336" y="1916692"/>
                  </a:cubicBezTo>
                  <a:cubicBezTo>
                    <a:pt x="8034" y="1902391"/>
                    <a:pt x="0" y="1882994"/>
                    <a:pt x="0" y="1862768"/>
                  </a:cubicBezTo>
                  <a:lnTo>
                    <a:pt x="0" y="76260"/>
                  </a:lnTo>
                  <a:cubicBezTo>
                    <a:pt x="0" y="34143"/>
                    <a:pt x="34143" y="0"/>
                    <a:pt x="76260" y="0"/>
                  </a:cubicBezTo>
                  <a:close/>
                </a:path>
              </a:pathLst>
            </a:custGeom>
            <a:solidFill>
              <a:srgbClr val="000000">
                <a:alpha val="0"/>
              </a:srgbClr>
            </a:solidFill>
            <a:ln w="38100" cap="rnd">
              <a:solidFill>
                <a:srgbClr val="D0D765"/>
              </a:solidFill>
              <a:prstDash val="solid"/>
              <a:round/>
            </a:ln>
          </p:spPr>
          <p:txBody>
            <a:bodyPr/>
            <a:lstStyle/>
            <a:p>
              <a:endParaRPr lang="et-EE"/>
            </a:p>
          </p:txBody>
        </p:sp>
        <p:sp>
          <p:nvSpPr>
            <p:cNvPr id="6" name="TextBox 6"/>
            <p:cNvSpPr txBox="1"/>
            <p:nvPr/>
          </p:nvSpPr>
          <p:spPr>
            <a:xfrm>
              <a:off x="0" y="-38100"/>
              <a:ext cx="1363631" cy="1977128"/>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511256" y="2515646"/>
            <a:ext cx="4784202" cy="7314114"/>
          </a:xfrm>
          <a:prstGeom prst="rect">
            <a:avLst/>
          </a:prstGeom>
        </p:spPr>
        <p:txBody>
          <a:bodyPr lIns="0" tIns="0" rIns="0" bIns="0" rtlCol="0" anchor="t">
            <a:spAutoFit/>
          </a:bodyPr>
          <a:lstStyle/>
          <a:p>
            <a:pPr algn="just">
              <a:lnSpc>
                <a:spcPts val="3638"/>
              </a:lnSpc>
            </a:pPr>
            <a:r>
              <a:rPr lang="en-US" sz="2362" b="1" spc="61">
                <a:solidFill>
                  <a:srgbClr val="000000"/>
                </a:solidFill>
                <a:latin typeface="Prompt Bold"/>
                <a:ea typeface="Prompt Bold"/>
                <a:cs typeface="Prompt Bold"/>
                <a:sym typeface="Prompt Bold"/>
              </a:rPr>
              <a:t>1. etapp: </a:t>
            </a:r>
            <a:r>
              <a:rPr lang="en-US" sz="2362" spc="61">
                <a:solidFill>
                  <a:srgbClr val="000000"/>
                </a:solidFill>
                <a:latin typeface="Prompt"/>
                <a:ea typeface="Prompt"/>
                <a:cs typeface="Prompt"/>
                <a:sym typeface="Prompt"/>
              </a:rPr>
              <a:t>koguti ja analüüsiti taustainfot, et mõista, kuidas matemaatikat saaks muuta huvitavamaks ja nähtavamaks, tuginedes nii Eesti kui ka rahvusvahelistele headele praktikatele.</a:t>
            </a:r>
          </a:p>
          <a:p>
            <a:pPr algn="just">
              <a:lnSpc>
                <a:spcPts val="3638"/>
              </a:lnSpc>
            </a:pPr>
            <a:r>
              <a:rPr lang="en-US" sz="2362" b="1" spc="61">
                <a:solidFill>
                  <a:srgbClr val="000000"/>
                </a:solidFill>
                <a:latin typeface="Prompt Bold"/>
                <a:ea typeface="Prompt Bold"/>
                <a:cs typeface="Prompt Bold"/>
                <a:sym typeface="Prompt Bold"/>
              </a:rPr>
              <a:t>2 etapp:</a:t>
            </a:r>
            <a:r>
              <a:rPr lang="en-US" sz="2362" spc="61">
                <a:solidFill>
                  <a:srgbClr val="000000"/>
                </a:solidFill>
                <a:latin typeface="Prompt"/>
                <a:ea typeface="Prompt"/>
                <a:cs typeface="Prompt"/>
                <a:sym typeface="Prompt"/>
              </a:rPr>
              <a:t> kampaania käigus tehti järeldused selle kohta, milline sisu pakkus sihtrühmale suurimat huvi. Samuti analüüsiti, millised kanalid aitavad paremini matemaatikahuvilisi kaasata.</a:t>
            </a:r>
          </a:p>
          <a:p>
            <a:pPr algn="just">
              <a:lnSpc>
                <a:spcPts val="3638"/>
              </a:lnSpc>
            </a:pPr>
            <a:endParaRPr lang="en-US" sz="2362" spc="61">
              <a:solidFill>
                <a:srgbClr val="000000"/>
              </a:solidFill>
              <a:latin typeface="Prompt"/>
              <a:ea typeface="Prompt"/>
              <a:cs typeface="Prompt"/>
              <a:sym typeface="Prompt"/>
            </a:endParaRPr>
          </a:p>
          <a:p>
            <a:pPr algn="just">
              <a:lnSpc>
                <a:spcPts val="3638"/>
              </a:lnSpc>
            </a:pPr>
            <a:endParaRPr lang="en-US" sz="2362" spc="61">
              <a:solidFill>
                <a:srgbClr val="000000"/>
              </a:solidFill>
              <a:latin typeface="Prompt"/>
              <a:ea typeface="Prompt"/>
              <a:cs typeface="Prompt"/>
              <a:sym typeface="Prompt"/>
            </a:endParaRPr>
          </a:p>
        </p:txBody>
      </p:sp>
      <p:sp>
        <p:nvSpPr>
          <p:cNvPr id="8" name="TextBox 8"/>
          <p:cNvSpPr txBox="1"/>
          <p:nvPr/>
        </p:nvSpPr>
        <p:spPr>
          <a:xfrm>
            <a:off x="635838" y="1788551"/>
            <a:ext cx="4540845" cy="812820"/>
          </a:xfrm>
          <a:prstGeom prst="rect">
            <a:avLst/>
          </a:prstGeom>
        </p:spPr>
        <p:txBody>
          <a:bodyPr lIns="0" tIns="0" rIns="0" bIns="0" rtlCol="0" anchor="t">
            <a:spAutoFit/>
          </a:bodyPr>
          <a:lstStyle/>
          <a:p>
            <a:pPr algn="ctr">
              <a:lnSpc>
                <a:spcPts val="6625"/>
              </a:lnSpc>
            </a:pPr>
            <a:r>
              <a:rPr lang="en-US" sz="4732" b="1">
                <a:solidFill>
                  <a:srgbClr val="FF9900"/>
                </a:solidFill>
                <a:latin typeface="Prompt Bold"/>
                <a:ea typeface="Prompt Bold"/>
                <a:cs typeface="Prompt Bold"/>
                <a:sym typeface="Prompt Bold"/>
              </a:rPr>
              <a:t>ANALÜÜSITIIM</a:t>
            </a:r>
          </a:p>
        </p:txBody>
      </p:sp>
      <p:grpSp>
        <p:nvGrpSpPr>
          <p:cNvPr id="9" name="Group 9"/>
          <p:cNvGrpSpPr/>
          <p:nvPr/>
        </p:nvGrpSpPr>
        <p:grpSpPr>
          <a:xfrm>
            <a:off x="6210081" y="1771287"/>
            <a:ext cx="5974131" cy="7362248"/>
            <a:chOff x="0" y="0"/>
            <a:chExt cx="1573434" cy="1939028"/>
          </a:xfrm>
        </p:grpSpPr>
        <p:sp>
          <p:nvSpPr>
            <p:cNvPr id="10" name="Freeform 10"/>
            <p:cNvSpPr/>
            <p:nvPr/>
          </p:nvSpPr>
          <p:spPr>
            <a:xfrm>
              <a:off x="0" y="0"/>
              <a:ext cx="1573434" cy="1939028"/>
            </a:xfrm>
            <a:custGeom>
              <a:avLst/>
              <a:gdLst/>
              <a:ahLst/>
              <a:cxnLst/>
              <a:rect l="l" t="t" r="r" b="b"/>
              <a:pathLst>
                <a:path w="1573434" h="1939028">
                  <a:moveTo>
                    <a:pt x="66091" y="0"/>
                  </a:moveTo>
                  <a:lnTo>
                    <a:pt x="1507342" y="0"/>
                  </a:lnTo>
                  <a:cubicBezTo>
                    <a:pt x="1524871" y="0"/>
                    <a:pt x="1541681" y="6963"/>
                    <a:pt x="1554076" y="19358"/>
                  </a:cubicBezTo>
                  <a:cubicBezTo>
                    <a:pt x="1566470" y="31752"/>
                    <a:pt x="1573434" y="48563"/>
                    <a:pt x="1573434" y="66091"/>
                  </a:cubicBezTo>
                  <a:lnTo>
                    <a:pt x="1573434" y="1872937"/>
                  </a:lnTo>
                  <a:cubicBezTo>
                    <a:pt x="1573434" y="1909438"/>
                    <a:pt x="1543844" y="1939028"/>
                    <a:pt x="1507342" y="1939028"/>
                  </a:cubicBezTo>
                  <a:lnTo>
                    <a:pt x="66091" y="1939028"/>
                  </a:lnTo>
                  <a:cubicBezTo>
                    <a:pt x="48563" y="1939028"/>
                    <a:pt x="31752" y="1932065"/>
                    <a:pt x="19358" y="1919670"/>
                  </a:cubicBezTo>
                  <a:cubicBezTo>
                    <a:pt x="6963" y="1907276"/>
                    <a:pt x="0" y="1890465"/>
                    <a:pt x="0" y="1872937"/>
                  </a:cubicBezTo>
                  <a:lnTo>
                    <a:pt x="0" y="66091"/>
                  </a:lnTo>
                  <a:cubicBezTo>
                    <a:pt x="0" y="48563"/>
                    <a:pt x="6963" y="31752"/>
                    <a:pt x="19358" y="19358"/>
                  </a:cubicBezTo>
                  <a:cubicBezTo>
                    <a:pt x="31752" y="6963"/>
                    <a:pt x="48563" y="0"/>
                    <a:pt x="66091" y="0"/>
                  </a:cubicBezTo>
                  <a:close/>
                </a:path>
              </a:pathLst>
            </a:custGeom>
            <a:solidFill>
              <a:srgbClr val="000000">
                <a:alpha val="0"/>
              </a:srgbClr>
            </a:solidFill>
            <a:ln w="38100" cap="rnd">
              <a:solidFill>
                <a:srgbClr val="D0D765"/>
              </a:solidFill>
              <a:prstDash val="solid"/>
              <a:round/>
            </a:ln>
          </p:spPr>
          <p:txBody>
            <a:bodyPr/>
            <a:lstStyle/>
            <a:p>
              <a:endParaRPr lang="et-EE"/>
            </a:p>
          </p:txBody>
        </p:sp>
        <p:sp>
          <p:nvSpPr>
            <p:cNvPr id="11" name="TextBox 11"/>
            <p:cNvSpPr txBox="1"/>
            <p:nvPr/>
          </p:nvSpPr>
          <p:spPr>
            <a:xfrm>
              <a:off x="0" y="-38100"/>
              <a:ext cx="1573434" cy="1977128"/>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6210081" y="1788551"/>
            <a:ext cx="5974131" cy="812820"/>
          </a:xfrm>
          <a:prstGeom prst="rect">
            <a:avLst/>
          </a:prstGeom>
        </p:spPr>
        <p:txBody>
          <a:bodyPr lIns="0" tIns="0" rIns="0" bIns="0" rtlCol="0" anchor="t">
            <a:spAutoFit/>
          </a:bodyPr>
          <a:lstStyle/>
          <a:p>
            <a:pPr algn="ctr">
              <a:lnSpc>
                <a:spcPts val="6625"/>
              </a:lnSpc>
            </a:pPr>
            <a:r>
              <a:rPr lang="en-US" sz="4732" b="1">
                <a:solidFill>
                  <a:srgbClr val="FF9900"/>
                </a:solidFill>
                <a:latin typeface="Prompt Bold"/>
                <a:ea typeface="Prompt Bold"/>
                <a:cs typeface="Prompt Bold"/>
                <a:sym typeface="Prompt Bold"/>
              </a:rPr>
              <a:t>TEHNOLOOGIATIIM</a:t>
            </a:r>
          </a:p>
        </p:txBody>
      </p:sp>
      <p:grpSp>
        <p:nvGrpSpPr>
          <p:cNvPr id="13" name="Group 13"/>
          <p:cNvGrpSpPr/>
          <p:nvPr/>
        </p:nvGrpSpPr>
        <p:grpSpPr>
          <a:xfrm>
            <a:off x="12786028" y="1771287"/>
            <a:ext cx="5282137" cy="7362248"/>
            <a:chOff x="0" y="0"/>
            <a:chExt cx="1391180" cy="1939028"/>
          </a:xfrm>
        </p:grpSpPr>
        <p:sp>
          <p:nvSpPr>
            <p:cNvPr id="14" name="Freeform 14"/>
            <p:cNvSpPr/>
            <p:nvPr/>
          </p:nvSpPr>
          <p:spPr>
            <a:xfrm>
              <a:off x="0" y="0"/>
              <a:ext cx="1391180" cy="1939028"/>
            </a:xfrm>
            <a:custGeom>
              <a:avLst/>
              <a:gdLst/>
              <a:ahLst/>
              <a:cxnLst/>
              <a:rect l="l" t="t" r="r" b="b"/>
              <a:pathLst>
                <a:path w="1391180" h="1939028">
                  <a:moveTo>
                    <a:pt x="74750" y="0"/>
                  </a:moveTo>
                  <a:lnTo>
                    <a:pt x="1316430" y="0"/>
                  </a:lnTo>
                  <a:cubicBezTo>
                    <a:pt x="1357714" y="0"/>
                    <a:pt x="1391180" y="33467"/>
                    <a:pt x="1391180" y="74750"/>
                  </a:cubicBezTo>
                  <a:lnTo>
                    <a:pt x="1391180" y="1864278"/>
                  </a:lnTo>
                  <a:cubicBezTo>
                    <a:pt x="1391180" y="1905562"/>
                    <a:pt x="1357714" y="1939028"/>
                    <a:pt x="1316430" y="1939028"/>
                  </a:cubicBezTo>
                  <a:lnTo>
                    <a:pt x="74750" y="1939028"/>
                  </a:lnTo>
                  <a:cubicBezTo>
                    <a:pt x="33467" y="1939028"/>
                    <a:pt x="0" y="1905562"/>
                    <a:pt x="0" y="1864278"/>
                  </a:cubicBezTo>
                  <a:lnTo>
                    <a:pt x="0" y="74750"/>
                  </a:lnTo>
                  <a:cubicBezTo>
                    <a:pt x="0" y="33467"/>
                    <a:pt x="33467" y="0"/>
                    <a:pt x="74750" y="0"/>
                  </a:cubicBezTo>
                  <a:close/>
                </a:path>
              </a:pathLst>
            </a:custGeom>
            <a:solidFill>
              <a:srgbClr val="000000">
                <a:alpha val="0"/>
              </a:srgbClr>
            </a:solidFill>
            <a:ln w="38100" cap="rnd">
              <a:solidFill>
                <a:srgbClr val="D0D765"/>
              </a:solidFill>
              <a:prstDash val="solid"/>
              <a:round/>
            </a:ln>
          </p:spPr>
          <p:txBody>
            <a:bodyPr/>
            <a:lstStyle/>
            <a:p>
              <a:endParaRPr lang="et-EE"/>
            </a:p>
          </p:txBody>
        </p:sp>
        <p:sp>
          <p:nvSpPr>
            <p:cNvPr id="15" name="TextBox 15"/>
            <p:cNvSpPr txBox="1"/>
            <p:nvPr/>
          </p:nvSpPr>
          <p:spPr>
            <a:xfrm>
              <a:off x="0" y="-38100"/>
              <a:ext cx="1391180" cy="1977128"/>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12878365" y="1788551"/>
            <a:ext cx="5189800" cy="812820"/>
          </a:xfrm>
          <a:prstGeom prst="rect">
            <a:avLst/>
          </a:prstGeom>
        </p:spPr>
        <p:txBody>
          <a:bodyPr lIns="0" tIns="0" rIns="0" bIns="0" rtlCol="0" anchor="t">
            <a:spAutoFit/>
          </a:bodyPr>
          <a:lstStyle/>
          <a:p>
            <a:pPr algn="ctr">
              <a:lnSpc>
                <a:spcPts val="6625"/>
              </a:lnSpc>
            </a:pPr>
            <a:r>
              <a:rPr lang="en-US" sz="4732" b="1">
                <a:solidFill>
                  <a:srgbClr val="FF9900"/>
                </a:solidFill>
                <a:latin typeface="Prompt Bold"/>
                <a:ea typeface="Prompt Bold"/>
                <a:cs typeface="Prompt Bold"/>
                <a:sym typeface="Prompt Bold"/>
              </a:rPr>
              <a:t>SISUTIIM</a:t>
            </a:r>
          </a:p>
        </p:txBody>
      </p:sp>
      <p:sp>
        <p:nvSpPr>
          <p:cNvPr id="17" name="TextBox 17"/>
          <p:cNvSpPr txBox="1"/>
          <p:nvPr/>
        </p:nvSpPr>
        <p:spPr>
          <a:xfrm>
            <a:off x="6384325" y="2724865"/>
            <a:ext cx="5625642" cy="5815092"/>
          </a:xfrm>
          <a:prstGeom prst="rect">
            <a:avLst/>
          </a:prstGeom>
        </p:spPr>
        <p:txBody>
          <a:bodyPr lIns="0" tIns="0" rIns="0" bIns="0" rtlCol="0" anchor="t">
            <a:spAutoFit/>
          </a:bodyPr>
          <a:lstStyle/>
          <a:p>
            <a:pPr algn="just">
              <a:lnSpc>
                <a:spcPts val="3574"/>
              </a:lnSpc>
            </a:pPr>
            <a:r>
              <a:rPr lang="en-US" sz="2320" b="1" spc="60">
                <a:solidFill>
                  <a:srgbClr val="000000"/>
                </a:solidFill>
                <a:latin typeface="Prompt Bold"/>
                <a:ea typeface="Prompt Bold"/>
                <a:cs typeface="Prompt Bold"/>
                <a:sym typeface="Prompt Bold"/>
              </a:rPr>
              <a:t>1.etapp:</a:t>
            </a:r>
            <a:r>
              <a:rPr lang="en-US" sz="2320" spc="60">
                <a:solidFill>
                  <a:srgbClr val="000000"/>
                </a:solidFill>
                <a:latin typeface="Prompt"/>
                <a:ea typeface="Prompt"/>
                <a:cs typeface="Prompt"/>
                <a:sym typeface="Prompt"/>
              </a:rPr>
              <a:t> loodi sotsiaalmeedia kontod ning kujundati koostöös sisutiimiga ühtse visuaalse identiteedi. Lisaks uuriti erinevate sots.meedia platvormide algoritmide toimimist.  </a:t>
            </a:r>
          </a:p>
          <a:p>
            <a:pPr algn="just">
              <a:lnSpc>
                <a:spcPts val="3574"/>
              </a:lnSpc>
            </a:pPr>
            <a:r>
              <a:rPr lang="en-US" sz="2320" b="1" spc="60">
                <a:solidFill>
                  <a:srgbClr val="000000"/>
                </a:solidFill>
                <a:latin typeface="Prompt Bold"/>
                <a:ea typeface="Prompt Bold"/>
                <a:cs typeface="Prompt Bold"/>
                <a:sym typeface="Prompt Bold"/>
              </a:rPr>
              <a:t>2.etapp: </a:t>
            </a:r>
            <a:r>
              <a:rPr lang="en-US" sz="2320" spc="60">
                <a:solidFill>
                  <a:srgbClr val="000000"/>
                </a:solidFill>
                <a:latin typeface="Prompt"/>
                <a:ea typeface="Prompt"/>
                <a:cs typeface="Prompt"/>
                <a:sym typeface="Prompt"/>
              </a:rPr>
              <a:t>koostati juhendmaterjale tulevastele projekti liikmetele.</a:t>
            </a:r>
          </a:p>
          <a:p>
            <a:pPr algn="just">
              <a:lnSpc>
                <a:spcPts val="3574"/>
              </a:lnSpc>
            </a:pPr>
            <a:r>
              <a:rPr lang="en-US" sz="2320" b="1" spc="60">
                <a:solidFill>
                  <a:srgbClr val="000000"/>
                </a:solidFill>
                <a:latin typeface="Prompt Bold"/>
                <a:ea typeface="Prompt Bold"/>
                <a:cs typeface="Prompt Bold"/>
                <a:sym typeface="Prompt Bold"/>
              </a:rPr>
              <a:t>3.etapp: </a:t>
            </a:r>
            <a:r>
              <a:rPr lang="en-US" sz="2320" spc="60">
                <a:solidFill>
                  <a:srgbClr val="000000"/>
                </a:solidFill>
                <a:latin typeface="Prompt"/>
                <a:ea typeface="Prompt"/>
                <a:cs typeface="Prompt"/>
                <a:sym typeface="Prompt"/>
              </a:rPr>
              <a:t>kujundati terviklik sotsiaalmeedia infrastruktuur, mis tagas LAHEMATE projektile selge ja professionaalse nähtavuse.</a:t>
            </a:r>
            <a:r>
              <a:rPr lang="en-US" sz="2320" b="1" spc="60">
                <a:solidFill>
                  <a:srgbClr val="000000"/>
                </a:solidFill>
                <a:latin typeface="Prompt Bold"/>
                <a:ea typeface="Prompt Bold"/>
                <a:cs typeface="Prompt Bold"/>
                <a:sym typeface="Prompt Bold"/>
              </a:rPr>
              <a:t> </a:t>
            </a:r>
          </a:p>
          <a:p>
            <a:pPr algn="just">
              <a:lnSpc>
                <a:spcPts val="3574"/>
              </a:lnSpc>
            </a:pPr>
            <a:endParaRPr lang="en-US" sz="2320" b="1" spc="60">
              <a:solidFill>
                <a:srgbClr val="000000"/>
              </a:solidFill>
              <a:latin typeface="Prompt Bold"/>
              <a:ea typeface="Prompt Bold"/>
              <a:cs typeface="Prompt Bold"/>
              <a:sym typeface="Prompt Bold"/>
            </a:endParaRPr>
          </a:p>
          <a:p>
            <a:pPr algn="just">
              <a:lnSpc>
                <a:spcPts val="3574"/>
              </a:lnSpc>
            </a:pPr>
            <a:endParaRPr lang="en-US" sz="2320" b="1" spc="60">
              <a:solidFill>
                <a:srgbClr val="000000"/>
              </a:solidFill>
              <a:latin typeface="Prompt Bold"/>
              <a:ea typeface="Prompt Bold"/>
              <a:cs typeface="Prompt Bold"/>
              <a:sym typeface="Prompt Bold"/>
            </a:endParaRPr>
          </a:p>
        </p:txBody>
      </p:sp>
      <p:sp>
        <p:nvSpPr>
          <p:cNvPr id="18" name="TextBox 18"/>
          <p:cNvSpPr txBox="1"/>
          <p:nvPr/>
        </p:nvSpPr>
        <p:spPr>
          <a:xfrm>
            <a:off x="12917636" y="2731346"/>
            <a:ext cx="4979097" cy="5795756"/>
          </a:xfrm>
          <a:prstGeom prst="rect">
            <a:avLst/>
          </a:prstGeom>
        </p:spPr>
        <p:txBody>
          <a:bodyPr lIns="0" tIns="0" rIns="0" bIns="0" rtlCol="0" anchor="t">
            <a:spAutoFit/>
          </a:bodyPr>
          <a:lstStyle/>
          <a:p>
            <a:pPr algn="just">
              <a:lnSpc>
                <a:spcPts val="3574"/>
              </a:lnSpc>
            </a:pPr>
            <a:r>
              <a:rPr lang="en-US" sz="2320" b="1" spc="60">
                <a:solidFill>
                  <a:srgbClr val="000000"/>
                </a:solidFill>
                <a:latin typeface="Prompt Bold"/>
                <a:ea typeface="Prompt Bold"/>
                <a:cs typeface="Prompt Bold"/>
                <a:sym typeface="Prompt Bold"/>
              </a:rPr>
              <a:t>1.etapp: </a:t>
            </a:r>
            <a:r>
              <a:rPr lang="en-US" sz="2320" spc="60">
                <a:solidFill>
                  <a:srgbClr val="000000"/>
                </a:solidFill>
                <a:latin typeface="Prompt"/>
                <a:ea typeface="Prompt"/>
                <a:cs typeface="Prompt"/>
                <a:sym typeface="Prompt"/>
              </a:rPr>
              <a:t>leiti eri kanalitest ja kogukondadest huvitavaid näiteid kolmest sisutüübist: nutivõimlemine, elust enesest, matekangelased.</a:t>
            </a:r>
            <a:r>
              <a:rPr lang="en-US" sz="2320" b="1" spc="60">
                <a:solidFill>
                  <a:srgbClr val="000000"/>
                </a:solidFill>
                <a:latin typeface="Prompt Bold"/>
                <a:ea typeface="Prompt Bold"/>
                <a:cs typeface="Prompt Bold"/>
                <a:sym typeface="Prompt Bold"/>
              </a:rPr>
              <a:t> </a:t>
            </a:r>
          </a:p>
          <a:p>
            <a:pPr algn="just">
              <a:lnSpc>
                <a:spcPts val="3574"/>
              </a:lnSpc>
            </a:pPr>
            <a:r>
              <a:rPr lang="en-US" sz="2320" b="1" spc="60">
                <a:solidFill>
                  <a:srgbClr val="000000"/>
                </a:solidFill>
                <a:latin typeface="Prompt Bold"/>
                <a:ea typeface="Prompt Bold"/>
                <a:cs typeface="Prompt Bold"/>
                <a:sym typeface="Prompt Bold"/>
              </a:rPr>
              <a:t>2.etapp:</a:t>
            </a:r>
            <a:r>
              <a:rPr lang="en-US" sz="2320" spc="60">
                <a:solidFill>
                  <a:srgbClr val="000000"/>
                </a:solidFill>
                <a:latin typeface="Prompt"/>
                <a:ea typeface="Prompt"/>
                <a:cs typeface="Prompt"/>
                <a:sym typeface="Prompt"/>
              </a:rPr>
              <a:t> arendati osa sisust edasi olemasolevate näidete põhjal ning loodi osa teadlikult nullist. See võimaldas toetada kampaania järjepidevat ja mitmekanalilist levitamist.</a:t>
            </a:r>
          </a:p>
          <a:p>
            <a:pPr algn="just">
              <a:lnSpc>
                <a:spcPts val="3574"/>
              </a:lnSpc>
            </a:pPr>
            <a:endParaRPr lang="en-US" sz="2320" spc="60">
              <a:solidFill>
                <a:srgbClr val="000000"/>
              </a:solidFill>
              <a:latin typeface="Prompt"/>
              <a:ea typeface="Prompt"/>
              <a:cs typeface="Prompt"/>
              <a:sym typeface="Prompt"/>
            </a:endParaRPr>
          </a:p>
          <a:p>
            <a:pPr algn="just">
              <a:lnSpc>
                <a:spcPts val="3574"/>
              </a:lnSpc>
            </a:pPr>
            <a:endParaRPr lang="en-US" sz="2320" spc="60">
              <a:solidFill>
                <a:srgbClr val="000000"/>
              </a:solidFill>
              <a:latin typeface="Prompt"/>
              <a:ea typeface="Prompt"/>
              <a:cs typeface="Prompt"/>
              <a:sym typeface="Prompt"/>
            </a:endParaRPr>
          </a:p>
        </p:txBody>
      </p:sp>
      <p:sp>
        <p:nvSpPr>
          <p:cNvPr id="19" name="Freeform 19"/>
          <p:cNvSpPr/>
          <p:nvPr/>
        </p:nvSpPr>
        <p:spPr>
          <a:xfrm rot="958643">
            <a:off x="13672561" y="8138027"/>
            <a:ext cx="3945271" cy="5423053"/>
          </a:xfrm>
          <a:custGeom>
            <a:avLst/>
            <a:gdLst/>
            <a:ahLst/>
            <a:cxnLst/>
            <a:rect l="l" t="t" r="r" b="b"/>
            <a:pathLst>
              <a:path w="3945271" h="5423053">
                <a:moveTo>
                  <a:pt x="0" y="0"/>
                </a:moveTo>
                <a:lnTo>
                  <a:pt x="3945272" y="0"/>
                </a:lnTo>
                <a:lnTo>
                  <a:pt x="3945272" y="5423053"/>
                </a:lnTo>
                <a:lnTo>
                  <a:pt x="0" y="5423053"/>
                </a:lnTo>
                <a:lnTo>
                  <a:pt x="0" y="0"/>
                </a:lnTo>
                <a:close/>
              </a:path>
            </a:pathLst>
          </a:custGeom>
          <a:blipFill>
            <a:blip r:embed="rId3"/>
            <a:stretch>
              <a:fillRect/>
            </a:stretch>
          </a:blipFill>
        </p:spPr>
        <p:txBody>
          <a:bodyPr/>
          <a:lstStyle/>
          <a:p>
            <a:endParaRPr lang="et-EE"/>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t-EE"/>
          </a:p>
        </p:txBody>
      </p:sp>
      <p:sp>
        <p:nvSpPr>
          <p:cNvPr id="3" name="TextBox 3"/>
          <p:cNvSpPr txBox="1"/>
          <p:nvPr/>
        </p:nvSpPr>
        <p:spPr>
          <a:xfrm>
            <a:off x="5086350" y="1040397"/>
            <a:ext cx="8115300" cy="2065896"/>
          </a:xfrm>
          <a:prstGeom prst="rect">
            <a:avLst/>
          </a:prstGeom>
        </p:spPr>
        <p:txBody>
          <a:bodyPr lIns="0" tIns="0" rIns="0" bIns="0" rtlCol="0" anchor="t">
            <a:spAutoFit/>
          </a:bodyPr>
          <a:lstStyle/>
          <a:p>
            <a:pPr algn="ctr">
              <a:lnSpc>
                <a:spcPts val="7615"/>
              </a:lnSpc>
            </a:pPr>
            <a:r>
              <a:rPr lang="en-US" sz="9402">
                <a:solidFill>
                  <a:srgbClr val="6D9E79"/>
                </a:solidFill>
                <a:latin typeface="Stella"/>
                <a:ea typeface="Stella"/>
                <a:cs typeface="Stella"/>
                <a:sym typeface="Stella"/>
              </a:rPr>
              <a:t>PROJEKTI TEADUSPÕHISUS</a:t>
            </a:r>
          </a:p>
        </p:txBody>
      </p:sp>
      <p:sp>
        <p:nvSpPr>
          <p:cNvPr id="4" name="TextBox 4"/>
          <p:cNvSpPr txBox="1"/>
          <p:nvPr/>
        </p:nvSpPr>
        <p:spPr>
          <a:xfrm>
            <a:off x="2324960" y="3129425"/>
            <a:ext cx="13638081" cy="6255639"/>
          </a:xfrm>
          <a:prstGeom prst="rect">
            <a:avLst/>
          </a:prstGeom>
        </p:spPr>
        <p:txBody>
          <a:bodyPr lIns="0" tIns="0" rIns="0" bIns="0" rtlCol="0" anchor="t">
            <a:spAutoFit/>
          </a:bodyPr>
          <a:lstStyle/>
          <a:p>
            <a:pPr marL="582928" lvl="1" indent="-291464" algn="just">
              <a:lnSpc>
                <a:spcPts val="4157"/>
              </a:lnSpc>
              <a:buFont typeface="Arial"/>
              <a:buChar char="•"/>
            </a:pPr>
            <a:r>
              <a:rPr lang="en-US" sz="2699" spc="70">
                <a:solidFill>
                  <a:srgbClr val="000000"/>
                </a:solidFill>
                <a:latin typeface="Prompt"/>
                <a:ea typeface="Prompt"/>
                <a:cs typeface="Prompt"/>
                <a:sym typeface="Prompt"/>
              </a:rPr>
              <a:t>Projekt toetub matemaatika didaktika ja õppijakeskse õpetamise teoreetilistele alustele ning on seotud Tallinna ja Tartu Ülikooli õppejõudude teadusprojektiga LAHEMATE, mida rahastatakse HARTA-LTM2 meetmest ja mis on seotud Õpetajate Akadeemia tegevustega. </a:t>
            </a:r>
          </a:p>
          <a:p>
            <a:pPr marL="582928" lvl="1" indent="-291464" algn="just">
              <a:lnSpc>
                <a:spcPts val="4157"/>
              </a:lnSpc>
              <a:buFont typeface="Arial"/>
              <a:buChar char="•"/>
            </a:pPr>
            <a:r>
              <a:rPr lang="en-US" sz="2699" spc="70">
                <a:solidFill>
                  <a:srgbClr val="000000"/>
                </a:solidFill>
                <a:latin typeface="Prompt"/>
                <a:ea typeface="Prompt"/>
                <a:cs typeface="Prompt"/>
                <a:sym typeface="Prompt"/>
              </a:rPr>
              <a:t>Projekti raames kogutakse ja sünteesitakse parimaid praktikaid matemaatilise probleemilahenduse muutmiseks huvitavamaks, arusaadavamaks ja tulemuslikumaks. </a:t>
            </a:r>
          </a:p>
          <a:p>
            <a:pPr marL="582928" lvl="1" indent="-291464" algn="just">
              <a:lnSpc>
                <a:spcPts val="4157"/>
              </a:lnSpc>
              <a:buFont typeface="Arial"/>
              <a:buChar char="•"/>
            </a:pPr>
            <a:r>
              <a:rPr lang="en-US" sz="2699" spc="70">
                <a:solidFill>
                  <a:srgbClr val="000000"/>
                </a:solidFill>
                <a:latin typeface="Prompt"/>
                <a:ea typeface="Prompt"/>
                <a:cs typeface="Prompt"/>
                <a:sym typeface="Prompt"/>
              </a:rPr>
              <a:t>Olulisel kohal on digitaalse ühismeedia, suunamudijate ja massimeedia roll matemaatika populariseerimisel ning laiemate sihtrühmade kõnetamisel. </a:t>
            </a:r>
          </a:p>
          <a:p>
            <a:pPr marL="582928" lvl="1" indent="-291464" algn="just">
              <a:lnSpc>
                <a:spcPts val="4157"/>
              </a:lnSpc>
              <a:buFont typeface="Arial"/>
              <a:buChar char="•"/>
            </a:pPr>
            <a:r>
              <a:rPr lang="en-US" sz="2699" spc="70">
                <a:solidFill>
                  <a:srgbClr val="000000"/>
                </a:solidFill>
                <a:latin typeface="Prompt"/>
                <a:ea typeface="Prompt"/>
                <a:cs typeface="Prompt"/>
                <a:sym typeface="Prompt"/>
              </a:rPr>
              <a:t>Need lähenemised loovad projekti teoreetilise raamistiku ja annavad aluse matemaatika käsitlemiseks kaasaegses, avalikkusele mõistetavas vormis.</a:t>
            </a:r>
          </a:p>
          <a:p>
            <a:pPr algn="just">
              <a:lnSpc>
                <a:spcPts val="4157"/>
              </a:lnSpc>
            </a:pPr>
            <a:endParaRPr lang="en-US" sz="2699" spc="70">
              <a:solidFill>
                <a:srgbClr val="000000"/>
              </a:solidFill>
              <a:latin typeface="Prompt"/>
              <a:ea typeface="Prompt"/>
              <a:cs typeface="Prompt"/>
              <a:sym typeface="Prompt"/>
            </a:endParaRPr>
          </a:p>
        </p:txBody>
      </p:sp>
      <p:sp>
        <p:nvSpPr>
          <p:cNvPr id="5" name="Freeform 5"/>
          <p:cNvSpPr/>
          <p:nvPr/>
        </p:nvSpPr>
        <p:spPr>
          <a:xfrm>
            <a:off x="-576317" y="-753769"/>
            <a:ext cx="4706928" cy="4689277"/>
          </a:xfrm>
          <a:custGeom>
            <a:avLst/>
            <a:gdLst/>
            <a:ahLst/>
            <a:cxnLst/>
            <a:rect l="l" t="t" r="r" b="b"/>
            <a:pathLst>
              <a:path w="4706928" h="4689277">
                <a:moveTo>
                  <a:pt x="0" y="0"/>
                </a:moveTo>
                <a:lnTo>
                  <a:pt x="4706928" y="0"/>
                </a:lnTo>
                <a:lnTo>
                  <a:pt x="4706928" y="4689278"/>
                </a:lnTo>
                <a:lnTo>
                  <a:pt x="0" y="46892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t-EE"/>
          </a:p>
        </p:txBody>
      </p:sp>
      <p:sp>
        <p:nvSpPr>
          <p:cNvPr id="6" name="Freeform 6"/>
          <p:cNvSpPr/>
          <p:nvPr/>
        </p:nvSpPr>
        <p:spPr>
          <a:xfrm flipH="1" flipV="1">
            <a:off x="14352249" y="6913661"/>
            <a:ext cx="4706928" cy="4689277"/>
          </a:xfrm>
          <a:custGeom>
            <a:avLst/>
            <a:gdLst/>
            <a:ahLst/>
            <a:cxnLst/>
            <a:rect l="l" t="t" r="r" b="b"/>
            <a:pathLst>
              <a:path w="4706928" h="4689277">
                <a:moveTo>
                  <a:pt x="4706928" y="4689278"/>
                </a:moveTo>
                <a:lnTo>
                  <a:pt x="0" y="4689278"/>
                </a:lnTo>
                <a:lnTo>
                  <a:pt x="0" y="0"/>
                </a:lnTo>
                <a:lnTo>
                  <a:pt x="4706928" y="0"/>
                </a:lnTo>
                <a:lnTo>
                  <a:pt x="4706928" y="4689278"/>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t-EE"/>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t-EE"/>
          </a:p>
        </p:txBody>
      </p:sp>
      <p:sp>
        <p:nvSpPr>
          <p:cNvPr id="3" name="TextBox 3"/>
          <p:cNvSpPr txBox="1"/>
          <p:nvPr/>
        </p:nvSpPr>
        <p:spPr>
          <a:xfrm>
            <a:off x="1006757" y="608693"/>
            <a:ext cx="12181632" cy="2065896"/>
          </a:xfrm>
          <a:prstGeom prst="rect">
            <a:avLst/>
          </a:prstGeom>
        </p:spPr>
        <p:txBody>
          <a:bodyPr lIns="0" tIns="0" rIns="0" bIns="0" rtlCol="0" anchor="t">
            <a:spAutoFit/>
          </a:bodyPr>
          <a:lstStyle/>
          <a:p>
            <a:pPr algn="l">
              <a:lnSpc>
                <a:spcPts val="7615"/>
              </a:lnSpc>
            </a:pPr>
            <a:r>
              <a:rPr lang="en-US" sz="9402">
                <a:solidFill>
                  <a:srgbClr val="6D9E79"/>
                </a:solidFill>
                <a:latin typeface="Stella"/>
                <a:ea typeface="Stella"/>
                <a:cs typeface="Stella"/>
                <a:sym typeface="Stella"/>
              </a:rPr>
              <a:t>PROJEKTI INTERDISTSIPLINAARSUS</a:t>
            </a:r>
          </a:p>
        </p:txBody>
      </p:sp>
      <p:sp>
        <p:nvSpPr>
          <p:cNvPr id="4" name="TextBox 4"/>
          <p:cNvSpPr txBox="1"/>
          <p:nvPr/>
        </p:nvSpPr>
        <p:spPr>
          <a:xfrm>
            <a:off x="847271" y="2588864"/>
            <a:ext cx="12159689" cy="7827264"/>
          </a:xfrm>
          <a:prstGeom prst="rect">
            <a:avLst/>
          </a:prstGeom>
        </p:spPr>
        <p:txBody>
          <a:bodyPr lIns="0" tIns="0" rIns="0" bIns="0" rtlCol="0" anchor="t">
            <a:spAutoFit/>
          </a:bodyPr>
          <a:lstStyle/>
          <a:p>
            <a:pPr marL="582928" lvl="1" indent="-291464" algn="just">
              <a:lnSpc>
                <a:spcPts val="4157"/>
              </a:lnSpc>
              <a:buFont typeface="Arial"/>
              <a:buChar char="•"/>
            </a:pPr>
            <a:r>
              <a:rPr lang="en-US" sz="2699" spc="70">
                <a:solidFill>
                  <a:srgbClr val="000000"/>
                </a:solidFill>
                <a:latin typeface="Prompt"/>
                <a:ea typeface="Prompt"/>
                <a:cs typeface="Prompt"/>
                <a:sym typeface="Prompt"/>
              </a:rPr>
              <a:t>Projekt ühendab andragoogika, matemaatikahariduse, kommunikatsiooni, füüsika ja andmeanalüüsi</a:t>
            </a:r>
          </a:p>
          <a:p>
            <a:pPr marL="582928" lvl="1" indent="-291464" algn="just">
              <a:lnSpc>
                <a:spcPts val="4157"/>
              </a:lnSpc>
              <a:buFont typeface="Arial"/>
              <a:buChar char="•"/>
            </a:pPr>
            <a:r>
              <a:rPr lang="en-US" sz="2699" spc="70">
                <a:solidFill>
                  <a:srgbClr val="000000"/>
                </a:solidFill>
                <a:latin typeface="Prompt"/>
                <a:ea typeface="Prompt"/>
                <a:cs typeface="Prompt"/>
                <a:sym typeface="Prompt"/>
              </a:rPr>
              <a:t>Andragoogika: koostöine ja praktiline õppimine, rollide jaotus, reflektsioon</a:t>
            </a:r>
          </a:p>
          <a:p>
            <a:pPr marL="582928" lvl="1" indent="-291464" algn="just">
              <a:lnSpc>
                <a:spcPts val="4157"/>
              </a:lnSpc>
              <a:buFont typeface="Arial"/>
              <a:buChar char="•"/>
            </a:pPr>
            <a:r>
              <a:rPr lang="en-US" sz="2699" spc="70">
                <a:solidFill>
                  <a:srgbClr val="000000"/>
                </a:solidFill>
                <a:latin typeface="Prompt"/>
                <a:ea typeface="Prompt"/>
                <a:cs typeface="Prompt"/>
                <a:sym typeface="Prompt"/>
              </a:rPr>
              <a:t>Matemaatikaharidus: sisuline korrektsus, loogika, sobiv raskusaste, mõtlemisoskuste arendamine</a:t>
            </a:r>
          </a:p>
          <a:p>
            <a:pPr marL="582928" lvl="1" indent="-291464" algn="just">
              <a:lnSpc>
                <a:spcPts val="4157"/>
              </a:lnSpc>
              <a:buFont typeface="Arial"/>
              <a:buChar char="•"/>
            </a:pPr>
            <a:r>
              <a:rPr lang="en-US" sz="2699" spc="70">
                <a:solidFill>
                  <a:srgbClr val="000000"/>
                </a:solidFill>
                <a:latin typeface="Prompt"/>
                <a:ea typeface="Prompt"/>
                <a:cs typeface="Prompt"/>
                <a:sym typeface="Prompt"/>
              </a:rPr>
              <a:t>Kommunikatsioon: sihtrühmapõhine sõnum, sobivad vormid ja levikanalid</a:t>
            </a:r>
          </a:p>
          <a:p>
            <a:pPr marL="582928" lvl="1" indent="-291464" algn="just">
              <a:lnSpc>
                <a:spcPts val="4157"/>
              </a:lnSpc>
              <a:buFont typeface="Arial"/>
              <a:buChar char="•"/>
            </a:pPr>
            <a:r>
              <a:rPr lang="en-US" sz="2699" spc="70">
                <a:solidFill>
                  <a:srgbClr val="000000"/>
                </a:solidFill>
                <a:latin typeface="Prompt"/>
                <a:ea typeface="Prompt"/>
                <a:cs typeface="Prompt"/>
                <a:sym typeface="Prompt"/>
              </a:rPr>
              <a:t>Füüsika ja andmeanalüüs: reaalsed näited, modelleerimine, mõõtmine, süsteemsus</a:t>
            </a:r>
          </a:p>
          <a:p>
            <a:pPr marL="582928" lvl="1" indent="-291464" algn="just">
              <a:lnSpc>
                <a:spcPts val="4157"/>
              </a:lnSpc>
              <a:buFont typeface="Arial"/>
              <a:buChar char="•"/>
            </a:pPr>
            <a:r>
              <a:rPr lang="en-US" sz="2699" spc="70">
                <a:solidFill>
                  <a:srgbClr val="000000"/>
                </a:solidFill>
                <a:latin typeface="Prompt"/>
                <a:ea typeface="Prompt"/>
                <a:cs typeface="Prompt"/>
                <a:sym typeface="Prompt"/>
              </a:rPr>
              <a:t>Erialad lõimuvad ühtseks protsessiks: </a:t>
            </a:r>
          </a:p>
          <a:p>
            <a:pPr algn="just">
              <a:lnSpc>
                <a:spcPts val="4157"/>
              </a:lnSpc>
            </a:pPr>
            <a:r>
              <a:rPr lang="en-US" sz="2699" spc="70">
                <a:solidFill>
                  <a:srgbClr val="000000"/>
                </a:solidFill>
                <a:latin typeface="Prompt"/>
                <a:ea typeface="Prompt"/>
                <a:cs typeface="Prompt"/>
                <a:sym typeface="Prompt"/>
              </a:rPr>
              <a:t>    analüüs → disain → tootmine → tagasiside</a:t>
            </a:r>
          </a:p>
          <a:p>
            <a:pPr marL="582928" lvl="1" indent="-291464" algn="just">
              <a:lnSpc>
                <a:spcPts val="4157"/>
              </a:lnSpc>
              <a:buFont typeface="Arial"/>
              <a:buChar char="•"/>
            </a:pPr>
            <a:r>
              <a:rPr lang="en-US" sz="2699" spc="70">
                <a:solidFill>
                  <a:srgbClr val="000000"/>
                </a:solidFill>
                <a:latin typeface="Prompt"/>
                <a:ea typeface="Prompt"/>
                <a:cs typeface="Prompt"/>
                <a:sym typeface="Prompt"/>
              </a:rPr>
              <a:t>Tulemus: matemaatika kui praktiline ja eluline tööriist, </a:t>
            </a:r>
          </a:p>
          <a:p>
            <a:pPr algn="just">
              <a:lnSpc>
                <a:spcPts val="4157"/>
              </a:lnSpc>
            </a:pPr>
            <a:r>
              <a:rPr lang="en-US" sz="2699" spc="70">
                <a:solidFill>
                  <a:srgbClr val="000000"/>
                </a:solidFill>
                <a:latin typeface="Prompt"/>
                <a:ea typeface="Prompt"/>
                <a:cs typeface="Prompt"/>
                <a:sym typeface="Prompt"/>
              </a:rPr>
              <a:t>    mitte abstraktne realistik.</a:t>
            </a:r>
          </a:p>
          <a:p>
            <a:pPr algn="just">
              <a:lnSpc>
                <a:spcPts val="4157"/>
              </a:lnSpc>
            </a:pPr>
            <a:endParaRPr lang="en-US" sz="2699" spc="70">
              <a:solidFill>
                <a:srgbClr val="000000"/>
              </a:solidFill>
              <a:latin typeface="Prompt"/>
              <a:ea typeface="Prompt"/>
              <a:cs typeface="Prompt"/>
              <a:sym typeface="Prompt"/>
            </a:endParaRPr>
          </a:p>
        </p:txBody>
      </p:sp>
      <p:sp>
        <p:nvSpPr>
          <p:cNvPr id="5" name="Freeform 5"/>
          <p:cNvSpPr/>
          <p:nvPr/>
        </p:nvSpPr>
        <p:spPr>
          <a:xfrm>
            <a:off x="11363533" y="3418772"/>
            <a:ext cx="6924467" cy="6997356"/>
          </a:xfrm>
          <a:custGeom>
            <a:avLst/>
            <a:gdLst/>
            <a:ahLst/>
            <a:cxnLst/>
            <a:rect l="l" t="t" r="r" b="b"/>
            <a:pathLst>
              <a:path w="6924467" h="6997356">
                <a:moveTo>
                  <a:pt x="0" y="0"/>
                </a:moveTo>
                <a:lnTo>
                  <a:pt x="6924467" y="0"/>
                </a:lnTo>
                <a:lnTo>
                  <a:pt x="6924467" y="6997356"/>
                </a:lnTo>
                <a:lnTo>
                  <a:pt x="0" y="6997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t-EE"/>
          </a:p>
        </p:txBody>
      </p:sp>
    </p:spTree>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1181</Words>
  <Application>Microsoft Office PowerPoint</Application>
  <PresentationFormat>Kohandatud</PresentationFormat>
  <Paragraphs>101</Paragraphs>
  <Slides>22</Slides>
  <Notes>0</Notes>
  <HiddenSlides>0</HiddenSlides>
  <MMClips>0</MMClips>
  <ScaleCrop>false</ScaleCrop>
  <HeadingPairs>
    <vt:vector size="6" baseType="variant">
      <vt:variant>
        <vt:lpstr>Kasutatud fondid</vt:lpstr>
      </vt:variant>
      <vt:variant>
        <vt:i4>5</vt:i4>
      </vt:variant>
      <vt:variant>
        <vt:lpstr>Kujundus</vt:lpstr>
      </vt:variant>
      <vt:variant>
        <vt:i4>1</vt:i4>
      </vt:variant>
      <vt:variant>
        <vt:lpstr>Slaidipealkirjad</vt:lpstr>
      </vt:variant>
      <vt:variant>
        <vt:i4>22</vt:i4>
      </vt:variant>
    </vt:vector>
  </HeadingPairs>
  <TitlesOfParts>
    <vt:vector size="28" baseType="lpstr">
      <vt:lpstr>Prompt Bold</vt:lpstr>
      <vt:lpstr>Calibri</vt:lpstr>
      <vt:lpstr>Arial</vt:lpstr>
      <vt:lpstr>Stella</vt:lpstr>
      <vt:lpstr>Prompt</vt:lpstr>
      <vt:lpstr>Office Theme</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LAHEMATE  ületab uudisekünnise</dc:title>
  <dc:creator>Kasutaja</dc:creator>
  <cp:lastModifiedBy>Katrin Peek</cp:lastModifiedBy>
  <cp:revision>1</cp:revision>
  <dcterms:created xsi:type="dcterms:W3CDTF">2006-08-16T00:00:00Z</dcterms:created>
  <dcterms:modified xsi:type="dcterms:W3CDTF">2026-01-06T17:34:32Z</dcterms:modified>
  <dc:identifier>DAG9kxsbJPc</dc:identifier>
</cp:coreProperties>
</file>